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Lst>
  <p:sldSz cx="12192000" cy="6858000"/>
  <p:notesSz cx="6858000" cy="9144000"/>
  <p:embeddedFontLst>
    <p:embeddedFont>
      <p:font typeface="Open Sans" panose="020B0606030504020204" pitchFamily="34" charset="0"/>
      <p:regular r:id="rId62"/>
      <p:bold r:id="rId63"/>
      <p:italic r:id="rId64"/>
      <p:boldItalic r:id="rId65"/>
    </p:embeddedFont>
    <p:embeddedFont>
      <p:font typeface="Open Sans ExtraBold" panose="020B0906030804020204" pitchFamily="34" charset="0"/>
      <p:bold r:id="rId66"/>
      <p:italic r:id="rId67"/>
      <p:boldItalic r:id="rId68"/>
    </p:embeddedFont>
    <p:embeddedFont>
      <p:font typeface="Play" panose="020F0502020204030204" pitchFamily="34" charset="0"/>
      <p:regular r:id="rId69"/>
      <p:bold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2"/>
    <p:restoredTop sz="94690"/>
  </p:normalViewPr>
  <p:slideViewPr>
    <p:cSldViewPr snapToGrid="0">
      <p:cViewPr varScale="1">
        <p:scale>
          <a:sx n="91" d="100"/>
          <a:sy n="91" d="100"/>
        </p:scale>
        <p:origin x="192" y="6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2.fntdata"/><Relationship Id="rId68"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5.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1.fntdata"/><Relationship Id="rId7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4.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mathupcaprod.blob.core.windows.net/media/l86f288m5Bwl7Ihx1r7XRBHx/uploads/teacherdoc/G3_NRC_DD_print_QuestionSheet.pdf"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mathedleadership.org/wp-content/uploads/2025/12/Position-Paper-2025-Strengthening-Research-informed-Decision-REV12-25.pdf"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rubiconpublishing.com/knowledge-hub/events/ulead-rubicon-campaign"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0" name="Google Shape;31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8" name="Google Shape;35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4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4" name="Google Shape;414;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5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5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8" name="Google Shape;43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4" name="Google Shape;44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dirty="0">
                <a:solidFill>
                  <a:schemeClr val="hlink"/>
                </a:solidFill>
                <a:hlinkClick r:id="rId3"/>
              </a:rPr>
              <a:t>https://mathupcaprod.blob.core.windows.net/media/l86f288m5Bwl7Ihx1r7XRBHx/uploads/teacherdoc/G3_NRC_DD_print_QuestionSheet.pdf</a:t>
            </a:r>
            <a:r>
              <a:rPr lang="en-US" dirty="0"/>
              <a:t> </a:t>
            </a:r>
            <a:endParaRPr dirty="0"/>
          </a:p>
        </p:txBody>
      </p:sp>
      <p:sp>
        <p:nvSpPr>
          <p:cNvPr id="450" name="Google Shape;450;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5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https://www.mathedleadership.org/wp-content/uploads/2025/12/Position-Paper-2025-Strengthening-Research-informed-Decision-REV12-25.pdf</a:t>
            </a:r>
            <a:r>
              <a:rPr lang="en-US"/>
              <a:t> </a:t>
            </a:r>
            <a:endParaRPr/>
          </a:p>
        </p:txBody>
      </p:sp>
      <p:sp>
        <p:nvSpPr>
          <p:cNvPr id="462" name="Google Shape;462;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8" name="Google Shape;468;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8b2fb38bd1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8b2fb38bd1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u="sng">
                <a:solidFill>
                  <a:schemeClr val="hlink"/>
                </a:solidFill>
                <a:hlinkClick r:id="rId3"/>
              </a:rPr>
              <a:t>https://www.rubiconpublishing.com/knowledge-hub/events/ulead-rubicon-campaign</a:t>
            </a:r>
            <a:r>
              <a:rPr lang="en-US"/>
              <a:t> </a:t>
            </a:r>
            <a:endParaRPr/>
          </a:p>
        </p:txBody>
      </p:sp>
      <p:sp>
        <p:nvSpPr>
          <p:cNvPr id="482" name="Google Shape;482;g38b2fb38bd1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2" descr="A blue and white background&#10;&#10;AI-generated content may be incorrect."/>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pic>
        <p:nvPicPr>
          <p:cNvPr id="23" name="Google Shape;23;p3" descr="A blue and white background&#10;&#10;AI-generated content may be incorrect."/>
          <p:cNvPicPr preferRelativeResize="0"/>
          <p:nvPr/>
        </p:nvPicPr>
        <p:blipFill rotWithShape="1">
          <a:blip r:embed="rId2">
            <a:alphaModFix amt="30000"/>
          </a:blip>
          <a:srcRect t="14639"/>
          <a:stretch/>
        </p:blipFill>
        <p:spPr>
          <a:xfrm>
            <a:off x="0" y="1003750"/>
            <a:ext cx="12192000" cy="5854251"/>
          </a:xfrm>
          <a:prstGeom prst="rect">
            <a:avLst/>
          </a:prstGeom>
          <a:noFill/>
          <a:ln>
            <a:noFill/>
          </a:ln>
        </p:spPr>
      </p:pic>
      <p:pic>
        <p:nvPicPr>
          <p:cNvPr id="24" name="Google Shape;24;p3" descr="A blue and white background&#10;&#10;AI-generated content may be incorrect."/>
          <p:cNvPicPr preferRelativeResize="0"/>
          <p:nvPr/>
        </p:nvPicPr>
        <p:blipFill rotWithShape="1">
          <a:blip r:embed="rId2">
            <a:alphaModFix amt="90000"/>
          </a:blip>
          <a:srcRect b="85364"/>
          <a:stretch/>
        </p:blipFill>
        <p:spPr>
          <a:xfrm>
            <a:off x="0" y="0"/>
            <a:ext cx="12192000" cy="1003749"/>
          </a:xfrm>
          <a:prstGeom prst="rect">
            <a:avLst/>
          </a:prstGeom>
          <a:noFill/>
          <a:ln>
            <a:noFill/>
          </a:ln>
        </p:spPr>
      </p:pic>
      <p:sp>
        <p:nvSpPr>
          <p:cNvPr id="25" name="Google Shape;25;p3"/>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Font typeface="Open Sans"/>
              <a:buNone/>
              <a:defRPr b="1">
                <a:latin typeface="Open Sans"/>
                <a:ea typeface="Open Sans"/>
                <a:cs typeface="Open Sans"/>
                <a:sym typeface="Open Sans"/>
              </a:defRPr>
            </a:lvl1pPr>
            <a:lvl2pPr lvl="1">
              <a:spcBef>
                <a:spcPts val="0"/>
              </a:spcBef>
              <a:spcAft>
                <a:spcPts val="0"/>
              </a:spcAft>
              <a:buSzPts val="1400"/>
              <a:buNone/>
              <a:defRPr b="1"/>
            </a:lvl2pPr>
            <a:lvl3pPr lvl="2">
              <a:spcBef>
                <a:spcPts val="0"/>
              </a:spcBef>
              <a:spcAft>
                <a:spcPts val="0"/>
              </a:spcAft>
              <a:buSzPts val="1400"/>
              <a:buNone/>
              <a:defRPr b="1"/>
            </a:lvl3pPr>
            <a:lvl4pPr lvl="3">
              <a:spcBef>
                <a:spcPts val="0"/>
              </a:spcBef>
              <a:spcAft>
                <a:spcPts val="0"/>
              </a:spcAft>
              <a:buSzPts val="1400"/>
              <a:buNone/>
              <a:defRPr b="1"/>
            </a:lvl4pPr>
            <a:lvl5pPr lvl="4">
              <a:spcBef>
                <a:spcPts val="0"/>
              </a:spcBef>
              <a:spcAft>
                <a:spcPts val="0"/>
              </a:spcAft>
              <a:buSzPts val="1400"/>
              <a:buNone/>
              <a:defRPr b="1"/>
            </a:lvl5pPr>
            <a:lvl6pPr lvl="5">
              <a:spcBef>
                <a:spcPts val="0"/>
              </a:spcBef>
              <a:spcAft>
                <a:spcPts val="0"/>
              </a:spcAft>
              <a:buSzPts val="1400"/>
              <a:buNone/>
              <a:defRPr b="1"/>
            </a:lvl6pPr>
            <a:lvl7pPr lvl="6">
              <a:spcBef>
                <a:spcPts val="0"/>
              </a:spcBef>
              <a:spcAft>
                <a:spcPts val="0"/>
              </a:spcAft>
              <a:buSzPts val="1400"/>
              <a:buNone/>
              <a:defRPr b="1"/>
            </a:lvl7pPr>
            <a:lvl8pPr lvl="7">
              <a:spcBef>
                <a:spcPts val="0"/>
              </a:spcBef>
              <a:spcAft>
                <a:spcPts val="0"/>
              </a:spcAft>
              <a:buSzPts val="1400"/>
              <a:buNone/>
              <a:defRPr b="1"/>
            </a:lvl8pPr>
            <a:lvl9pPr lvl="8">
              <a:spcBef>
                <a:spcPts val="0"/>
              </a:spcBef>
              <a:spcAft>
                <a:spcPts val="0"/>
              </a:spcAft>
              <a:buSzPts val="1400"/>
              <a:buNone/>
              <a:defRPr b="1"/>
            </a:lvl9pPr>
          </a:lstStyle>
          <a:p>
            <a:endParaRPr/>
          </a:p>
        </p:txBody>
      </p:sp>
      <p:sp>
        <p:nvSpPr>
          <p:cNvPr id="26" name="Google Shape;26;p3"/>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1000"/>
              </a:spcBef>
              <a:spcAft>
                <a:spcPts val="0"/>
              </a:spcAft>
              <a:buClr>
                <a:schemeClr val="dk1"/>
              </a:buClr>
              <a:buSzPts val="1800"/>
              <a:buFont typeface="Open Sans"/>
              <a:buChar char="•"/>
              <a:defRPr>
                <a:latin typeface="Open Sans"/>
                <a:ea typeface="Open Sans"/>
                <a:cs typeface="Open Sans"/>
                <a:sym typeface="Open Sans"/>
              </a:defRPr>
            </a:lvl1pPr>
            <a:lvl2pPr marL="914400" lvl="1" indent="-342900" algn="l">
              <a:lnSpc>
                <a:spcPct val="115000"/>
              </a:lnSpc>
              <a:spcBef>
                <a:spcPts val="500"/>
              </a:spcBef>
              <a:spcAft>
                <a:spcPts val="0"/>
              </a:spcAft>
              <a:buClr>
                <a:schemeClr val="dk1"/>
              </a:buClr>
              <a:buSzPts val="1800"/>
              <a:buFont typeface="Open Sans"/>
              <a:buChar char="•"/>
              <a:defRPr>
                <a:latin typeface="Open Sans"/>
                <a:ea typeface="Open Sans"/>
                <a:cs typeface="Open Sans"/>
                <a:sym typeface="Open Sans"/>
              </a:defRPr>
            </a:lvl2pPr>
            <a:lvl3pPr marL="1371600" lvl="2" indent="-342900" algn="l">
              <a:lnSpc>
                <a:spcPct val="115000"/>
              </a:lnSpc>
              <a:spcBef>
                <a:spcPts val="500"/>
              </a:spcBef>
              <a:spcAft>
                <a:spcPts val="0"/>
              </a:spcAft>
              <a:buClr>
                <a:schemeClr val="dk1"/>
              </a:buClr>
              <a:buSzPts val="1800"/>
              <a:buFont typeface="Open Sans"/>
              <a:buChar char="•"/>
              <a:defRPr>
                <a:latin typeface="Open Sans"/>
                <a:ea typeface="Open Sans"/>
                <a:cs typeface="Open Sans"/>
                <a:sym typeface="Open Sans"/>
              </a:defRPr>
            </a:lvl3pPr>
            <a:lvl4pPr marL="1828800" lvl="3" indent="-342900" algn="l">
              <a:lnSpc>
                <a:spcPct val="115000"/>
              </a:lnSpc>
              <a:spcBef>
                <a:spcPts val="500"/>
              </a:spcBef>
              <a:spcAft>
                <a:spcPts val="0"/>
              </a:spcAft>
              <a:buClr>
                <a:schemeClr val="dk1"/>
              </a:buClr>
              <a:buSzPts val="1800"/>
              <a:buFont typeface="Open Sans"/>
              <a:buChar char="•"/>
              <a:defRPr>
                <a:latin typeface="Open Sans"/>
                <a:ea typeface="Open Sans"/>
                <a:cs typeface="Open Sans"/>
                <a:sym typeface="Open Sans"/>
              </a:defRPr>
            </a:lvl4pPr>
            <a:lvl5pPr marL="2286000" lvl="4" indent="-342900" algn="l">
              <a:lnSpc>
                <a:spcPct val="115000"/>
              </a:lnSpc>
              <a:spcBef>
                <a:spcPts val="500"/>
              </a:spcBef>
              <a:spcAft>
                <a:spcPts val="0"/>
              </a:spcAft>
              <a:buClr>
                <a:schemeClr val="dk1"/>
              </a:buClr>
              <a:buSzPts val="1800"/>
              <a:buFont typeface="Open Sans"/>
              <a:buChar char="•"/>
              <a:defRPr>
                <a:latin typeface="Open Sans"/>
                <a:ea typeface="Open Sans"/>
                <a:cs typeface="Open Sans"/>
                <a:sym typeface="Open Sans"/>
              </a:defRPr>
            </a:lvl5pPr>
            <a:lvl6pPr marL="2743200" lvl="5" indent="-342900" algn="l">
              <a:lnSpc>
                <a:spcPct val="115000"/>
              </a:lnSpc>
              <a:spcBef>
                <a:spcPts val="500"/>
              </a:spcBef>
              <a:spcAft>
                <a:spcPts val="0"/>
              </a:spcAft>
              <a:buClr>
                <a:schemeClr val="dk1"/>
              </a:buClr>
              <a:buSzPts val="1800"/>
              <a:buFont typeface="Open Sans"/>
              <a:buChar char="•"/>
              <a:defRPr>
                <a:latin typeface="Open Sans"/>
                <a:ea typeface="Open Sans"/>
                <a:cs typeface="Open Sans"/>
                <a:sym typeface="Open Sans"/>
              </a:defRPr>
            </a:lvl6pPr>
            <a:lvl7pPr marL="3200400" lvl="6" indent="-342900" algn="l">
              <a:lnSpc>
                <a:spcPct val="115000"/>
              </a:lnSpc>
              <a:spcBef>
                <a:spcPts val="500"/>
              </a:spcBef>
              <a:spcAft>
                <a:spcPts val="0"/>
              </a:spcAft>
              <a:buClr>
                <a:schemeClr val="dk1"/>
              </a:buClr>
              <a:buSzPts val="1800"/>
              <a:buFont typeface="Open Sans"/>
              <a:buChar char="•"/>
              <a:defRPr>
                <a:latin typeface="Open Sans"/>
                <a:ea typeface="Open Sans"/>
                <a:cs typeface="Open Sans"/>
                <a:sym typeface="Open Sans"/>
              </a:defRPr>
            </a:lvl7pPr>
            <a:lvl8pPr marL="3657600" lvl="7" indent="-342900" algn="l">
              <a:lnSpc>
                <a:spcPct val="115000"/>
              </a:lnSpc>
              <a:spcBef>
                <a:spcPts val="500"/>
              </a:spcBef>
              <a:spcAft>
                <a:spcPts val="0"/>
              </a:spcAft>
              <a:buClr>
                <a:schemeClr val="dk1"/>
              </a:buClr>
              <a:buSzPts val="1800"/>
              <a:buFont typeface="Open Sans"/>
              <a:buChar char="•"/>
              <a:defRPr>
                <a:latin typeface="Open Sans"/>
                <a:ea typeface="Open Sans"/>
                <a:cs typeface="Open Sans"/>
                <a:sym typeface="Open Sans"/>
              </a:defRPr>
            </a:lvl8pPr>
            <a:lvl9pPr marL="4114800" lvl="8" indent="-342900" algn="l">
              <a:lnSpc>
                <a:spcPct val="115000"/>
              </a:lnSpc>
              <a:spcBef>
                <a:spcPts val="500"/>
              </a:spcBef>
              <a:spcAft>
                <a:spcPts val="0"/>
              </a:spcAft>
              <a:buClr>
                <a:schemeClr val="dk1"/>
              </a:buClr>
              <a:buSzPts val="1800"/>
              <a:buFont typeface="Open Sans"/>
              <a:buChar char="•"/>
              <a:defRPr>
                <a:latin typeface="Open Sans"/>
                <a:ea typeface="Open Sans"/>
                <a:cs typeface="Open Sans"/>
                <a:sym typeface="Open Sans"/>
              </a:defRPr>
            </a:lvl9pPr>
          </a:lstStyle>
          <a:p>
            <a:endParaRPr/>
          </a:p>
        </p:txBody>
      </p:sp>
      <p:sp>
        <p:nvSpPr>
          <p:cNvPr id="27" name="Google Shape;27;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3" name="Google Shape;33;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a:spLocks noGrp="1"/>
          </p:cNvSpPr>
          <p:nvPr>
            <p:ph type="pic" idx="2"/>
          </p:nvPr>
        </p:nvSpPr>
        <p:spPr>
          <a:xfrm>
            <a:off x="5183188" y="987425"/>
            <a:ext cx="6172200" cy="4873625"/>
          </a:xfrm>
          <a:prstGeom prst="rect">
            <a:avLst/>
          </a:prstGeom>
          <a:noFill/>
          <a:ln>
            <a:noFill/>
          </a:ln>
        </p:spPr>
      </p:sp>
      <p:sp>
        <p:nvSpPr>
          <p:cNvPr id="71" name="Google Shape;71;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mathupcaprod.blob.core.windows.net/media/l86f288m5Bwl7Ihx1r7XRBHx/uploads/teacherdoc/G3_NRC_DD_print_QuestionSheet.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mathedleadership.org/wp-content/uploads/2025/12/Position-Paper-2025-Strengthening-Research-informed-Decision-REV12-25.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rubiconpublishing.com/knowledge-hub/events/ulead-rubicon-campaign"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3"/>
          <p:cNvSpPr txBox="1">
            <a:spLocks noGrp="1"/>
          </p:cNvSpPr>
          <p:nvPr>
            <p:ph type="ctrTitle"/>
          </p:nvPr>
        </p:nvSpPr>
        <p:spPr>
          <a:xfrm>
            <a:off x="1524000" y="1800904"/>
            <a:ext cx="9144000" cy="32562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15000"/>
              </a:lnSpc>
              <a:spcBef>
                <a:spcPts val="0"/>
              </a:spcBef>
              <a:spcAft>
                <a:spcPts val="0"/>
              </a:spcAft>
              <a:buClr>
                <a:schemeClr val="dk1"/>
              </a:buClr>
              <a:buSzPct val="100000"/>
              <a:buFont typeface="Play"/>
              <a:buNone/>
            </a:pPr>
            <a:r>
              <a:rPr lang="en-US">
                <a:latin typeface="Open Sans ExtraBold"/>
                <a:ea typeface="Open Sans ExtraBold"/>
                <a:cs typeface="Open Sans ExtraBold"/>
                <a:sym typeface="Open Sans ExtraBold"/>
              </a:rPr>
              <a:t>Enhancing </a:t>
            </a:r>
            <a:br>
              <a:rPr lang="en-US">
                <a:latin typeface="Open Sans ExtraBold"/>
                <a:ea typeface="Open Sans ExtraBold"/>
                <a:cs typeface="Open Sans ExtraBold"/>
                <a:sym typeface="Open Sans ExtraBold"/>
              </a:rPr>
            </a:br>
            <a:r>
              <a:rPr lang="en-US">
                <a:latin typeface="Open Sans ExtraBold"/>
                <a:ea typeface="Open Sans ExtraBold"/>
                <a:cs typeface="Open Sans ExtraBold"/>
                <a:sym typeface="Open Sans ExtraBold"/>
              </a:rPr>
              <a:t>Math Learning through Leadership Moves</a:t>
            </a:r>
            <a:endParaRPr>
              <a:latin typeface="Open Sans ExtraBold"/>
              <a:ea typeface="Open Sans ExtraBold"/>
              <a:cs typeface="Open Sans ExtraBold"/>
              <a:sym typeface="Open Sans ExtraBold"/>
            </a:endParaRPr>
          </a:p>
        </p:txBody>
      </p:sp>
      <p:sp>
        <p:nvSpPr>
          <p:cNvPr id="92" name="Google Shape;92;p13"/>
          <p:cNvSpPr txBox="1">
            <a:spLocks noGrp="1"/>
          </p:cNvSpPr>
          <p:nvPr>
            <p:ph type="subTitle" idx="1"/>
          </p:nvPr>
        </p:nvSpPr>
        <p:spPr>
          <a:xfrm>
            <a:off x="1524000" y="6095993"/>
            <a:ext cx="9144000" cy="710100"/>
          </a:xfrm>
          <a:prstGeom prst="rect">
            <a:avLst/>
          </a:prstGeom>
          <a:noFill/>
          <a:ln>
            <a:noFill/>
          </a:ln>
          <a:effectLst>
            <a:outerShdw blurRad="57150" dist="19050" dir="5400000" algn="bl" rotWithShape="0">
              <a:srgbClr val="000000">
                <a:alpha val="50000"/>
              </a:srgbClr>
            </a:outerShdw>
          </a:effectLst>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r>
              <a:rPr lang="en-US" b="1">
                <a:solidFill>
                  <a:schemeClr val="lt1"/>
                </a:solidFill>
              </a:rPr>
              <a:t>April, 2026  ꞁ  Banff, Alberta</a:t>
            </a:r>
            <a:endParaRPr b="1">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a:t>
            </a:r>
            <a:endParaRPr/>
          </a:p>
        </p:txBody>
      </p:sp>
      <p:sp>
        <p:nvSpPr>
          <p:cNvPr id="154" name="Google Shape;154;p22"/>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i="1" dirty="0"/>
              <a:t>Or asking engaging questions like:</a:t>
            </a:r>
            <a:endParaRPr dirty="0"/>
          </a:p>
          <a:p>
            <a:pPr marL="228600" lvl="0" indent="-228600" algn="l" rtl="0">
              <a:lnSpc>
                <a:spcPct val="115000"/>
              </a:lnSpc>
              <a:spcBef>
                <a:spcPts val="1000"/>
              </a:spcBef>
              <a:spcAft>
                <a:spcPts val="0"/>
              </a:spcAft>
              <a:buClr>
                <a:schemeClr val="dk1"/>
              </a:buClr>
              <a:buSzPts val="2800"/>
              <a:buChar char="•"/>
            </a:pPr>
            <a:r>
              <a:rPr lang="en-US" i="1" dirty="0"/>
              <a:t>How many text messages do you think a 12 year old usually sends a month?</a:t>
            </a:r>
            <a:endParaRPr dirty="0"/>
          </a:p>
          <a:p>
            <a:pPr marL="0" lvl="0" indent="0" algn="l" rtl="0">
              <a:lnSpc>
                <a:spcPct val="115000"/>
              </a:lnSpc>
              <a:spcBef>
                <a:spcPts val="1000"/>
              </a:spcBef>
              <a:spcAft>
                <a:spcPts val="0"/>
              </a:spcAft>
              <a:buNone/>
            </a:pPr>
            <a:r>
              <a:rPr lang="en-US" i="1" dirty="0"/>
              <a:t>OR</a:t>
            </a:r>
            <a:endParaRPr dirty="0"/>
          </a:p>
          <a:p>
            <a:pPr marL="228600" lvl="0" indent="-228600" algn="l" rtl="0">
              <a:lnSpc>
                <a:spcPct val="115000"/>
              </a:lnSpc>
              <a:spcBef>
                <a:spcPts val="1000"/>
              </a:spcBef>
              <a:spcAft>
                <a:spcPts val="0"/>
              </a:spcAft>
              <a:buClr>
                <a:schemeClr val="dk1"/>
              </a:buClr>
              <a:buSzPts val="2800"/>
              <a:buChar char="•"/>
            </a:pPr>
            <a:r>
              <a:rPr lang="en-US" i="1" dirty="0"/>
              <a:t>How old do you think a person typically is when they’ve drunk 1000 </a:t>
            </a:r>
            <a:r>
              <a:rPr lang="en-US" i="1" dirty="0" err="1"/>
              <a:t>litres</a:t>
            </a:r>
            <a:r>
              <a:rPr lang="en-US" i="1" dirty="0"/>
              <a:t> of milk?</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a:t>
            </a:r>
            <a:endParaRPr/>
          </a:p>
        </p:txBody>
      </p:sp>
      <p:sp>
        <p:nvSpPr>
          <p:cNvPr id="160" name="Google Shape;160;p23"/>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i="1" dirty="0"/>
              <a:t>Teacher use of visual tools and expectations that students use visual tools.</a:t>
            </a:r>
            <a:endParaRPr dirty="0"/>
          </a:p>
          <a:p>
            <a:pPr marL="228600" lvl="0" indent="-228600" algn="l" rtl="0">
              <a:lnSpc>
                <a:spcPct val="90000"/>
              </a:lnSpc>
              <a:spcBef>
                <a:spcPts val="1000"/>
              </a:spcBef>
              <a:spcAft>
                <a:spcPts val="0"/>
              </a:spcAft>
              <a:buClr>
                <a:schemeClr val="dk1"/>
              </a:buClr>
              <a:buSzPts val="2800"/>
              <a:buChar char="•"/>
            </a:pPr>
            <a:r>
              <a:rPr lang="en-US" i="1" dirty="0"/>
              <a:t>For example,  use a picture to show why 7 x 2 is four more than 5 x 2?</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grpSp>
        <p:nvGrpSpPr>
          <p:cNvPr id="161" name="Google Shape;161;p23"/>
          <p:cNvGrpSpPr/>
          <p:nvPr/>
        </p:nvGrpSpPr>
        <p:grpSpPr>
          <a:xfrm>
            <a:off x="2060894" y="3917659"/>
            <a:ext cx="9366422" cy="2873928"/>
            <a:chOff x="2335427" y="3841083"/>
            <a:chExt cx="9366422" cy="2873928"/>
          </a:xfrm>
        </p:grpSpPr>
        <p:sp>
          <p:nvSpPr>
            <p:cNvPr id="162" name="Google Shape;162;p23"/>
            <p:cNvSpPr/>
            <p:nvPr/>
          </p:nvSpPr>
          <p:spPr>
            <a:xfrm>
              <a:off x="2335427" y="3880022"/>
              <a:ext cx="432487" cy="432486"/>
            </a:xfrm>
            <a:prstGeom prst="ellipse">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 name="Google Shape;163;p23"/>
            <p:cNvSpPr/>
            <p:nvPr/>
          </p:nvSpPr>
          <p:spPr>
            <a:xfrm>
              <a:off x="2842055" y="3841083"/>
              <a:ext cx="432487" cy="432486"/>
            </a:xfrm>
            <a:prstGeom prst="ellipse">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4" name="Google Shape;164;p23"/>
            <p:cNvSpPr/>
            <p:nvPr/>
          </p:nvSpPr>
          <p:spPr>
            <a:xfrm>
              <a:off x="2335427" y="4503257"/>
              <a:ext cx="432487" cy="432486"/>
            </a:xfrm>
            <a:prstGeom prst="ellipse">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5" name="Google Shape;165;p23"/>
            <p:cNvSpPr/>
            <p:nvPr/>
          </p:nvSpPr>
          <p:spPr>
            <a:xfrm>
              <a:off x="2842055" y="4464318"/>
              <a:ext cx="432487" cy="432486"/>
            </a:xfrm>
            <a:prstGeom prst="ellipse">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6" name="Google Shape;166;p23"/>
            <p:cNvSpPr/>
            <p:nvPr/>
          </p:nvSpPr>
          <p:spPr>
            <a:xfrm>
              <a:off x="2335427" y="5138695"/>
              <a:ext cx="432487" cy="432486"/>
            </a:xfrm>
            <a:prstGeom prst="ellipse">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7" name="Google Shape;167;p23"/>
            <p:cNvSpPr/>
            <p:nvPr/>
          </p:nvSpPr>
          <p:spPr>
            <a:xfrm>
              <a:off x="2842055" y="5099756"/>
              <a:ext cx="432487" cy="432486"/>
            </a:xfrm>
            <a:prstGeom prst="ellipse">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23"/>
            <p:cNvSpPr/>
            <p:nvPr/>
          </p:nvSpPr>
          <p:spPr>
            <a:xfrm>
              <a:off x="2335427" y="5737131"/>
              <a:ext cx="432487" cy="432486"/>
            </a:xfrm>
            <a:prstGeom prst="ellipse">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9" name="Google Shape;169;p23"/>
            <p:cNvSpPr/>
            <p:nvPr/>
          </p:nvSpPr>
          <p:spPr>
            <a:xfrm>
              <a:off x="2842055" y="5698192"/>
              <a:ext cx="432487" cy="432486"/>
            </a:xfrm>
            <a:prstGeom prst="ellipse">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0" name="Google Shape;170;p23"/>
            <p:cNvSpPr/>
            <p:nvPr/>
          </p:nvSpPr>
          <p:spPr>
            <a:xfrm>
              <a:off x="2335427" y="6282525"/>
              <a:ext cx="432487" cy="432486"/>
            </a:xfrm>
            <a:prstGeom prst="ellipse">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1" name="Google Shape;171;p23"/>
            <p:cNvSpPr/>
            <p:nvPr/>
          </p:nvSpPr>
          <p:spPr>
            <a:xfrm>
              <a:off x="2842055" y="6243586"/>
              <a:ext cx="432487" cy="432486"/>
            </a:xfrm>
            <a:prstGeom prst="ellipse">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2" name="Google Shape;172;p23"/>
            <p:cNvSpPr/>
            <p:nvPr/>
          </p:nvSpPr>
          <p:spPr>
            <a:xfrm>
              <a:off x="3991982" y="3896842"/>
              <a:ext cx="432487" cy="432486"/>
            </a:xfrm>
            <a:prstGeom prst="ellipse">
              <a:avLst/>
            </a:prstGeom>
            <a:solidFill>
              <a:srgbClr val="FFFF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3" name="Google Shape;173;p23"/>
            <p:cNvSpPr/>
            <p:nvPr/>
          </p:nvSpPr>
          <p:spPr>
            <a:xfrm>
              <a:off x="4498610" y="3857903"/>
              <a:ext cx="432487" cy="432486"/>
            </a:xfrm>
            <a:prstGeom prst="ellipse">
              <a:avLst/>
            </a:prstGeom>
            <a:solidFill>
              <a:srgbClr val="FFFF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4" name="Google Shape;174;p23"/>
            <p:cNvSpPr/>
            <p:nvPr/>
          </p:nvSpPr>
          <p:spPr>
            <a:xfrm>
              <a:off x="4029053" y="4506786"/>
              <a:ext cx="432487" cy="432486"/>
            </a:xfrm>
            <a:prstGeom prst="ellipse">
              <a:avLst/>
            </a:prstGeom>
            <a:solidFill>
              <a:srgbClr val="FFFF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75" name="Google Shape;175;p23"/>
            <p:cNvSpPr/>
            <p:nvPr/>
          </p:nvSpPr>
          <p:spPr>
            <a:xfrm>
              <a:off x="4535681" y="4467847"/>
              <a:ext cx="432487" cy="432486"/>
            </a:xfrm>
            <a:prstGeom prst="ellipse">
              <a:avLst/>
            </a:prstGeom>
            <a:solidFill>
              <a:srgbClr val="FFFF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76" name="Google Shape;176;p23"/>
            <p:cNvCxnSpPr/>
            <p:nvPr/>
          </p:nvCxnSpPr>
          <p:spPr>
            <a:xfrm>
              <a:off x="6096000" y="5571181"/>
              <a:ext cx="5605849" cy="0"/>
            </a:xfrm>
            <a:prstGeom prst="straightConnector1">
              <a:avLst/>
            </a:prstGeom>
            <a:noFill/>
            <a:ln w="19050" cap="flat" cmpd="sng">
              <a:solidFill>
                <a:schemeClr val="accent1"/>
              </a:solidFill>
              <a:prstDash val="solid"/>
              <a:miter lim="800000"/>
              <a:headEnd type="none" w="sm" len="sm"/>
              <a:tailEnd type="triangle" w="med" len="med"/>
            </a:ln>
          </p:spPr>
        </p:cxnSp>
        <p:sp>
          <p:nvSpPr>
            <p:cNvPr id="177" name="Google Shape;177;p23"/>
            <p:cNvSpPr/>
            <p:nvPr/>
          </p:nvSpPr>
          <p:spPr>
            <a:xfrm>
              <a:off x="6096000" y="4935743"/>
              <a:ext cx="700216" cy="635438"/>
            </a:xfrm>
            <a:prstGeom prst="curvedDownArrow">
              <a:avLst>
                <a:gd name="adj1" fmla="val 25000"/>
                <a:gd name="adj2" fmla="val 50000"/>
                <a:gd name="adj3" fmla="val 25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78" name="Google Shape;178;p23"/>
            <p:cNvSpPr/>
            <p:nvPr/>
          </p:nvSpPr>
          <p:spPr>
            <a:xfrm>
              <a:off x="6624723" y="4935742"/>
              <a:ext cx="700216" cy="635438"/>
            </a:xfrm>
            <a:prstGeom prst="curvedDownArrow">
              <a:avLst>
                <a:gd name="adj1" fmla="val 25000"/>
                <a:gd name="adj2" fmla="val 50000"/>
                <a:gd name="adj3" fmla="val 25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79" name="Google Shape;179;p23"/>
            <p:cNvSpPr/>
            <p:nvPr/>
          </p:nvSpPr>
          <p:spPr>
            <a:xfrm>
              <a:off x="7190516" y="4935741"/>
              <a:ext cx="700216" cy="635438"/>
            </a:xfrm>
            <a:prstGeom prst="curvedDownArrow">
              <a:avLst>
                <a:gd name="adj1" fmla="val 25000"/>
                <a:gd name="adj2" fmla="val 50000"/>
                <a:gd name="adj3" fmla="val 25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0" name="Google Shape;180;p23"/>
            <p:cNvSpPr/>
            <p:nvPr/>
          </p:nvSpPr>
          <p:spPr>
            <a:xfrm>
              <a:off x="7680658" y="4935741"/>
              <a:ext cx="700216" cy="635438"/>
            </a:xfrm>
            <a:prstGeom prst="curvedDownArrow">
              <a:avLst>
                <a:gd name="adj1" fmla="val 25000"/>
                <a:gd name="adj2" fmla="val 50000"/>
                <a:gd name="adj3" fmla="val 25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1" name="Google Shape;181;p23"/>
            <p:cNvSpPr/>
            <p:nvPr/>
          </p:nvSpPr>
          <p:spPr>
            <a:xfrm>
              <a:off x="8170800" y="4935739"/>
              <a:ext cx="700216" cy="635438"/>
            </a:xfrm>
            <a:prstGeom prst="curvedDownArrow">
              <a:avLst>
                <a:gd name="adj1" fmla="val 25000"/>
                <a:gd name="adj2" fmla="val 50000"/>
                <a:gd name="adj3" fmla="val 25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2" name="Google Shape;182;p23"/>
            <p:cNvSpPr/>
            <p:nvPr/>
          </p:nvSpPr>
          <p:spPr>
            <a:xfrm>
              <a:off x="8689601" y="4935735"/>
              <a:ext cx="700216" cy="635438"/>
            </a:xfrm>
            <a:prstGeom prst="curvedDownArrow">
              <a:avLst>
                <a:gd name="adj1" fmla="val 25000"/>
                <a:gd name="adj2" fmla="val 50000"/>
                <a:gd name="adj3" fmla="val 25000"/>
              </a:avLst>
            </a:prstGeom>
            <a:solidFill>
              <a:srgbClr val="FFFF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3" name="Google Shape;183;p23"/>
            <p:cNvSpPr/>
            <p:nvPr/>
          </p:nvSpPr>
          <p:spPr>
            <a:xfrm>
              <a:off x="9192494" y="4938329"/>
              <a:ext cx="700216" cy="635438"/>
            </a:xfrm>
            <a:prstGeom prst="curvedDownArrow">
              <a:avLst>
                <a:gd name="adj1" fmla="val 25000"/>
                <a:gd name="adj2" fmla="val 50000"/>
                <a:gd name="adj3" fmla="val 25000"/>
              </a:avLst>
            </a:prstGeom>
            <a:solidFill>
              <a:srgbClr val="FFFF00"/>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184" name="Google Shape;184;p23"/>
            <p:cNvSpPr txBox="1"/>
            <p:nvPr/>
          </p:nvSpPr>
          <p:spPr>
            <a:xfrm>
              <a:off x="5936672" y="5737131"/>
              <a:ext cx="544390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0        2	   4       6      8      10</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a:t>
            </a:r>
            <a:endParaRPr/>
          </a:p>
        </p:txBody>
      </p:sp>
      <p:sp>
        <p:nvSpPr>
          <p:cNvPr id="190" name="Google Shape;190;p24"/>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fontScale="85000" lnSpcReduction="10000"/>
          </a:bodyPr>
          <a:lstStyle/>
          <a:p>
            <a:pPr marL="228600" lvl="0" indent="-201930" algn="l" rtl="0">
              <a:lnSpc>
                <a:spcPct val="115000"/>
              </a:lnSpc>
              <a:spcBef>
                <a:spcPts val="0"/>
              </a:spcBef>
              <a:spcAft>
                <a:spcPts val="0"/>
              </a:spcAft>
              <a:buClr>
                <a:schemeClr val="dk1"/>
              </a:buClr>
              <a:buSzPct val="100000"/>
              <a:buChar char="•"/>
            </a:pPr>
            <a:r>
              <a:rPr lang="en-US" i="1" dirty="0"/>
              <a:t>Student confidence- </a:t>
            </a:r>
            <a:endParaRPr dirty="0"/>
          </a:p>
          <a:p>
            <a:pPr marL="228600" lvl="0" indent="-201930" algn="l" rtl="0">
              <a:lnSpc>
                <a:spcPct val="115000"/>
              </a:lnSpc>
              <a:spcBef>
                <a:spcPts val="1000"/>
              </a:spcBef>
              <a:spcAft>
                <a:spcPts val="0"/>
              </a:spcAft>
              <a:buClr>
                <a:schemeClr val="dk1"/>
              </a:buClr>
              <a:buSzPct val="100000"/>
              <a:buChar char="•"/>
            </a:pPr>
            <a:r>
              <a:rPr lang="en-US" i="1" dirty="0"/>
              <a:t>How quickly do students give up?</a:t>
            </a:r>
            <a:endParaRPr dirty="0"/>
          </a:p>
          <a:p>
            <a:pPr marL="228600" lvl="0" indent="-201930" algn="l" rtl="0">
              <a:lnSpc>
                <a:spcPct val="115000"/>
              </a:lnSpc>
              <a:spcBef>
                <a:spcPts val="1000"/>
              </a:spcBef>
              <a:spcAft>
                <a:spcPts val="0"/>
              </a:spcAft>
              <a:buClr>
                <a:schemeClr val="dk1"/>
              </a:buClr>
              <a:buSzPct val="100000"/>
              <a:buChar char="•"/>
            </a:pPr>
            <a:r>
              <a:rPr lang="en-US" i="1" dirty="0"/>
              <a:t>(This, of course, requires teachers to ask students questions where they </a:t>
            </a:r>
            <a:br>
              <a:rPr lang="en-US" i="1" dirty="0"/>
            </a:br>
            <a:r>
              <a:rPr lang="en-US" i="1" dirty="0"/>
              <a:t>can succeed.)</a:t>
            </a:r>
            <a:endParaRPr dirty="0"/>
          </a:p>
          <a:p>
            <a:pPr marL="228600" lvl="0" indent="-201930" algn="l" rtl="0">
              <a:lnSpc>
                <a:spcPct val="115000"/>
              </a:lnSpc>
              <a:spcBef>
                <a:spcPts val="1000"/>
              </a:spcBef>
              <a:spcAft>
                <a:spcPts val="0"/>
              </a:spcAft>
              <a:buClr>
                <a:schemeClr val="dk1"/>
              </a:buClr>
              <a:buSzPct val="100000"/>
              <a:buChar char="•"/>
            </a:pPr>
            <a:r>
              <a:rPr lang="en-US" i="1" dirty="0"/>
              <a:t>Do they try or ask for help right away?</a:t>
            </a:r>
            <a:endParaRPr dirty="0"/>
          </a:p>
          <a:p>
            <a:pPr marL="228600" lvl="0" indent="-201930" algn="l" rtl="0">
              <a:lnSpc>
                <a:spcPct val="115000"/>
              </a:lnSpc>
              <a:spcBef>
                <a:spcPts val="1000"/>
              </a:spcBef>
              <a:spcAft>
                <a:spcPts val="0"/>
              </a:spcAft>
              <a:buClr>
                <a:schemeClr val="dk1"/>
              </a:buClr>
              <a:buSzPct val="100000"/>
              <a:buChar char="•"/>
            </a:pPr>
            <a:r>
              <a:rPr lang="en-US" i="1" dirty="0"/>
              <a:t>(This, of course, requires teachers not to show but to ask probing questions.)</a:t>
            </a:r>
            <a:endParaRPr dirty="0"/>
          </a:p>
          <a:p>
            <a:pPr marL="228600" lvl="0" indent="-201930" algn="l" rtl="0">
              <a:lnSpc>
                <a:spcPct val="115000"/>
              </a:lnSpc>
              <a:spcBef>
                <a:spcPts val="1000"/>
              </a:spcBef>
              <a:spcAft>
                <a:spcPts val="0"/>
              </a:spcAft>
              <a:buClr>
                <a:schemeClr val="dk1"/>
              </a:buClr>
              <a:buSzPct val="100000"/>
              <a:buChar char="•"/>
            </a:pPr>
            <a:r>
              <a:rPr lang="en-US" i="1" dirty="0"/>
              <a:t>Do they show any confidence in suggesting an approach or an answer or are they hesitant?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5"/>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 number sense being built</a:t>
            </a:r>
            <a:endParaRPr/>
          </a:p>
        </p:txBody>
      </p:sp>
      <p:sp>
        <p:nvSpPr>
          <p:cNvPr id="196" name="Google Shape;196;p25"/>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Relating math to real-world situations</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Can a student decide which is a better buy and why?</a:t>
            </a:r>
            <a:endParaRPr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pic>
        <p:nvPicPr>
          <p:cNvPr id="197" name="Google Shape;197;p25"/>
          <p:cNvPicPr preferRelativeResize="0"/>
          <p:nvPr/>
        </p:nvPicPr>
        <p:blipFill rotWithShape="1">
          <a:blip r:embed="rId3">
            <a:alphaModFix/>
          </a:blip>
          <a:srcRect l="3941" r="21836"/>
          <a:stretch/>
        </p:blipFill>
        <p:spPr>
          <a:xfrm>
            <a:off x="3694138" y="4186400"/>
            <a:ext cx="4656676" cy="1968500"/>
          </a:xfrm>
          <a:prstGeom prst="rect">
            <a:avLst/>
          </a:prstGeom>
          <a:noFill/>
          <a:ln>
            <a:noFill/>
          </a:ln>
          <a:effectLst>
            <a:outerShdw blurRad="571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6"/>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 number sense</a:t>
            </a:r>
            <a:endParaRPr/>
          </a:p>
        </p:txBody>
      </p:sp>
      <p:sp>
        <p:nvSpPr>
          <p:cNvPr id="203" name="Google Shape;203;p26"/>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i="1" dirty="0"/>
              <a:t>Recognizing that they have alternative strategies that might be better in one situation than another</a:t>
            </a:r>
            <a:endParaRPr dirty="0"/>
          </a:p>
          <a:p>
            <a:pPr marL="228600" lvl="0" indent="-50800" algn="l" rtl="0">
              <a:lnSpc>
                <a:spcPct val="115000"/>
              </a:lnSpc>
              <a:spcBef>
                <a:spcPts val="1000"/>
              </a:spcBef>
              <a:spcAft>
                <a:spcPts val="0"/>
              </a:spcAft>
              <a:buClr>
                <a:schemeClr val="dk1"/>
              </a:buClr>
              <a:buSzPts val="2800"/>
              <a:buNone/>
            </a:pPr>
            <a:endParaRPr i="1" dirty="0"/>
          </a:p>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i="1" dirty="0"/>
              <a:t>What’s a smart way to figure out 299 + 399?</a:t>
            </a:r>
            <a:endParaRPr dirty="0"/>
          </a:p>
          <a:p>
            <a:pPr marL="228600" lvl="0" indent="-228600" algn="l" rtl="0">
              <a:lnSpc>
                <a:spcPct val="115000"/>
              </a:lnSpc>
              <a:spcBef>
                <a:spcPts val="1000"/>
              </a:spcBef>
              <a:spcAft>
                <a:spcPts val="0"/>
              </a:spcAft>
              <a:buClr>
                <a:schemeClr val="dk1"/>
              </a:buClr>
              <a:buSzPts val="2800"/>
              <a:buChar char="•"/>
            </a:pPr>
            <a:r>
              <a:rPr lang="en-US" i="1" dirty="0"/>
              <a:t>When else might you use that sort of strategy?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 number sense</a:t>
            </a:r>
            <a:endParaRPr/>
          </a:p>
        </p:txBody>
      </p:sp>
      <p:sp>
        <p:nvSpPr>
          <p:cNvPr id="209" name="Google Shape;209;p27"/>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2800"/>
              <a:buNone/>
            </a:pPr>
            <a:endParaRPr i="1"/>
          </a:p>
          <a:p>
            <a:pPr marL="228600" lvl="0" indent="-228600" algn="l" rtl="0">
              <a:lnSpc>
                <a:spcPct val="115000"/>
              </a:lnSpc>
              <a:spcBef>
                <a:spcPts val="1000"/>
              </a:spcBef>
              <a:spcAft>
                <a:spcPts val="0"/>
              </a:spcAft>
              <a:buClr>
                <a:schemeClr val="dk1"/>
              </a:buClr>
              <a:buSzPts val="2800"/>
              <a:buChar char="•"/>
            </a:pPr>
            <a:r>
              <a:rPr lang="en-US" i="1"/>
              <a:t>Recently, when we asked students to show two different ways to do something, they had no idea what to do– that means they are not being exposed to that.</a:t>
            </a:r>
            <a:endParaRPr/>
          </a:p>
          <a:p>
            <a:pPr marL="228600" lvl="0" indent="-228600" algn="l" rtl="0">
              <a:lnSpc>
                <a:spcPct val="115000"/>
              </a:lnSpc>
              <a:spcBef>
                <a:spcPts val="1000"/>
              </a:spcBef>
              <a:spcAft>
                <a:spcPts val="0"/>
              </a:spcAft>
              <a:buClr>
                <a:schemeClr val="dk1"/>
              </a:buClr>
              <a:buSzPts val="2800"/>
              <a:buChar char="•"/>
            </a:pPr>
            <a:r>
              <a:rPr lang="en-US" i="1"/>
              <a:t>We ended up having to ask questions like these: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8"/>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Two ways</a:t>
            </a:r>
            <a:endParaRPr/>
          </a:p>
        </p:txBody>
      </p:sp>
      <p:sp>
        <p:nvSpPr>
          <p:cNvPr id="215" name="Google Shape;215;p28"/>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i="1"/>
              <a:t>Why might someone figure out 399 – 245 using this picture?</a:t>
            </a:r>
            <a:endParaRPr/>
          </a:p>
          <a:p>
            <a:pPr marL="228600" lvl="0" indent="-50800" algn="l" rtl="0">
              <a:lnSpc>
                <a:spcPct val="90000"/>
              </a:lnSpc>
              <a:spcBef>
                <a:spcPts val="1000"/>
              </a:spcBef>
              <a:spcAft>
                <a:spcPts val="0"/>
              </a:spcAft>
              <a:buClr>
                <a:schemeClr val="dk1"/>
              </a:buClr>
              <a:buSzPts val="2800"/>
              <a:buNone/>
            </a:pPr>
            <a:endParaRPr i="1"/>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cxnSp>
        <p:nvCxnSpPr>
          <p:cNvPr id="216" name="Google Shape;216;p28"/>
          <p:cNvCxnSpPr/>
          <p:nvPr/>
        </p:nvCxnSpPr>
        <p:spPr>
          <a:xfrm>
            <a:off x="2804984" y="4312508"/>
            <a:ext cx="6672648" cy="0"/>
          </a:xfrm>
          <a:prstGeom prst="straightConnector1">
            <a:avLst/>
          </a:prstGeom>
          <a:noFill/>
          <a:ln w="19050" cap="flat" cmpd="sng">
            <a:solidFill>
              <a:schemeClr val="accent1"/>
            </a:solidFill>
            <a:prstDash val="solid"/>
            <a:miter lim="800000"/>
            <a:headEnd type="none" w="sm" len="sm"/>
            <a:tailEnd type="triangle" w="med" len="med"/>
          </a:ln>
        </p:spPr>
      </p:cxnSp>
      <p:sp>
        <p:nvSpPr>
          <p:cNvPr id="217" name="Google Shape;217;p28"/>
          <p:cNvSpPr txBox="1"/>
          <p:nvPr/>
        </p:nvSpPr>
        <p:spPr>
          <a:xfrm>
            <a:off x="3447535" y="4448432"/>
            <a:ext cx="65614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245				399</a:t>
            </a:r>
            <a:endParaRPr/>
          </a:p>
        </p:txBody>
      </p:sp>
      <p:sp>
        <p:nvSpPr>
          <p:cNvPr id="218" name="Google Shape;218;p28"/>
          <p:cNvSpPr/>
          <p:nvPr/>
        </p:nvSpPr>
        <p:spPr>
          <a:xfrm>
            <a:off x="4423719" y="3274541"/>
            <a:ext cx="4077730" cy="1037967"/>
          </a:xfrm>
          <a:prstGeom prst="curvedDownArrow">
            <a:avLst>
              <a:gd name="adj1" fmla="val 25000"/>
              <a:gd name="adj2" fmla="val 50000"/>
              <a:gd name="adj3" fmla="val 25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Two ways</a:t>
            </a:r>
            <a:endParaRPr/>
          </a:p>
        </p:txBody>
      </p:sp>
      <p:sp>
        <p:nvSpPr>
          <p:cNvPr id="224" name="Google Shape;224;p29"/>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i="1"/>
              <a:t>Or why might someone figure out 399 – 245 using this picture?</a:t>
            </a:r>
            <a:endParaRPr/>
          </a:p>
          <a:p>
            <a:pPr marL="228600" lvl="0" indent="-50800" algn="l" rtl="0">
              <a:lnSpc>
                <a:spcPct val="90000"/>
              </a:lnSpc>
              <a:spcBef>
                <a:spcPts val="1000"/>
              </a:spcBef>
              <a:spcAft>
                <a:spcPts val="0"/>
              </a:spcAft>
              <a:buClr>
                <a:schemeClr val="dk1"/>
              </a:buClr>
              <a:buSzPts val="2800"/>
              <a:buNone/>
            </a:pPr>
            <a:endParaRPr i="1"/>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225" name="Google Shape;225;p29"/>
          <p:cNvSpPr txBox="1"/>
          <p:nvPr/>
        </p:nvSpPr>
        <p:spPr>
          <a:xfrm>
            <a:off x="2083476" y="3441100"/>
            <a:ext cx="7878000" cy="540000"/>
          </a:xfrm>
          <a:prstGeom prst="rect">
            <a:avLst/>
          </a:prstGeom>
          <a:noFill/>
          <a:ln w="13925" cap="flat" cmpd="sng">
            <a:solidFill>
              <a:schemeClr val="accent1"/>
            </a:solidFill>
            <a:prstDash val="solid"/>
            <a:round/>
            <a:headEnd type="none" w="sm" len="sm"/>
            <a:tailEnd type="none" w="sm" len="sm"/>
          </a:ln>
        </p:spPr>
        <p:txBody>
          <a:bodyPr spcFirstLastPara="1" wrap="square" lIns="133700" tIns="66825" rIns="133700" bIns="66825" anchor="t" anchorCtr="0">
            <a:spAutoFit/>
          </a:bodyPr>
          <a:lstStyle/>
          <a:p>
            <a:pPr marL="0" marR="0" lvl="0" indent="0" algn="l" rtl="0">
              <a:spcBef>
                <a:spcPts val="0"/>
              </a:spcBef>
              <a:spcAft>
                <a:spcPts val="0"/>
              </a:spcAft>
              <a:buNone/>
            </a:pPr>
            <a:r>
              <a:rPr lang="en-US" sz="2632">
                <a:solidFill>
                  <a:schemeClr val="dk1"/>
                </a:solidFill>
                <a:latin typeface="Arial"/>
                <a:ea typeface="Arial"/>
                <a:cs typeface="Arial"/>
                <a:sym typeface="Arial"/>
              </a:rPr>
              <a:t>			399</a:t>
            </a:r>
            <a:endParaRPr sz="2047"/>
          </a:p>
        </p:txBody>
      </p:sp>
      <p:sp>
        <p:nvSpPr>
          <p:cNvPr id="226" name="Google Shape;226;p29"/>
          <p:cNvSpPr txBox="1"/>
          <p:nvPr/>
        </p:nvSpPr>
        <p:spPr>
          <a:xfrm>
            <a:off x="2083476" y="3981178"/>
            <a:ext cx="4968900" cy="540000"/>
          </a:xfrm>
          <a:prstGeom prst="rect">
            <a:avLst/>
          </a:prstGeom>
          <a:noFill/>
          <a:ln w="13925" cap="flat" cmpd="sng">
            <a:solidFill>
              <a:schemeClr val="accent1"/>
            </a:solidFill>
            <a:prstDash val="solid"/>
            <a:round/>
            <a:headEnd type="none" w="sm" len="sm"/>
            <a:tailEnd type="none" w="sm" len="sm"/>
          </a:ln>
        </p:spPr>
        <p:txBody>
          <a:bodyPr spcFirstLastPara="1" wrap="square" lIns="133700" tIns="66825" rIns="133700" bIns="66825" anchor="t" anchorCtr="0">
            <a:noAutofit/>
          </a:bodyPr>
          <a:lstStyle/>
          <a:p>
            <a:pPr marL="0" marR="0" lvl="0" indent="0" algn="l" rtl="0">
              <a:spcBef>
                <a:spcPts val="0"/>
              </a:spcBef>
              <a:spcAft>
                <a:spcPts val="0"/>
              </a:spcAft>
              <a:buNone/>
            </a:pPr>
            <a:r>
              <a:rPr lang="en-US" sz="2632">
                <a:solidFill>
                  <a:schemeClr val="dk1"/>
                </a:solidFill>
                <a:latin typeface="Arial"/>
                <a:ea typeface="Arial"/>
                <a:cs typeface="Arial"/>
                <a:sym typeface="Arial"/>
              </a:rPr>
              <a:t>	245</a:t>
            </a:r>
            <a:endParaRPr sz="2047"/>
          </a:p>
        </p:txBody>
      </p:sp>
      <p:sp>
        <p:nvSpPr>
          <p:cNvPr id="227" name="Google Shape;227;p29"/>
          <p:cNvSpPr txBox="1"/>
          <p:nvPr/>
        </p:nvSpPr>
        <p:spPr>
          <a:xfrm>
            <a:off x="7052510" y="3981178"/>
            <a:ext cx="2908800" cy="540000"/>
          </a:xfrm>
          <a:prstGeom prst="rect">
            <a:avLst/>
          </a:prstGeom>
          <a:noFill/>
          <a:ln w="13925" cap="flat" cmpd="sng">
            <a:solidFill>
              <a:schemeClr val="accent1"/>
            </a:solidFill>
            <a:prstDash val="solid"/>
            <a:round/>
            <a:headEnd type="none" w="sm" len="sm"/>
            <a:tailEnd type="none" w="sm" len="sm"/>
          </a:ln>
        </p:spPr>
        <p:txBody>
          <a:bodyPr spcFirstLastPara="1" wrap="square" lIns="133700" tIns="66825" rIns="133700" bIns="66825" anchor="t" anchorCtr="0">
            <a:noAutofit/>
          </a:bodyPr>
          <a:lstStyle/>
          <a:p>
            <a:pPr marL="0" marR="0" lvl="0" indent="0" algn="l" rtl="0">
              <a:spcBef>
                <a:spcPts val="0"/>
              </a:spcBef>
              <a:spcAft>
                <a:spcPts val="0"/>
              </a:spcAft>
              <a:buNone/>
            </a:pPr>
            <a:r>
              <a:rPr lang="en-US" sz="2632">
                <a:solidFill>
                  <a:schemeClr val="dk1"/>
                </a:solidFill>
                <a:latin typeface="Arial"/>
                <a:ea typeface="Arial"/>
                <a:cs typeface="Arial"/>
                <a:sym typeface="Arial"/>
              </a:rPr>
              <a:t>	</a:t>
            </a:r>
            <a:endParaRPr sz="2047"/>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0"/>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Two ways</a:t>
            </a:r>
            <a:endParaRPr/>
          </a:p>
        </p:txBody>
      </p:sp>
      <p:sp>
        <p:nvSpPr>
          <p:cNvPr id="233" name="Google Shape;233;p30"/>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i="1"/>
              <a:t>Or why might someone figure out 399 – 245 by calculating </a:t>
            </a:r>
            <a:br>
              <a:rPr lang="en-US" i="1"/>
            </a:br>
            <a:r>
              <a:rPr lang="en-US" i="1"/>
              <a:t>400 – 250 instead?</a:t>
            </a:r>
            <a:endParaRPr/>
          </a:p>
          <a:p>
            <a:pPr marL="228600" lvl="0" indent="-228600" algn="l" rtl="0">
              <a:lnSpc>
                <a:spcPct val="115000"/>
              </a:lnSpc>
              <a:spcBef>
                <a:spcPts val="1000"/>
              </a:spcBef>
              <a:spcAft>
                <a:spcPts val="0"/>
              </a:spcAft>
              <a:buClr>
                <a:schemeClr val="dk1"/>
              </a:buClr>
              <a:buSzPts val="2800"/>
              <a:buChar char="•"/>
            </a:pPr>
            <a:r>
              <a:rPr lang="en-US" i="1"/>
              <a:t>Then what would that person have to do?</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1"/>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 number sense</a:t>
            </a:r>
            <a:endParaRPr/>
          </a:p>
        </p:txBody>
      </p:sp>
      <p:sp>
        <p:nvSpPr>
          <p:cNvPr id="240" name="Google Shape;240;p31"/>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i="1" dirty="0"/>
              <a:t>Relating any mathematical situation to other known ones</a:t>
            </a:r>
            <a:endParaRPr dirty="0"/>
          </a:p>
          <a:p>
            <a:pPr marL="228600" lvl="0" indent="-50800" algn="l" rtl="0">
              <a:lnSpc>
                <a:spcPct val="115000"/>
              </a:lnSpc>
              <a:spcBef>
                <a:spcPts val="1000"/>
              </a:spcBef>
              <a:spcAft>
                <a:spcPts val="0"/>
              </a:spcAft>
              <a:buClr>
                <a:schemeClr val="dk1"/>
              </a:buClr>
              <a:buSzPts val="2800"/>
              <a:buNone/>
            </a:pPr>
            <a:endParaRPr i="1" dirty="0"/>
          </a:p>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i="1" dirty="0"/>
              <a:t>How does knowing that 60% of  175 = 105 help you figure out 40% of it?</a:t>
            </a:r>
            <a:endParaRPr dirty="0"/>
          </a:p>
          <a:p>
            <a:pPr marL="228600" lvl="0" indent="-228600" algn="l" rtl="0">
              <a:lnSpc>
                <a:spcPct val="115000"/>
              </a:lnSpc>
              <a:spcBef>
                <a:spcPts val="1000"/>
              </a:spcBef>
              <a:spcAft>
                <a:spcPts val="0"/>
              </a:spcAft>
              <a:buClr>
                <a:schemeClr val="dk1"/>
              </a:buClr>
              <a:buSzPts val="2800"/>
              <a:buChar char="•"/>
            </a:pPr>
            <a:r>
              <a:rPr lang="en-US" i="1" dirty="0"/>
              <a:t>OR  How does knowing that 400 ÷ 8 = 50 help you figure out </a:t>
            </a:r>
            <a:br>
              <a:rPr lang="en-US" i="1" dirty="0"/>
            </a:br>
            <a:r>
              <a:rPr lang="en-US" i="1" dirty="0"/>
              <a:t>424 ÷ 8?</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Let’s try this</a:t>
            </a:r>
            <a:endParaRPr/>
          </a:p>
        </p:txBody>
      </p:sp>
      <p:sp>
        <p:nvSpPr>
          <p:cNvPr id="98" name="Google Shape;98;p14"/>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i="1" dirty="0"/>
              <a:t>Work with a partner.</a:t>
            </a:r>
            <a:endParaRPr dirty="0"/>
          </a:p>
          <a:p>
            <a:pPr marL="228600" lvl="0" indent="-228600" algn="l" rtl="0">
              <a:lnSpc>
                <a:spcPct val="115000"/>
              </a:lnSpc>
              <a:spcBef>
                <a:spcPts val="1000"/>
              </a:spcBef>
              <a:spcAft>
                <a:spcPts val="0"/>
              </a:spcAft>
              <a:buClr>
                <a:schemeClr val="dk1"/>
              </a:buClr>
              <a:buSzPts val="2800"/>
              <a:buChar char="•"/>
            </a:pPr>
            <a:r>
              <a:rPr lang="en-US" i="1" dirty="0"/>
              <a:t>Come up with two numbers so that if you add the two numbers, the answer is 10 more than if you subtract those same two numbers.</a:t>
            </a:r>
            <a:endParaRPr dirty="0"/>
          </a:p>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i="1" dirty="0"/>
              <a:t>E.g. NOT 10 and 20  since 10 + 20 is NOT 10 more than 20 – 10</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 number sense</a:t>
            </a:r>
            <a:endParaRPr/>
          </a:p>
        </p:txBody>
      </p:sp>
      <p:sp>
        <p:nvSpPr>
          <p:cNvPr id="246" name="Google Shape;246;p32"/>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i="1" dirty="0"/>
              <a:t>Seeking to make sense of why</a:t>
            </a:r>
            <a:endParaRPr dirty="0"/>
          </a:p>
          <a:p>
            <a:pPr marL="228600" lvl="0" indent="-228600" algn="l" rtl="0">
              <a:lnSpc>
                <a:spcPct val="115000"/>
              </a:lnSpc>
              <a:spcBef>
                <a:spcPts val="1000"/>
              </a:spcBef>
              <a:spcAft>
                <a:spcPts val="0"/>
              </a:spcAft>
              <a:buClr>
                <a:schemeClr val="dk1"/>
              </a:buClr>
              <a:buSzPts val="2800"/>
              <a:buChar char="•"/>
            </a:pPr>
            <a:r>
              <a:rPr lang="en-US" i="1" dirty="0"/>
              <a:t>E.g. Why does it make sense that 25 x 44 = 1100?</a:t>
            </a:r>
            <a:endParaRPr dirty="0"/>
          </a:p>
          <a:p>
            <a:pPr marL="228600" lvl="0" indent="-228600" algn="l" rtl="0">
              <a:lnSpc>
                <a:spcPct val="115000"/>
              </a:lnSpc>
              <a:spcBef>
                <a:spcPts val="1000"/>
              </a:spcBef>
              <a:spcAft>
                <a:spcPts val="0"/>
              </a:spcAft>
              <a:buClr>
                <a:schemeClr val="dk1"/>
              </a:buClr>
              <a:buSzPts val="2800"/>
              <a:buChar char="•"/>
            </a:pPr>
            <a:r>
              <a:rPr lang="en-US" i="1" dirty="0"/>
              <a:t>OR why does it make sense that 19 + 7 = 20 + 6 without even referring to what the actual value is?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 number sense</a:t>
            </a:r>
            <a:endParaRPr/>
          </a:p>
        </p:txBody>
      </p:sp>
      <p:sp>
        <p:nvSpPr>
          <p:cNvPr id="252" name="Google Shape;252;p33"/>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i="1" dirty="0"/>
              <a:t>Noticing and making appropriate generalizations</a:t>
            </a:r>
            <a:endParaRPr dirty="0"/>
          </a:p>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i="1" dirty="0"/>
              <a:t>E.g. Why do you always end up with 0 if you multiply by 0?</a:t>
            </a:r>
            <a:endParaRPr dirty="0"/>
          </a:p>
          <a:p>
            <a:pPr marL="228600" lvl="0" indent="-228600" algn="l" rtl="0">
              <a:lnSpc>
                <a:spcPct val="115000"/>
              </a:lnSpc>
              <a:spcBef>
                <a:spcPts val="1000"/>
              </a:spcBef>
              <a:spcAft>
                <a:spcPts val="0"/>
              </a:spcAft>
              <a:buClr>
                <a:schemeClr val="dk1"/>
              </a:buClr>
              <a:buSzPts val="2800"/>
              <a:buChar char="•"/>
            </a:pPr>
            <a:r>
              <a:rPr lang="en-US" i="1" dirty="0"/>
              <a:t>OR Why is 2/3 x another fraction always less than that other fraction?</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4"/>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 number sense</a:t>
            </a:r>
            <a:endParaRPr/>
          </a:p>
        </p:txBody>
      </p:sp>
      <p:sp>
        <p:nvSpPr>
          <p:cNvPr id="258" name="Google Shape;258;p34"/>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i="1" dirty="0"/>
              <a:t>Noticing and making appropriate generalizations</a:t>
            </a:r>
            <a:endParaRPr dirty="0"/>
          </a:p>
          <a:p>
            <a:pPr marL="228600" lvl="0" indent="-50800" algn="l" rtl="0">
              <a:lnSpc>
                <a:spcPct val="90000"/>
              </a:lnSpc>
              <a:spcBef>
                <a:spcPts val="1000"/>
              </a:spcBef>
              <a:spcAft>
                <a:spcPts val="0"/>
              </a:spcAft>
              <a:buClr>
                <a:schemeClr val="dk1"/>
              </a:buClr>
              <a:buSzPts val="2800"/>
              <a:buNone/>
            </a:pPr>
            <a:endParaRPr i="1" dirty="0"/>
          </a:p>
          <a:p>
            <a:pPr marL="228600" lvl="0" indent="-228600" algn="l" rtl="0">
              <a:lnSpc>
                <a:spcPct val="90000"/>
              </a:lnSpc>
              <a:spcBef>
                <a:spcPts val="1000"/>
              </a:spcBef>
              <a:spcAft>
                <a:spcPts val="0"/>
              </a:spcAft>
              <a:buClr>
                <a:schemeClr val="dk1"/>
              </a:buClr>
              <a:buSzPts val="2800"/>
              <a:buChar char="•"/>
            </a:pPr>
            <a:r>
              <a:rPr lang="en-US" i="1" dirty="0"/>
              <a:t>OR Does this strategy always work?</a:t>
            </a:r>
            <a:endParaRPr dirty="0"/>
          </a:p>
          <a:p>
            <a:pPr marL="0" lvl="0" indent="0" algn="l" rtl="0">
              <a:lnSpc>
                <a:spcPct val="90000"/>
              </a:lnSpc>
              <a:spcBef>
                <a:spcPts val="1000"/>
              </a:spcBef>
              <a:spcAft>
                <a:spcPts val="0"/>
              </a:spcAft>
              <a:buNone/>
            </a:pPr>
            <a:r>
              <a:rPr lang="en-US" dirty="0"/>
              <a:t>       52</a:t>
            </a:r>
            <a:endParaRPr dirty="0"/>
          </a:p>
          <a:p>
            <a:pPr marL="0" lvl="0" indent="0" algn="l" rtl="0">
              <a:lnSpc>
                <a:spcPct val="90000"/>
              </a:lnSpc>
              <a:spcBef>
                <a:spcPts val="1000"/>
              </a:spcBef>
              <a:spcAft>
                <a:spcPts val="0"/>
              </a:spcAft>
              <a:buNone/>
            </a:pPr>
            <a:r>
              <a:rPr lang="en-US" dirty="0"/>
              <a:t>    – </a:t>
            </a:r>
            <a:r>
              <a:rPr lang="en-US" u="sng" dirty="0"/>
              <a:t>37</a:t>
            </a:r>
            <a:endParaRPr dirty="0"/>
          </a:p>
          <a:p>
            <a:pPr marL="0" lvl="0" indent="0" algn="l" rtl="0">
              <a:lnSpc>
                <a:spcPct val="90000"/>
              </a:lnSpc>
              <a:spcBef>
                <a:spcPts val="1000"/>
              </a:spcBef>
              <a:spcAft>
                <a:spcPts val="0"/>
              </a:spcAft>
              <a:buNone/>
            </a:pPr>
            <a:r>
              <a:rPr lang="en-US" dirty="0"/>
              <a:t>       20  – 5</a:t>
            </a:r>
            <a:endParaRPr dirty="0"/>
          </a:p>
          <a:p>
            <a:pPr marL="0" lvl="0" indent="0" algn="l" rtl="0">
              <a:lnSpc>
                <a:spcPct val="90000"/>
              </a:lnSpc>
              <a:spcBef>
                <a:spcPts val="1000"/>
              </a:spcBef>
              <a:spcAft>
                <a:spcPts val="0"/>
              </a:spcAft>
              <a:buNone/>
            </a:pPr>
            <a:r>
              <a:rPr lang="en-US" dirty="0"/>
              <a:t>   (50–30) – (7 – 2)</a:t>
            </a:r>
            <a:endParaRPr i="1" dirty="0"/>
          </a:p>
          <a:p>
            <a:pPr marL="228600" lvl="0" indent="-50800" algn="l" rtl="0">
              <a:lnSpc>
                <a:spcPct val="90000"/>
              </a:lnSpc>
              <a:spcBef>
                <a:spcPts val="1000"/>
              </a:spcBef>
              <a:spcAft>
                <a:spcPts val="0"/>
              </a:spcAft>
              <a:buClr>
                <a:schemeClr val="dk1"/>
              </a:buClr>
              <a:buSzPts val="2800"/>
              <a:buNone/>
            </a:pPr>
            <a:endParaRPr dirty="0"/>
          </a:p>
          <a:p>
            <a:pPr marL="228600" lvl="0" indent="-50800" algn="l" rtl="0">
              <a:lnSpc>
                <a:spcPct val="90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 number sense</a:t>
            </a:r>
            <a:endParaRPr/>
          </a:p>
        </p:txBody>
      </p:sp>
      <p:sp>
        <p:nvSpPr>
          <p:cNvPr id="264" name="Google Shape;264;p35"/>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115000"/>
              </a:lnSpc>
              <a:spcBef>
                <a:spcPts val="0"/>
              </a:spcBef>
              <a:spcAft>
                <a:spcPts val="0"/>
              </a:spcAft>
              <a:buClr>
                <a:schemeClr val="dk1"/>
              </a:buClr>
              <a:buSzPts val="2800"/>
              <a:buChar char="•"/>
            </a:pPr>
            <a:r>
              <a:rPr lang="en-US" i="1" dirty="0"/>
              <a:t>Regularly estimating to solve math problems or to check whether calculated solutions make sense</a:t>
            </a:r>
            <a:endParaRPr dirty="0"/>
          </a:p>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i="1" dirty="0"/>
              <a:t>E.g. Why can you only estimate to figure out how long it takes to drive somewhere?</a:t>
            </a:r>
            <a:endParaRPr dirty="0"/>
          </a:p>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i="1" dirty="0"/>
              <a:t>OR</a:t>
            </a:r>
            <a:endParaRPr dirty="0"/>
          </a:p>
          <a:p>
            <a:pPr marL="228600" lvl="0" indent="-228600" algn="l" rtl="0">
              <a:lnSpc>
                <a:spcPct val="115000"/>
              </a:lnSpc>
              <a:spcBef>
                <a:spcPts val="1000"/>
              </a:spcBef>
              <a:spcAft>
                <a:spcPts val="0"/>
              </a:spcAft>
              <a:buClr>
                <a:schemeClr val="dk1"/>
              </a:buClr>
              <a:buSzPts val="2800"/>
              <a:buChar char="•"/>
            </a:pPr>
            <a:r>
              <a:rPr lang="en-US" i="1" dirty="0"/>
              <a:t>Why does this not make sense:   45 – 19 = 34?</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 in teacher instruction</a:t>
            </a:r>
            <a:endParaRPr/>
          </a:p>
        </p:txBody>
      </p:sp>
      <p:sp>
        <p:nvSpPr>
          <p:cNvPr id="271" name="Google Shape;271;p36"/>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i="1" dirty="0"/>
              <a:t>Learning time used effectively</a:t>
            </a:r>
            <a:endParaRPr dirty="0"/>
          </a:p>
          <a:p>
            <a:pPr marL="228600" lvl="0" indent="-228600" algn="l" rtl="0">
              <a:lnSpc>
                <a:spcPct val="115000"/>
              </a:lnSpc>
              <a:spcBef>
                <a:spcPts val="1000"/>
              </a:spcBef>
              <a:spcAft>
                <a:spcPts val="0"/>
              </a:spcAft>
              <a:buClr>
                <a:schemeClr val="dk1"/>
              </a:buClr>
              <a:buSzPts val="2800"/>
              <a:buChar char="•"/>
            </a:pPr>
            <a:r>
              <a:rPr lang="en-US" i="1" dirty="0"/>
              <a:t>Lessons focused on meaningful and valuable learning goals</a:t>
            </a:r>
            <a:endParaRPr dirty="0"/>
          </a:p>
          <a:p>
            <a:pPr marL="228600" lvl="0" indent="-228600" algn="l" rtl="0">
              <a:lnSpc>
                <a:spcPct val="115000"/>
              </a:lnSpc>
              <a:spcBef>
                <a:spcPts val="1000"/>
              </a:spcBef>
              <a:spcAft>
                <a:spcPts val="0"/>
              </a:spcAft>
              <a:buClr>
                <a:schemeClr val="dk1"/>
              </a:buClr>
              <a:buSzPts val="2800"/>
              <a:buChar char="•"/>
            </a:pPr>
            <a:r>
              <a:rPr lang="en-US" i="1" dirty="0"/>
              <a:t>Teachers ensuring students speak </a:t>
            </a:r>
            <a:r>
              <a:rPr lang="en-US" i="1" dirty="0" err="1"/>
              <a:t>enough,that</a:t>
            </a:r>
            <a:r>
              <a:rPr lang="en-US" i="1" dirty="0"/>
              <a:t> they listen  and they give appropriate feedback</a:t>
            </a:r>
            <a:endParaRPr dirty="0"/>
          </a:p>
          <a:p>
            <a:pPr marL="228600" lvl="0" indent="-228600" algn="l" rtl="0">
              <a:lnSpc>
                <a:spcPct val="115000"/>
              </a:lnSpc>
              <a:spcBef>
                <a:spcPts val="1000"/>
              </a:spcBef>
              <a:spcAft>
                <a:spcPts val="0"/>
              </a:spcAft>
              <a:buClr>
                <a:schemeClr val="dk1"/>
              </a:buClr>
              <a:buSzPts val="2800"/>
              <a:buChar char="•"/>
            </a:pPr>
            <a:r>
              <a:rPr lang="en-US" i="1" dirty="0"/>
              <a:t>Differentiation used regularly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764684" y="118371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In a school, there might be differences in teacher beliefs about </a:t>
            </a:r>
            <a:endParaRPr/>
          </a:p>
        </p:txBody>
      </p:sp>
      <p:sp>
        <p:nvSpPr>
          <p:cNvPr id="277" name="Google Shape;277;p37"/>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a:p>
          <a:p>
            <a:pPr marL="228600" lvl="0" indent="-228600" algn="l" rtl="0">
              <a:lnSpc>
                <a:spcPct val="115000"/>
              </a:lnSpc>
              <a:spcBef>
                <a:spcPts val="1000"/>
              </a:spcBef>
              <a:spcAft>
                <a:spcPts val="0"/>
              </a:spcAft>
              <a:buClr>
                <a:schemeClr val="dk1"/>
              </a:buClr>
              <a:buSzPts val="2800"/>
              <a:buChar char="•"/>
            </a:pPr>
            <a:r>
              <a:rPr lang="en-US"/>
              <a:t>covering curriculum vs ensuring understanding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764684" y="114742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In a school, there might be differences in teacher beliefs about </a:t>
            </a:r>
            <a:endParaRPr/>
          </a:p>
        </p:txBody>
      </p:sp>
      <p:sp>
        <p:nvSpPr>
          <p:cNvPr id="283" name="Google Shape;283;p38"/>
          <p:cNvSpPr txBox="1">
            <a:spLocks noGrp="1"/>
          </p:cNvSpPr>
          <p:nvPr>
            <p:ph type="body" idx="1"/>
          </p:nvPr>
        </p:nvSpPr>
        <p:spPr>
          <a:xfrm>
            <a:off x="764675" y="2329725"/>
            <a:ext cx="9939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i="1"/>
          </a:p>
          <a:p>
            <a:pPr marL="228600" lvl="0" indent="-228600" algn="l" rtl="0">
              <a:lnSpc>
                <a:spcPct val="115000"/>
              </a:lnSpc>
              <a:spcBef>
                <a:spcPts val="1000"/>
              </a:spcBef>
              <a:spcAft>
                <a:spcPts val="0"/>
              </a:spcAft>
              <a:buClr>
                <a:schemeClr val="dk1"/>
              </a:buClr>
              <a:buSzPts val="2800"/>
              <a:buChar char="•"/>
            </a:pPr>
            <a:r>
              <a:rPr lang="en-US"/>
              <a:t>Explicit instruction vs  a combination of exploration and explicit instruction or the type of resources to use to achieve that</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i="1"/>
          </a:p>
          <a:p>
            <a:pPr marL="228600" lvl="0" indent="-228600" algn="l" rtl="0">
              <a:lnSpc>
                <a:spcPct val="115000"/>
              </a:lnSpc>
              <a:spcBef>
                <a:spcPts val="1000"/>
              </a:spcBef>
              <a:spcAft>
                <a:spcPts val="0"/>
              </a:spcAft>
              <a:buClr>
                <a:schemeClr val="dk1"/>
              </a:buClr>
              <a:buSzPts val="2800"/>
              <a:buChar char="•"/>
            </a:pPr>
            <a:r>
              <a:rPr lang="en-US"/>
              <a:t>The goal of competencies as being a critical learning outcome</a:t>
            </a:r>
            <a:endParaRPr/>
          </a:p>
        </p:txBody>
      </p:sp>
      <p:sp>
        <p:nvSpPr>
          <p:cNvPr id="289" name="Google Shape;289;p39"/>
          <p:cNvSpPr txBox="1">
            <a:spLocks noGrp="1"/>
          </p:cNvSpPr>
          <p:nvPr>
            <p:ph type="title"/>
          </p:nvPr>
        </p:nvSpPr>
        <p:spPr>
          <a:xfrm>
            <a:off x="764684" y="114742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In a school, there might be differences in teacher beliefs about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0"/>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i="1"/>
          </a:p>
          <a:p>
            <a:pPr marL="228600" lvl="0" indent="-228600" algn="l" rtl="0">
              <a:lnSpc>
                <a:spcPct val="115000"/>
              </a:lnSpc>
              <a:spcBef>
                <a:spcPts val="1000"/>
              </a:spcBef>
              <a:spcAft>
                <a:spcPts val="0"/>
              </a:spcAft>
              <a:buClr>
                <a:schemeClr val="dk1"/>
              </a:buClr>
              <a:buSzPts val="2800"/>
              <a:buChar char="•"/>
            </a:pPr>
            <a:r>
              <a:rPr lang="en-US"/>
              <a:t>How hopeless it is with some students</a:t>
            </a:r>
            <a:endParaRPr/>
          </a:p>
        </p:txBody>
      </p:sp>
      <p:sp>
        <p:nvSpPr>
          <p:cNvPr id="295" name="Google Shape;295;p40"/>
          <p:cNvSpPr txBox="1">
            <a:spLocks noGrp="1"/>
          </p:cNvSpPr>
          <p:nvPr>
            <p:ph type="title"/>
          </p:nvPr>
        </p:nvSpPr>
        <p:spPr>
          <a:xfrm>
            <a:off x="764684" y="114742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In a school, there might be differences in teacher beliefs about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1"/>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i="1"/>
          </a:p>
          <a:p>
            <a:pPr marL="228600" lvl="0" indent="-228600" algn="l" rtl="0">
              <a:lnSpc>
                <a:spcPct val="115000"/>
              </a:lnSpc>
              <a:spcBef>
                <a:spcPts val="1000"/>
              </a:spcBef>
              <a:spcAft>
                <a:spcPts val="0"/>
              </a:spcAft>
              <a:buClr>
                <a:schemeClr val="dk1"/>
              </a:buClr>
              <a:buSzPts val="2800"/>
              <a:buChar char="•"/>
            </a:pPr>
            <a:r>
              <a:rPr lang="en-US"/>
              <a:t>The use of activities that allow for alternative responses since they are too hard to mark</a:t>
            </a:r>
            <a:endParaRPr/>
          </a:p>
        </p:txBody>
      </p:sp>
      <p:sp>
        <p:nvSpPr>
          <p:cNvPr id="301" name="Google Shape;301;p41"/>
          <p:cNvSpPr txBox="1">
            <a:spLocks noGrp="1"/>
          </p:cNvSpPr>
          <p:nvPr>
            <p:ph type="title"/>
          </p:nvPr>
        </p:nvSpPr>
        <p:spPr>
          <a:xfrm>
            <a:off x="764684" y="114742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In a school, there might be differences in teacher beliefs about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By the way</a:t>
            </a:r>
            <a:endParaRPr/>
          </a:p>
        </p:txBody>
      </p:sp>
      <p:sp>
        <p:nvSpPr>
          <p:cNvPr id="104" name="Google Shape;104;p15"/>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i="1"/>
              <a:t>Any number and 5 would work, e.g.</a:t>
            </a:r>
            <a:endParaRPr/>
          </a:p>
          <a:p>
            <a:pPr marL="228600" lvl="0" indent="-228600" algn="l" rtl="0">
              <a:lnSpc>
                <a:spcPct val="90000"/>
              </a:lnSpc>
              <a:spcBef>
                <a:spcPts val="1000"/>
              </a:spcBef>
              <a:spcAft>
                <a:spcPts val="0"/>
              </a:spcAft>
              <a:buClr>
                <a:schemeClr val="dk1"/>
              </a:buClr>
              <a:buSzPts val="2800"/>
              <a:buChar char="•"/>
            </a:pPr>
            <a:r>
              <a:rPr lang="en-US" i="1"/>
              <a:t>10 and 5</a:t>
            </a:r>
            <a:endParaRPr/>
          </a:p>
          <a:p>
            <a:pPr marL="228600" lvl="0" indent="-228600" algn="l" rtl="0">
              <a:lnSpc>
                <a:spcPct val="90000"/>
              </a:lnSpc>
              <a:spcBef>
                <a:spcPts val="1000"/>
              </a:spcBef>
              <a:spcAft>
                <a:spcPts val="0"/>
              </a:spcAft>
              <a:buClr>
                <a:schemeClr val="dk1"/>
              </a:buClr>
              <a:buSzPts val="2800"/>
              <a:buChar char="•"/>
            </a:pPr>
            <a:r>
              <a:rPr lang="en-US" i="1"/>
              <a:t>20 and 5</a:t>
            </a:r>
            <a:endParaRPr/>
          </a:p>
          <a:p>
            <a:pPr marL="228600" lvl="0" indent="-228600" algn="l" rtl="0">
              <a:lnSpc>
                <a:spcPct val="90000"/>
              </a:lnSpc>
              <a:spcBef>
                <a:spcPts val="1000"/>
              </a:spcBef>
              <a:spcAft>
                <a:spcPts val="0"/>
              </a:spcAft>
              <a:buClr>
                <a:schemeClr val="dk1"/>
              </a:buClr>
              <a:buSzPts val="2800"/>
              <a:buChar char="•"/>
            </a:pPr>
            <a:r>
              <a:rPr lang="en-US" i="1"/>
              <a:t>17 and 5….</a:t>
            </a:r>
            <a:endParaRPr/>
          </a:p>
          <a:p>
            <a:pPr marL="228600" lvl="0" indent="-50800" algn="l" rtl="0">
              <a:lnSpc>
                <a:spcPct val="90000"/>
              </a:lnSpc>
              <a:spcBef>
                <a:spcPts val="1000"/>
              </a:spcBef>
              <a:spcAft>
                <a:spcPts val="0"/>
              </a:spcAft>
              <a:buClr>
                <a:schemeClr val="dk1"/>
              </a:buClr>
              <a:buSzPts val="2800"/>
              <a:buNone/>
            </a:pPr>
            <a:endParaRPr/>
          </a:p>
        </p:txBody>
      </p:sp>
      <p:grpSp>
        <p:nvGrpSpPr>
          <p:cNvPr id="105" name="Google Shape;105;p15"/>
          <p:cNvGrpSpPr/>
          <p:nvPr/>
        </p:nvGrpSpPr>
        <p:grpSpPr>
          <a:xfrm>
            <a:off x="3237470" y="3892378"/>
            <a:ext cx="6845644" cy="2066919"/>
            <a:chOff x="3237470" y="3892378"/>
            <a:chExt cx="6845644" cy="2066919"/>
          </a:xfrm>
        </p:grpSpPr>
        <p:cxnSp>
          <p:nvCxnSpPr>
            <p:cNvPr id="106" name="Google Shape;106;p15"/>
            <p:cNvCxnSpPr/>
            <p:nvPr/>
          </p:nvCxnSpPr>
          <p:spPr>
            <a:xfrm>
              <a:off x="3237470" y="5189838"/>
              <a:ext cx="6845644" cy="0"/>
            </a:xfrm>
            <a:prstGeom prst="straightConnector1">
              <a:avLst/>
            </a:prstGeom>
            <a:noFill/>
            <a:ln w="19050" cap="flat" cmpd="sng">
              <a:solidFill>
                <a:schemeClr val="accent1"/>
              </a:solidFill>
              <a:prstDash val="solid"/>
              <a:miter lim="800000"/>
              <a:headEnd type="triangle" w="med" len="med"/>
              <a:tailEnd type="triangle" w="med" len="med"/>
            </a:ln>
          </p:spPr>
        </p:cxnSp>
        <p:sp>
          <p:nvSpPr>
            <p:cNvPr id="107" name="Google Shape;107;p15"/>
            <p:cNvSpPr/>
            <p:nvPr/>
          </p:nvSpPr>
          <p:spPr>
            <a:xfrm>
              <a:off x="6096000" y="4497859"/>
              <a:ext cx="1602259" cy="729049"/>
            </a:xfrm>
            <a:prstGeom prst="curvedDownArrow">
              <a:avLst>
                <a:gd name="adj1" fmla="val 25000"/>
                <a:gd name="adj2" fmla="val 50000"/>
                <a:gd name="adj3" fmla="val 25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8" name="Google Shape;108;p15"/>
            <p:cNvSpPr/>
            <p:nvPr/>
          </p:nvSpPr>
          <p:spPr>
            <a:xfrm flipH="1">
              <a:off x="4642021" y="4497859"/>
              <a:ext cx="1602259" cy="729049"/>
            </a:xfrm>
            <a:prstGeom prst="curvedDownArrow">
              <a:avLst>
                <a:gd name="adj1" fmla="val 25000"/>
                <a:gd name="adj2" fmla="val 50000"/>
                <a:gd name="adj3" fmla="val 25000"/>
              </a:avLst>
            </a:prstGeom>
            <a:solidFill>
              <a:schemeClr val="accent1"/>
            </a:solidFill>
            <a:ln w="19050" cap="flat" cmpd="sng">
              <a:solidFill>
                <a:srgbClr val="08283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109" name="Google Shape;109;p15"/>
            <p:cNvSpPr txBox="1"/>
            <p:nvPr/>
          </p:nvSpPr>
          <p:spPr>
            <a:xfrm>
              <a:off x="6388443" y="3892378"/>
              <a:ext cx="11986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Arial"/>
                  <a:ea typeface="Arial"/>
                  <a:cs typeface="Arial"/>
                  <a:sym typeface="Arial"/>
                </a:rPr>
                <a:t>+ 5</a:t>
              </a:r>
              <a:endParaRPr/>
            </a:p>
          </p:txBody>
        </p:sp>
        <p:sp>
          <p:nvSpPr>
            <p:cNvPr id="110" name="Google Shape;110;p15"/>
            <p:cNvSpPr txBox="1"/>
            <p:nvPr/>
          </p:nvSpPr>
          <p:spPr>
            <a:xfrm>
              <a:off x="5045674" y="3935814"/>
              <a:ext cx="11986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 5</a:t>
              </a:r>
              <a:endParaRPr/>
            </a:p>
          </p:txBody>
        </p:sp>
        <p:sp>
          <p:nvSpPr>
            <p:cNvPr id="111" name="Google Shape;111;p15"/>
            <p:cNvSpPr txBox="1"/>
            <p:nvPr/>
          </p:nvSpPr>
          <p:spPr>
            <a:xfrm>
              <a:off x="5936672" y="5589965"/>
              <a:ext cx="11986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10</a:t>
              </a:r>
              <a:endParaRPr/>
            </a:p>
          </p:txBody>
        </p:sp>
        <p:cxnSp>
          <p:nvCxnSpPr>
            <p:cNvPr id="112" name="Google Shape;112;p15"/>
            <p:cNvCxnSpPr/>
            <p:nvPr/>
          </p:nvCxnSpPr>
          <p:spPr>
            <a:xfrm>
              <a:off x="4819135" y="5684108"/>
              <a:ext cx="2879124" cy="0"/>
            </a:xfrm>
            <a:prstGeom prst="straightConnector1">
              <a:avLst/>
            </a:prstGeom>
            <a:noFill/>
            <a:ln w="19050" cap="flat" cmpd="sng">
              <a:solidFill>
                <a:schemeClr val="accent1"/>
              </a:solidFill>
              <a:prstDash val="solid"/>
              <a:miter lim="800000"/>
              <a:headEnd type="triangle" w="med" len="me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2"/>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a:p>
          <a:p>
            <a:pPr marL="228600" lvl="0" indent="-228600" algn="l" rtl="0">
              <a:lnSpc>
                <a:spcPct val="115000"/>
              </a:lnSpc>
              <a:spcBef>
                <a:spcPts val="1000"/>
              </a:spcBef>
              <a:spcAft>
                <a:spcPts val="0"/>
              </a:spcAft>
              <a:buClr>
                <a:schemeClr val="dk1"/>
              </a:buClr>
              <a:buSzPts val="2800"/>
              <a:buChar char="•"/>
            </a:pPr>
            <a:r>
              <a:rPr lang="en-US"/>
              <a:t>Whether assessments can be  based on conversations and observations and not just written data</a:t>
            </a:r>
            <a:endParaRPr/>
          </a:p>
        </p:txBody>
      </p:sp>
      <p:sp>
        <p:nvSpPr>
          <p:cNvPr id="307" name="Google Shape;307;p42"/>
          <p:cNvSpPr txBox="1">
            <a:spLocks noGrp="1"/>
          </p:cNvSpPr>
          <p:nvPr>
            <p:ph type="title"/>
          </p:nvPr>
        </p:nvSpPr>
        <p:spPr>
          <a:xfrm>
            <a:off x="764684" y="114742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In a school, there might be differences in teacher beliefs about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3"/>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a:p>
          <a:p>
            <a:pPr marL="228600" lvl="0" indent="-228600" algn="l" rtl="0">
              <a:lnSpc>
                <a:spcPct val="115000"/>
              </a:lnSpc>
              <a:spcBef>
                <a:spcPts val="1000"/>
              </a:spcBef>
              <a:spcAft>
                <a:spcPts val="0"/>
              </a:spcAft>
              <a:buClr>
                <a:schemeClr val="dk1"/>
              </a:buClr>
              <a:buSzPts val="2800"/>
              <a:buChar char="•"/>
            </a:pPr>
            <a:r>
              <a:rPr lang="en-US"/>
              <a:t>How much planning for lessons is really needed</a:t>
            </a:r>
            <a:endParaRPr/>
          </a:p>
        </p:txBody>
      </p:sp>
      <p:sp>
        <p:nvSpPr>
          <p:cNvPr id="313" name="Google Shape;313;p43"/>
          <p:cNvSpPr txBox="1">
            <a:spLocks noGrp="1"/>
          </p:cNvSpPr>
          <p:nvPr>
            <p:ph type="title"/>
          </p:nvPr>
        </p:nvSpPr>
        <p:spPr>
          <a:xfrm>
            <a:off x="764684" y="114742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In a school, there might be differences in teacher beliefs about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4"/>
          <p:cNvSpPr txBox="1">
            <a:spLocks noGrp="1"/>
          </p:cNvSpPr>
          <p:nvPr>
            <p:ph type="title"/>
          </p:nvPr>
        </p:nvSpPr>
        <p:spPr>
          <a:xfrm>
            <a:off x="764684" y="1038569"/>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Play"/>
              <a:buNone/>
            </a:pPr>
            <a:r>
              <a:rPr lang="en-US"/>
              <a:t>What is a leader’s role in minimizing the impact of these differences on students?</a:t>
            </a:r>
            <a:endParaRPr/>
          </a:p>
        </p:txBody>
      </p:sp>
      <p:sp>
        <p:nvSpPr>
          <p:cNvPr id="319" name="Google Shape;319;p44"/>
          <p:cNvSpPr txBox="1">
            <a:spLocks noGrp="1"/>
          </p:cNvSpPr>
          <p:nvPr>
            <p:ph type="body" idx="1"/>
          </p:nvPr>
        </p:nvSpPr>
        <p:spPr>
          <a:xfrm>
            <a:off x="764675" y="2329725"/>
            <a:ext cx="100485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i="1"/>
          </a:p>
          <a:p>
            <a:pPr marL="228600" lvl="0" indent="-228600" algn="l" rtl="0">
              <a:lnSpc>
                <a:spcPct val="115000"/>
              </a:lnSpc>
              <a:spcBef>
                <a:spcPts val="1000"/>
              </a:spcBef>
              <a:spcAft>
                <a:spcPts val="0"/>
              </a:spcAft>
              <a:buClr>
                <a:schemeClr val="dk1"/>
              </a:buClr>
              <a:buSzPts val="2800"/>
              <a:buChar char="•"/>
            </a:pPr>
            <a:r>
              <a:rPr lang="en-US"/>
              <a:t>There are a variety of things a leader can do to minimize this impact.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5"/>
          <p:cNvSpPr txBox="1">
            <a:spLocks noGrp="1"/>
          </p:cNvSpPr>
          <p:nvPr>
            <p:ph type="title"/>
          </p:nvPr>
        </p:nvSpPr>
        <p:spPr>
          <a:xfrm>
            <a:off x="764684" y="1171616"/>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The premise: The teacher is the key- not curriculum.</a:t>
            </a:r>
            <a:endParaRPr/>
          </a:p>
        </p:txBody>
      </p:sp>
      <p:sp>
        <p:nvSpPr>
          <p:cNvPr id="325" name="Google Shape;325;p45"/>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We focus on teacher </a:t>
            </a:r>
            <a:r>
              <a:rPr lang="en-US" dirty="0" err="1"/>
              <a:t>behaviours</a:t>
            </a:r>
            <a:r>
              <a:rPr lang="en-US" dirty="0"/>
              <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6"/>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Use human behaviour</a:t>
            </a:r>
            <a:endParaRPr/>
          </a:p>
        </p:txBody>
      </p:sp>
      <p:sp>
        <p:nvSpPr>
          <p:cNvPr id="331" name="Google Shape;331;p46"/>
          <p:cNvSpPr txBox="1">
            <a:spLocks noGrp="1"/>
          </p:cNvSpPr>
          <p:nvPr>
            <p:ph type="body" idx="1"/>
          </p:nvPr>
        </p:nvSpPr>
        <p:spPr>
          <a:xfrm>
            <a:off x="764676" y="2329725"/>
            <a:ext cx="9564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Play on the fact that humans generally like to please their bosses.</a:t>
            </a:r>
            <a:endParaRPr dirty="0"/>
          </a:p>
          <a:p>
            <a:pPr marL="228600" lvl="0" indent="-228600" algn="l" rtl="0">
              <a:lnSpc>
                <a:spcPct val="115000"/>
              </a:lnSpc>
              <a:spcBef>
                <a:spcPts val="1000"/>
              </a:spcBef>
              <a:spcAft>
                <a:spcPts val="0"/>
              </a:spcAft>
              <a:buClr>
                <a:schemeClr val="dk1"/>
              </a:buClr>
              <a:buSzPts val="2800"/>
              <a:buChar char="•"/>
            </a:pPr>
            <a:r>
              <a:rPr lang="en-US" dirty="0"/>
              <a:t>Make it clear what the “boss” wants.</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47"/>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Use human behaviour</a:t>
            </a:r>
            <a:endParaRPr/>
          </a:p>
        </p:txBody>
      </p:sp>
      <p:sp>
        <p:nvSpPr>
          <p:cNvPr id="337" name="Google Shape;337;p47"/>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Set reasonable, but high, expectations.</a:t>
            </a:r>
            <a:endParaRPr dirty="0"/>
          </a:p>
          <a:p>
            <a:pPr marL="228600" lvl="0" indent="-228600" algn="l" rtl="0">
              <a:lnSpc>
                <a:spcPct val="115000"/>
              </a:lnSpc>
              <a:spcBef>
                <a:spcPts val="1000"/>
              </a:spcBef>
              <a:spcAft>
                <a:spcPts val="0"/>
              </a:spcAft>
              <a:buClr>
                <a:schemeClr val="dk1"/>
              </a:buClr>
              <a:buSzPts val="2800"/>
              <a:buChar char="•"/>
            </a:pPr>
            <a:r>
              <a:rPr lang="en-US" dirty="0"/>
              <a:t>Offer support to achieve those expectations.</a:t>
            </a:r>
            <a:endParaRPr dirty="0"/>
          </a:p>
          <a:p>
            <a:pPr marL="228600" lvl="0" indent="-228600" algn="l" rtl="0">
              <a:lnSpc>
                <a:spcPct val="115000"/>
              </a:lnSpc>
              <a:spcBef>
                <a:spcPts val="1000"/>
              </a:spcBef>
              <a:spcAft>
                <a:spcPts val="0"/>
              </a:spcAft>
              <a:buClr>
                <a:schemeClr val="dk1"/>
              </a:buClr>
              <a:buSzPts val="2800"/>
              <a:buChar char="•"/>
            </a:pPr>
            <a:r>
              <a:rPr lang="en-US" dirty="0"/>
              <a:t>Be involved- don’t delegate, at least some times.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8"/>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Build collaboration</a:t>
            </a:r>
            <a:endParaRPr/>
          </a:p>
        </p:txBody>
      </p:sp>
      <p:sp>
        <p:nvSpPr>
          <p:cNvPr id="343" name="Google Shape;343;p48"/>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i="1"/>
          </a:p>
          <a:p>
            <a:pPr marL="228600" lvl="0" indent="-228600" algn="l" rtl="0">
              <a:lnSpc>
                <a:spcPct val="115000"/>
              </a:lnSpc>
              <a:spcBef>
                <a:spcPts val="1000"/>
              </a:spcBef>
              <a:spcAft>
                <a:spcPts val="0"/>
              </a:spcAft>
              <a:buClr>
                <a:schemeClr val="dk1"/>
              </a:buClr>
              <a:buSzPts val="2800"/>
              <a:buChar char="•"/>
            </a:pPr>
            <a:r>
              <a:rPr lang="en-US"/>
              <a:t>To encourage thoughtful planning, encourage teachers to plan together and facilitate that with scheduling time for it.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9"/>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Follow through</a:t>
            </a:r>
            <a:endParaRPr/>
          </a:p>
        </p:txBody>
      </p:sp>
      <p:sp>
        <p:nvSpPr>
          <p:cNvPr id="349" name="Google Shape;349;p49"/>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Set, for example, a goal that students will walk away with a given idea at the  end of each lesson.</a:t>
            </a:r>
            <a:endParaRPr dirty="0"/>
          </a:p>
          <a:p>
            <a:pPr marL="228600" lvl="0" indent="-228600" algn="l" rtl="0">
              <a:lnSpc>
                <a:spcPct val="115000"/>
              </a:lnSpc>
              <a:spcBef>
                <a:spcPts val="1000"/>
              </a:spcBef>
              <a:spcAft>
                <a:spcPts val="0"/>
              </a:spcAft>
              <a:buClr>
                <a:schemeClr val="dk1"/>
              </a:buClr>
              <a:buSzPts val="2800"/>
              <a:buChar char="•"/>
            </a:pPr>
            <a:r>
              <a:rPr lang="en-US" dirty="0"/>
              <a:t>Have teachers articulate what those walk aways are.</a:t>
            </a:r>
            <a:endParaRPr dirty="0"/>
          </a:p>
          <a:p>
            <a:pPr marL="228600" lvl="0" indent="-228600" algn="l" rtl="0">
              <a:lnSpc>
                <a:spcPct val="115000"/>
              </a:lnSpc>
              <a:spcBef>
                <a:spcPts val="1000"/>
              </a:spcBef>
              <a:spcAft>
                <a:spcPts val="0"/>
              </a:spcAft>
              <a:buClr>
                <a:schemeClr val="dk1"/>
              </a:buClr>
              <a:buSzPts val="2800"/>
              <a:buChar char="•"/>
            </a:pPr>
            <a:r>
              <a:rPr lang="en-US" dirty="0"/>
              <a:t>Watch for one to which you are invited.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0"/>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Follow through</a:t>
            </a:r>
            <a:endParaRPr/>
          </a:p>
        </p:txBody>
      </p:sp>
      <p:sp>
        <p:nvSpPr>
          <p:cNvPr id="355" name="Google Shape;355;p50"/>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Set, for example, goals related to regularly using manipulatives at all grades for most students, not identifying them as “only if needed”.</a:t>
            </a:r>
            <a:endParaRPr dirty="0"/>
          </a:p>
          <a:p>
            <a:pPr marL="228600" lvl="0" indent="-228600" algn="l" rtl="0">
              <a:lnSpc>
                <a:spcPct val="115000"/>
              </a:lnSpc>
              <a:spcBef>
                <a:spcPts val="1000"/>
              </a:spcBef>
              <a:spcAft>
                <a:spcPts val="0"/>
              </a:spcAft>
              <a:buClr>
                <a:schemeClr val="dk1"/>
              </a:buClr>
              <a:buSzPts val="2800"/>
              <a:buChar char="•"/>
            </a:pPr>
            <a:r>
              <a:rPr lang="en-US" dirty="0"/>
              <a:t>Check in by having teachers talk about what they’ve done or stopping in to see.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51"/>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Follow through</a:t>
            </a:r>
            <a:endParaRPr/>
          </a:p>
        </p:txBody>
      </p:sp>
      <p:sp>
        <p:nvSpPr>
          <p:cNvPr id="361" name="Google Shape;361;p51"/>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i="1"/>
          </a:p>
          <a:p>
            <a:pPr marL="228600" lvl="0" indent="-228600" algn="l" rtl="0">
              <a:lnSpc>
                <a:spcPct val="115000"/>
              </a:lnSpc>
              <a:spcBef>
                <a:spcPts val="1000"/>
              </a:spcBef>
              <a:spcAft>
                <a:spcPts val="0"/>
              </a:spcAft>
              <a:buClr>
                <a:schemeClr val="dk1"/>
              </a:buClr>
              <a:buSzPts val="2800"/>
              <a:buChar char="•"/>
            </a:pPr>
            <a:r>
              <a:rPr lang="en-US"/>
              <a:t>Set, for example, goals related to the use of number talks.</a:t>
            </a:r>
            <a:endParaRPr/>
          </a:p>
          <a:p>
            <a:pPr marL="228600" lvl="0" indent="-228600" algn="l" rtl="0">
              <a:lnSpc>
                <a:spcPct val="115000"/>
              </a:lnSpc>
              <a:spcBef>
                <a:spcPts val="1000"/>
              </a:spcBef>
              <a:spcAft>
                <a:spcPts val="0"/>
              </a:spcAft>
              <a:buClr>
                <a:schemeClr val="dk1"/>
              </a:buClr>
              <a:buSzPts val="2800"/>
              <a:buChar char="•"/>
            </a:pPr>
            <a:r>
              <a:rPr lang="en-US"/>
              <a:t>Check in by having teachers talk about what they’ve done or stopping in to see.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And now this</a:t>
            </a:r>
            <a:endParaRPr/>
          </a:p>
        </p:txBody>
      </p:sp>
      <p:sp>
        <p:nvSpPr>
          <p:cNvPr id="118" name="Google Shape;118;p16"/>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i="1"/>
              <a:t>Work on your  own and complete these additions and subtractions.</a:t>
            </a:r>
            <a:endParaRPr/>
          </a:p>
          <a:p>
            <a:pPr marL="228600" lvl="0" indent="-228600" algn="l" rtl="0">
              <a:lnSpc>
                <a:spcPct val="115000"/>
              </a:lnSpc>
              <a:spcBef>
                <a:spcPts val="1000"/>
              </a:spcBef>
              <a:spcAft>
                <a:spcPts val="0"/>
              </a:spcAft>
              <a:buClr>
                <a:schemeClr val="dk1"/>
              </a:buClr>
              <a:buSzPts val="2800"/>
              <a:buChar char="•"/>
            </a:pPr>
            <a:r>
              <a:rPr lang="en-US"/>
              <a:t>3004 – 127</a:t>
            </a:r>
            <a:endParaRPr/>
          </a:p>
          <a:p>
            <a:pPr marL="228600" lvl="0" indent="-228600" algn="l" rtl="0">
              <a:lnSpc>
                <a:spcPct val="115000"/>
              </a:lnSpc>
              <a:spcBef>
                <a:spcPts val="1000"/>
              </a:spcBef>
              <a:spcAft>
                <a:spcPts val="0"/>
              </a:spcAft>
              <a:buClr>
                <a:schemeClr val="dk1"/>
              </a:buClr>
              <a:buSzPts val="2800"/>
              <a:buChar char="•"/>
            </a:pPr>
            <a:r>
              <a:rPr lang="en-US"/>
              <a:t>2156 – 328</a:t>
            </a:r>
            <a:endParaRPr/>
          </a:p>
          <a:p>
            <a:pPr marL="228600" lvl="0" indent="-228600" algn="l" rtl="0">
              <a:lnSpc>
                <a:spcPct val="115000"/>
              </a:lnSpc>
              <a:spcBef>
                <a:spcPts val="1000"/>
              </a:spcBef>
              <a:spcAft>
                <a:spcPts val="0"/>
              </a:spcAft>
              <a:buClr>
                <a:schemeClr val="dk1"/>
              </a:buClr>
              <a:buSzPts val="2800"/>
              <a:buChar char="•"/>
            </a:pPr>
            <a:r>
              <a:rPr lang="en-US"/>
              <a:t>1003 – 126</a:t>
            </a:r>
            <a:endParaRPr/>
          </a:p>
          <a:p>
            <a:pPr marL="228600" lvl="0" indent="-50800" algn="l" rtl="0">
              <a:lnSpc>
                <a:spcPct val="115000"/>
              </a:lnSpc>
              <a:spcBef>
                <a:spcPts val="1000"/>
              </a:spcBef>
              <a:spcAft>
                <a:spcPts val="0"/>
              </a:spcAft>
              <a:buClr>
                <a:schemeClr val="dk1"/>
              </a:buClr>
              <a:buSzPts val="28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2"/>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Get parents on board</a:t>
            </a:r>
            <a:endParaRPr/>
          </a:p>
        </p:txBody>
      </p:sp>
      <p:sp>
        <p:nvSpPr>
          <p:cNvPr id="367" name="Google Shape;367;p52"/>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228600" lvl="0" indent="-50800" algn="l" rtl="0">
              <a:lnSpc>
                <a:spcPct val="115000"/>
              </a:lnSpc>
              <a:spcBef>
                <a:spcPts val="0"/>
              </a:spcBef>
              <a:spcAft>
                <a:spcPts val="0"/>
              </a:spcAft>
              <a:buClr>
                <a:schemeClr val="dk1"/>
              </a:buClr>
              <a:buSzPct val="100000"/>
              <a:buNone/>
            </a:pPr>
            <a:endParaRPr i="1" dirty="0"/>
          </a:p>
          <a:p>
            <a:pPr marL="228600" lvl="0" indent="-215265" algn="l" rtl="0">
              <a:lnSpc>
                <a:spcPct val="115000"/>
              </a:lnSpc>
              <a:spcBef>
                <a:spcPts val="1000"/>
              </a:spcBef>
              <a:spcAft>
                <a:spcPts val="0"/>
              </a:spcAft>
              <a:buClr>
                <a:schemeClr val="dk1"/>
              </a:buClr>
              <a:buSzPct val="100000"/>
              <a:buChar char="•"/>
            </a:pPr>
            <a:r>
              <a:rPr lang="en-US" dirty="0"/>
              <a:t>It is critical that parents are part of this process and are working in the same direction as staff.</a:t>
            </a:r>
            <a:endParaRPr dirty="0"/>
          </a:p>
          <a:p>
            <a:pPr marL="228600" lvl="0" indent="-215265" algn="l" rtl="0">
              <a:lnSpc>
                <a:spcPct val="115000"/>
              </a:lnSpc>
              <a:spcBef>
                <a:spcPts val="1000"/>
              </a:spcBef>
              <a:spcAft>
                <a:spcPts val="0"/>
              </a:spcAft>
              <a:buClr>
                <a:schemeClr val="dk1"/>
              </a:buClr>
              <a:buSzPct val="100000"/>
              <a:buChar char="•"/>
            </a:pPr>
            <a:r>
              <a:rPr lang="en-US" dirty="0"/>
              <a:t>Early in the year a math night is critical.</a:t>
            </a:r>
            <a:endParaRPr dirty="0"/>
          </a:p>
          <a:p>
            <a:pPr marL="228600" lvl="0" indent="-215265" algn="l" rtl="0">
              <a:lnSpc>
                <a:spcPct val="115000"/>
              </a:lnSpc>
              <a:spcBef>
                <a:spcPts val="1000"/>
              </a:spcBef>
              <a:spcAft>
                <a:spcPts val="0"/>
              </a:spcAft>
              <a:buClr>
                <a:schemeClr val="dk1"/>
              </a:buClr>
              <a:buSzPct val="100000"/>
              <a:buChar char="•"/>
            </a:pPr>
            <a:r>
              <a:rPr lang="en-US" dirty="0"/>
              <a:t>It needs follow-up, though.</a:t>
            </a:r>
            <a:endParaRPr dirty="0"/>
          </a:p>
          <a:p>
            <a:pPr marL="228600" lvl="0" indent="-50800" algn="l" rtl="0">
              <a:lnSpc>
                <a:spcPct val="115000"/>
              </a:lnSpc>
              <a:spcBef>
                <a:spcPts val="1000"/>
              </a:spcBef>
              <a:spcAft>
                <a:spcPts val="0"/>
              </a:spcAft>
              <a:buClr>
                <a:schemeClr val="dk1"/>
              </a:buClr>
              <a:buSzPct val="100000"/>
              <a:buNone/>
            </a:pPr>
            <a:endParaRPr dirty="0"/>
          </a:p>
          <a:p>
            <a:pPr marL="228600" lvl="0" indent="-215265" algn="l" rtl="0">
              <a:lnSpc>
                <a:spcPct val="115000"/>
              </a:lnSpc>
              <a:spcBef>
                <a:spcPts val="1000"/>
              </a:spcBef>
              <a:spcAft>
                <a:spcPts val="0"/>
              </a:spcAft>
              <a:buClr>
                <a:schemeClr val="dk1"/>
              </a:buClr>
              <a:buSzPct val="100000"/>
              <a:buChar char="•"/>
            </a:pPr>
            <a:r>
              <a:rPr lang="en-US" dirty="0"/>
              <a:t>I send notes home to parents quickly explaining the ideas the kids are learning. They could be quick videos. We could show them how to ask their kids to show their learning.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3"/>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Professional learning</a:t>
            </a:r>
            <a:endParaRPr/>
          </a:p>
        </p:txBody>
      </p:sp>
      <p:sp>
        <p:nvSpPr>
          <p:cNvPr id="374" name="Google Shape;374;p53"/>
          <p:cNvSpPr txBox="1">
            <a:spLocks noGrp="1"/>
          </p:cNvSpPr>
          <p:nvPr>
            <p:ph type="body" idx="1"/>
          </p:nvPr>
        </p:nvSpPr>
        <p:spPr>
          <a:xfrm>
            <a:off x="764675" y="2329725"/>
            <a:ext cx="102540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Provide, but expect, teachers to work on their pedagogical content knowledge.</a:t>
            </a:r>
            <a:endParaRPr dirty="0"/>
          </a:p>
          <a:p>
            <a:pPr marL="228600" lvl="0" indent="-228600" algn="l" rtl="0">
              <a:lnSpc>
                <a:spcPct val="115000"/>
              </a:lnSpc>
              <a:spcBef>
                <a:spcPts val="1000"/>
              </a:spcBef>
              <a:spcAft>
                <a:spcPts val="0"/>
              </a:spcAft>
              <a:buClr>
                <a:schemeClr val="dk1"/>
              </a:buClr>
              <a:buSzPts val="2800"/>
              <a:buChar char="•"/>
            </a:pPr>
            <a:r>
              <a:rPr lang="en-US" dirty="0"/>
              <a:t>It ‘s often part of a collegial effort, but not always.</a:t>
            </a:r>
            <a:endParaRPr dirty="0"/>
          </a:p>
          <a:p>
            <a:pPr marL="228600" lvl="0" indent="-228600" algn="l" rtl="0">
              <a:lnSpc>
                <a:spcPct val="115000"/>
              </a:lnSpc>
              <a:spcBef>
                <a:spcPts val="1000"/>
              </a:spcBef>
              <a:spcAft>
                <a:spcPts val="0"/>
              </a:spcAft>
              <a:buClr>
                <a:schemeClr val="dk1"/>
              </a:buClr>
              <a:buSzPts val="2800"/>
              <a:buChar char="•"/>
            </a:pPr>
            <a:r>
              <a:rPr lang="en-US" dirty="0"/>
              <a:t>Ask what they’re working on. Ask what you can do to support that.</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4"/>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Professional learning</a:t>
            </a:r>
            <a:endParaRPr/>
          </a:p>
        </p:txBody>
      </p:sp>
      <p:sp>
        <p:nvSpPr>
          <p:cNvPr id="381" name="Google Shape;381;p54"/>
          <p:cNvSpPr txBox="1">
            <a:spLocks noGrp="1"/>
          </p:cNvSpPr>
          <p:nvPr>
            <p:ph type="body" idx="1"/>
          </p:nvPr>
        </p:nvSpPr>
        <p:spPr>
          <a:xfrm>
            <a:off x="764675" y="2329725"/>
            <a:ext cx="9552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Set, as a goal, that teachers familiarize themselves with alternative strategies for calculations to have options for students.</a:t>
            </a:r>
            <a:endParaRPr dirty="0"/>
          </a:p>
          <a:p>
            <a:pPr marL="228600" lvl="0" indent="-228600" algn="l" rtl="0">
              <a:lnSpc>
                <a:spcPct val="115000"/>
              </a:lnSpc>
              <a:spcBef>
                <a:spcPts val="1000"/>
              </a:spcBef>
              <a:spcAft>
                <a:spcPts val="0"/>
              </a:spcAft>
              <a:buClr>
                <a:schemeClr val="dk1"/>
              </a:buClr>
              <a:buSzPts val="2800"/>
              <a:buChar char="•"/>
            </a:pPr>
            <a:r>
              <a:rPr lang="en-US" dirty="0"/>
              <a:t>Check in about the success of some of these alternatives used.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5"/>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Consistency in assessment practices</a:t>
            </a:r>
            <a:endParaRPr/>
          </a:p>
        </p:txBody>
      </p:sp>
      <p:sp>
        <p:nvSpPr>
          <p:cNvPr id="387" name="Google Shape;387;p55"/>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Assessment of learning is the parents’ view into what teachers value.</a:t>
            </a:r>
            <a:endParaRPr dirty="0"/>
          </a:p>
          <a:p>
            <a:pPr marL="228600" lvl="0" indent="-228600" algn="l" rtl="0">
              <a:lnSpc>
                <a:spcPct val="115000"/>
              </a:lnSpc>
              <a:spcBef>
                <a:spcPts val="1000"/>
              </a:spcBef>
              <a:spcAft>
                <a:spcPts val="0"/>
              </a:spcAft>
              <a:buClr>
                <a:schemeClr val="dk1"/>
              </a:buClr>
              <a:buSzPts val="2800"/>
              <a:buChar char="•"/>
            </a:pPr>
            <a:r>
              <a:rPr lang="en-US" dirty="0"/>
              <a:t>Consistency here is critical.</a:t>
            </a:r>
            <a:endParaRPr dirty="0"/>
          </a:p>
          <a:p>
            <a:pPr marL="228600" lvl="0" indent="-228600" algn="l" rtl="0">
              <a:lnSpc>
                <a:spcPct val="115000"/>
              </a:lnSpc>
              <a:spcBef>
                <a:spcPts val="1000"/>
              </a:spcBef>
              <a:spcAft>
                <a:spcPts val="0"/>
              </a:spcAft>
              <a:buClr>
                <a:schemeClr val="dk1"/>
              </a:buClr>
              <a:buSzPts val="2800"/>
              <a:buChar char="•"/>
            </a:pPr>
            <a:r>
              <a:rPr lang="en-US" dirty="0"/>
              <a:t>Ensure teachers focus their assessments as much on competencies as skills. Ask to see the assessments.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6"/>
          <p:cNvSpPr txBox="1">
            <a:spLocks noGrp="1"/>
          </p:cNvSpPr>
          <p:nvPr>
            <p:ph type="title"/>
          </p:nvPr>
        </p:nvSpPr>
        <p:spPr>
          <a:xfrm>
            <a:off x="764684" y="1123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What I mean by assessing competencies</a:t>
            </a:r>
            <a:endParaRPr/>
          </a:p>
        </p:txBody>
      </p:sp>
      <p:sp>
        <p:nvSpPr>
          <p:cNvPr id="393" name="Google Shape;393;p56"/>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i="1"/>
          </a:p>
          <a:p>
            <a:pPr marL="228600" lvl="0" indent="-228600" algn="l" rtl="0">
              <a:lnSpc>
                <a:spcPct val="115000"/>
              </a:lnSpc>
              <a:spcBef>
                <a:spcPts val="1000"/>
              </a:spcBef>
              <a:spcAft>
                <a:spcPts val="0"/>
              </a:spcAft>
              <a:buClr>
                <a:schemeClr val="dk1"/>
              </a:buClr>
              <a:buSzPts val="2800"/>
              <a:buChar char="•"/>
            </a:pPr>
            <a:r>
              <a:rPr lang="en-US"/>
              <a:t>On a grade 4 multiplication assessment, we don’t see just:</a:t>
            </a:r>
            <a:endParaRPr/>
          </a:p>
          <a:p>
            <a:pPr marL="228600" lvl="0" indent="-228600" algn="l" rtl="0">
              <a:lnSpc>
                <a:spcPct val="115000"/>
              </a:lnSpc>
              <a:spcBef>
                <a:spcPts val="1000"/>
              </a:spcBef>
              <a:spcAft>
                <a:spcPts val="0"/>
              </a:spcAft>
              <a:buClr>
                <a:schemeClr val="dk1"/>
              </a:buClr>
              <a:buSzPts val="2800"/>
              <a:buChar char="•"/>
            </a:pPr>
            <a:r>
              <a:rPr lang="en-US"/>
              <a:t>5 x 45</a:t>
            </a:r>
            <a:endParaRPr/>
          </a:p>
          <a:p>
            <a:pPr marL="228600" lvl="0" indent="-228600" algn="l" rtl="0">
              <a:lnSpc>
                <a:spcPct val="115000"/>
              </a:lnSpc>
              <a:spcBef>
                <a:spcPts val="1000"/>
              </a:spcBef>
              <a:spcAft>
                <a:spcPts val="0"/>
              </a:spcAft>
              <a:buClr>
                <a:schemeClr val="dk1"/>
              </a:buClr>
              <a:buSzPts val="2800"/>
              <a:buChar char="•"/>
            </a:pPr>
            <a:r>
              <a:rPr lang="en-US"/>
              <a:t>4 x 321  etc.</a:t>
            </a:r>
            <a:endParaRPr/>
          </a:p>
          <a:p>
            <a:pPr marL="228600" lvl="0" indent="-228600" algn="l" rtl="0">
              <a:lnSpc>
                <a:spcPct val="115000"/>
              </a:lnSpc>
              <a:spcBef>
                <a:spcPts val="1000"/>
              </a:spcBef>
              <a:spcAft>
                <a:spcPts val="0"/>
              </a:spcAft>
              <a:buClr>
                <a:schemeClr val="dk1"/>
              </a:buClr>
              <a:buSzPts val="2800"/>
              <a:buChar char="•"/>
            </a:pPr>
            <a:r>
              <a:rPr lang="en-US"/>
              <a:t>But also</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7"/>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Without getting the answer, tell how you could know that 5 x 38 is 38 more than 4 x 38 without actually calculating both.</a:t>
            </a:r>
            <a:endParaRPr dirty="0"/>
          </a:p>
          <a:p>
            <a:pPr marL="228600" lvl="0" indent="-228600" algn="l" rtl="0">
              <a:lnSpc>
                <a:spcPct val="115000"/>
              </a:lnSpc>
              <a:spcBef>
                <a:spcPts val="1000"/>
              </a:spcBef>
              <a:spcAft>
                <a:spcPts val="0"/>
              </a:spcAft>
              <a:buClr>
                <a:schemeClr val="dk1"/>
              </a:buClr>
              <a:buSzPts val="2800"/>
              <a:buChar char="•"/>
            </a:pPr>
            <a:r>
              <a:rPr lang="en-US" dirty="0"/>
              <a:t>Create a problem you could solve by calculating 6 x 45.</a:t>
            </a:r>
            <a:endParaRPr dirty="0"/>
          </a:p>
          <a:p>
            <a:pPr marL="228600" lvl="0" indent="-228600" algn="l" rtl="0">
              <a:lnSpc>
                <a:spcPct val="115000"/>
              </a:lnSpc>
              <a:spcBef>
                <a:spcPts val="1000"/>
              </a:spcBef>
              <a:spcAft>
                <a:spcPts val="0"/>
              </a:spcAft>
              <a:buClr>
                <a:schemeClr val="dk1"/>
              </a:buClr>
              <a:buSzPts val="2800"/>
              <a:buChar char="•"/>
            </a:pPr>
            <a:r>
              <a:rPr lang="en-US" dirty="0"/>
              <a:t>Without just using a rule, tell why it makes sense that 45 x 10 = 450.</a:t>
            </a:r>
            <a:endParaRPr dirty="0"/>
          </a:p>
        </p:txBody>
      </p:sp>
      <p:sp>
        <p:nvSpPr>
          <p:cNvPr id="399" name="Google Shape;399;p57"/>
          <p:cNvSpPr txBox="1">
            <a:spLocks noGrp="1"/>
          </p:cNvSpPr>
          <p:nvPr>
            <p:ph type="title"/>
          </p:nvPr>
        </p:nvSpPr>
        <p:spPr>
          <a:xfrm>
            <a:off x="764684" y="1123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What I mean by assessing competencies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58"/>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Consistency in assessment practices</a:t>
            </a:r>
            <a:endParaRPr/>
          </a:p>
        </p:txBody>
      </p:sp>
      <p:sp>
        <p:nvSpPr>
          <p:cNvPr id="405" name="Google Shape;405;p58"/>
          <p:cNvSpPr txBox="1">
            <a:spLocks noGrp="1"/>
          </p:cNvSpPr>
          <p:nvPr>
            <p:ph type="body" idx="1"/>
          </p:nvPr>
        </p:nvSpPr>
        <p:spPr>
          <a:xfrm>
            <a:off x="764675" y="2329725"/>
            <a:ext cx="9818700" cy="4351200"/>
          </a:xfrm>
          <a:prstGeom prst="rect">
            <a:avLst/>
          </a:prstGeom>
          <a:noFill/>
          <a:ln>
            <a:noFill/>
          </a:ln>
        </p:spPr>
        <p:txBody>
          <a:bodyPr spcFirstLastPara="1" wrap="square" lIns="91425" tIns="45700" rIns="91425" bIns="45700" anchor="t" anchorCtr="0">
            <a:normAutofit fontScale="92500" lnSpcReduction="20000"/>
          </a:bodyPr>
          <a:lstStyle/>
          <a:p>
            <a:pPr marL="228600" lvl="0" indent="-50800" algn="l" rtl="0">
              <a:lnSpc>
                <a:spcPct val="115000"/>
              </a:lnSpc>
              <a:spcBef>
                <a:spcPts val="100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Ensure teachers do not use timed tests.</a:t>
            </a:r>
            <a:endParaRPr dirty="0"/>
          </a:p>
          <a:p>
            <a:pPr marL="228600" lvl="0" indent="-228600" algn="l" rtl="0">
              <a:lnSpc>
                <a:spcPct val="115000"/>
              </a:lnSpc>
              <a:spcBef>
                <a:spcPts val="1000"/>
              </a:spcBef>
              <a:spcAft>
                <a:spcPts val="0"/>
              </a:spcAft>
              <a:buClr>
                <a:schemeClr val="dk1"/>
              </a:buClr>
              <a:buSzPts val="2800"/>
              <a:buChar char="•"/>
            </a:pPr>
            <a:r>
              <a:rPr lang="en-US" dirty="0"/>
              <a:t>Ensure teachers do not use only written data to figure in to evaluation.</a:t>
            </a:r>
            <a:endParaRPr dirty="0"/>
          </a:p>
          <a:p>
            <a:pPr marL="228600" lvl="0" indent="-228600" algn="l" rtl="0">
              <a:lnSpc>
                <a:spcPct val="115000"/>
              </a:lnSpc>
              <a:spcBef>
                <a:spcPts val="1000"/>
              </a:spcBef>
              <a:spcAft>
                <a:spcPts val="0"/>
              </a:spcAft>
              <a:buClr>
                <a:schemeClr val="dk1"/>
              </a:buClr>
              <a:buSzPts val="2800"/>
              <a:buChar char="•"/>
            </a:pPr>
            <a:r>
              <a:rPr lang="en-US" dirty="0"/>
              <a:t>Ensure teachers use most recent and best evidence, not all evidence.</a:t>
            </a:r>
            <a:endParaRPr dirty="0"/>
          </a:p>
          <a:p>
            <a:pPr marL="228600" lvl="0" indent="-228600" algn="l" rtl="0">
              <a:lnSpc>
                <a:spcPct val="115000"/>
              </a:lnSpc>
              <a:spcBef>
                <a:spcPts val="1000"/>
              </a:spcBef>
              <a:spcAft>
                <a:spcPts val="0"/>
              </a:spcAft>
              <a:buClr>
                <a:schemeClr val="dk1"/>
              </a:buClr>
              <a:buSzPts val="2800"/>
              <a:buChar char="•"/>
            </a:pPr>
            <a:r>
              <a:rPr lang="en-US" dirty="0"/>
              <a:t>Encourage teachers to find ways to ensure students really understand what they are being asked on a test, quiz, or task.</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9"/>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Differentiation</a:t>
            </a:r>
            <a:endParaRPr/>
          </a:p>
        </p:txBody>
      </p:sp>
      <p:sp>
        <p:nvSpPr>
          <p:cNvPr id="411" name="Google Shape;411;p59"/>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i="1" dirty="0"/>
          </a:p>
          <a:p>
            <a:pPr marL="228600" lvl="0" indent="-228600" algn="l" rtl="0">
              <a:lnSpc>
                <a:spcPct val="90000"/>
              </a:lnSpc>
              <a:spcBef>
                <a:spcPts val="1000"/>
              </a:spcBef>
              <a:spcAft>
                <a:spcPts val="0"/>
              </a:spcAft>
              <a:buClr>
                <a:schemeClr val="dk1"/>
              </a:buClr>
              <a:buSzPts val="2800"/>
              <a:buChar char="•"/>
            </a:pPr>
            <a:r>
              <a:rPr lang="en-US" dirty="0"/>
              <a:t>Every teacher has an obligation to differentiate regularly.</a:t>
            </a:r>
            <a:endParaRPr dirty="0"/>
          </a:p>
          <a:p>
            <a:pPr marL="228600" lvl="0" indent="-228600" algn="l" rtl="0">
              <a:lnSpc>
                <a:spcPct val="90000"/>
              </a:lnSpc>
              <a:spcBef>
                <a:spcPts val="1000"/>
              </a:spcBef>
              <a:spcAft>
                <a:spcPts val="0"/>
              </a:spcAft>
              <a:buClr>
                <a:schemeClr val="dk1"/>
              </a:buClr>
              <a:buSzPts val="2800"/>
              <a:buChar char="•"/>
            </a:pPr>
            <a:r>
              <a:rPr lang="en-US" dirty="0"/>
              <a:t>Ask what teachers are doing to accomplish this without giving up on students.</a:t>
            </a:r>
            <a:endParaRPr dirty="0"/>
          </a:p>
          <a:p>
            <a:pPr marL="228600" lvl="0" indent="-228600" algn="l" rtl="0">
              <a:lnSpc>
                <a:spcPct val="90000"/>
              </a:lnSpc>
              <a:spcBef>
                <a:spcPts val="1000"/>
              </a:spcBef>
              <a:spcAft>
                <a:spcPts val="0"/>
              </a:spcAft>
              <a:buClr>
                <a:schemeClr val="dk1"/>
              </a:buClr>
              <a:buSzPts val="2800"/>
              <a:buChar char="•"/>
            </a:pPr>
            <a:r>
              <a:rPr lang="en-US" dirty="0"/>
              <a:t>Are they using more open-ended questions?</a:t>
            </a:r>
            <a:endParaRPr dirty="0"/>
          </a:p>
          <a:p>
            <a:pPr marL="228600" lvl="0" indent="-228600" algn="l" rtl="0">
              <a:lnSpc>
                <a:spcPct val="90000"/>
              </a:lnSpc>
              <a:spcBef>
                <a:spcPts val="1000"/>
              </a:spcBef>
              <a:spcAft>
                <a:spcPts val="0"/>
              </a:spcAft>
              <a:buClr>
                <a:schemeClr val="dk1"/>
              </a:buClr>
              <a:buSzPts val="2800"/>
              <a:buChar char="•"/>
            </a:pPr>
            <a:r>
              <a:rPr lang="en-US" dirty="0"/>
              <a:t>Are they expecting thinking from all students?</a:t>
            </a:r>
            <a:endParaRPr dirty="0"/>
          </a:p>
          <a:p>
            <a:pPr marL="228600" lvl="0" indent="-228600" algn="l" rtl="0">
              <a:lnSpc>
                <a:spcPct val="90000"/>
              </a:lnSpc>
              <a:spcBef>
                <a:spcPts val="1000"/>
              </a:spcBef>
              <a:spcAft>
                <a:spcPts val="0"/>
              </a:spcAft>
              <a:buClr>
                <a:schemeClr val="dk1"/>
              </a:buClr>
              <a:buSzPts val="2800"/>
              <a:buChar char="•"/>
            </a:pPr>
            <a:r>
              <a:rPr lang="en-US" dirty="0"/>
              <a:t>Are they ensuring students who can do the “required” are pushed, too?</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0"/>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For example…</a:t>
            </a:r>
            <a:endParaRPr/>
          </a:p>
        </p:txBody>
      </p:sp>
      <p:sp>
        <p:nvSpPr>
          <p:cNvPr id="417" name="Google Shape;417;p60"/>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15000"/>
              </a:lnSpc>
              <a:spcBef>
                <a:spcPts val="1000"/>
              </a:spcBef>
              <a:spcAft>
                <a:spcPts val="0"/>
              </a:spcAft>
              <a:buClr>
                <a:schemeClr val="dk1"/>
              </a:buClr>
              <a:buSzPct val="100000"/>
              <a:buChar char="•"/>
            </a:pPr>
            <a:r>
              <a:rPr lang="en-US" dirty="0"/>
              <a:t>A grade 5 teacher is working on 2-digit by 2-digit multiplication but not everyone is ready and some already know how to do it.</a:t>
            </a:r>
            <a:endParaRPr dirty="0"/>
          </a:p>
          <a:p>
            <a:pPr marL="228600" lvl="0" indent="-228600" algn="l" rtl="0">
              <a:lnSpc>
                <a:spcPct val="115000"/>
              </a:lnSpc>
              <a:spcBef>
                <a:spcPts val="1000"/>
              </a:spcBef>
              <a:spcAft>
                <a:spcPts val="0"/>
              </a:spcAft>
              <a:buClr>
                <a:schemeClr val="dk1"/>
              </a:buClr>
              <a:buSzPct val="100000"/>
              <a:buChar char="•"/>
            </a:pPr>
            <a:r>
              <a:rPr lang="en-US" dirty="0"/>
              <a:t>He or she might set a task like:</a:t>
            </a:r>
            <a:endParaRPr dirty="0"/>
          </a:p>
          <a:p>
            <a:pPr marL="0" lvl="0" indent="0" algn="l" rtl="0">
              <a:lnSpc>
                <a:spcPct val="115000"/>
              </a:lnSpc>
              <a:spcBef>
                <a:spcPts val="1000"/>
              </a:spcBef>
              <a:spcAft>
                <a:spcPts val="0"/>
              </a:spcAft>
              <a:buNone/>
            </a:pPr>
            <a:r>
              <a:rPr lang="en-US" dirty="0"/>
              <a:t>Choose one of these tasks:</a:t>
            </a:r>
            <a:endParaRPr dirty="0"/>
          </a:p>
          <a:p>
            <a:pPr marL="0" lvl="0" indent="0" algn="l" rtl="0">
              <a:lnSpc>
                <a:spcPct val="115000"/>
              </a:lnSpc>
              <a:spcBef>
                <a:spcPts val="1000"/>
              </a:spcBef>
              <a:spcAft>
                <a:spcPts val="0"/>
              </a:spcAft>
              <a:buNone/>
            </a:pPr>
            <a:r>
              <a:rPr lang="en-US" b="1" dirty="0"/>
              <a:t>A:</a:t>
            </a:r>
            <a:r>
              <a:rPr lang="en-US" dirty="0"/>
              <a:t> Show that you can find two numbers to multiply where the hundreds digit ends up being 5.</a:t>
            </a:r>
            <a:endParaRPr dirty="0"/>
          </a:p>
          <a:p>
            <a:pPr marL="0" lvl="0" indent="0" algn="l" rtl="0">
              <a:lnSpc>
                <a:spcPct val="115000"/>
              </a:lnSpc>
              <a:spcBef>
                <a:spcPts val="1000"/>
              </a:spcBef>
              <a:spcAft>
                <a:spcPts val="0"/>
              </a:spcAft>
              <a:buNone/>
            </a:pPr>
            <a:r>
              <a:rPr lang="en-US" b="1" dirty="0"/>
              <a:t>B:</a:t>
            </a:r>
            <a:r>
              <a:rPr lang="en-US" dirty="0"/>
              <a:t> Come up with some slides that would show someone who doesn’t already know how to multiply two 2-digit numbers why we do it the way we do.</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1"/>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Self-scaffolding</a:t>
            </a:r>
            <a:endParaRPr/>
          </a:p>
        </p:txBody>
      </p:sp>
      <p:sp>
        <p:nvSpPr>
          <p:cNvPr id="423" name="Google Shape;423;p61"/>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Too many teachers scaffold too much.</a:t>
            </a:r>
            <a:endParaRPr dirty="0"/>
          </a:p>
          <a:p>
            <a:pPr marL="228600" lvl="0" indent="-228600" algn="l" rtl="0">
              <a:lnSpc>
                <a:spcPct val="115000"/>
              </a:lnSpc>
              <a:spcBef>
                <a:spcPts val="1000"/>
              </a:spcBef>
              <a:spcAft>
                <a:spcPts val="0"/>
              </a:spcAft>
              <a:buClr>
                <a:schemeClr val="dk1"/>
              </a:buClr>
              <a:buSzPts val="2800"/>
              <a:buChar char="•"/>
            </a:pPr>
            <a:r>
              <a:rPr lang="en-US" dirty="0"/>
              <a:t>Have discussions about ways to provide feedback that encourage students to self-scaffold.</a:t>
            </a:r>
            <a:endParaRPr dirty="0"/>
          </a:p>
          <a:p>
            <a:pPr marL="228600" lvl="0" indent="-228600" algn="l" rtl="0">
              <a:lnSpc>
                <a:spcPct val="115000"/>
              </a:lnSpc>
              <a:spcBef>
                <a:spcPts val="1000"/>
              </a:spcBef>
              <a:spcAft>
                <a:spcPts val="0"/>
              </a:spcAft>
              <a:buClr>
                <a:schemeClr val="dk1"/>
              </a:buClr>
              <a:buSzPts val="2800"/>
              <a:buChar char="•"/>
            </a:pPr>
            <a:r>
              <a:rPr lang="en-US" dirty="0"/>
              <a:t>Follow up by monitoring.</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7"/>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Which …</a:t>
            </a:r>
            <a:endParaRPr/>
          </a:p>
        </p:txBody>
      </p:sp>
      <p:sp>
        <p:nvSpPr>
          <p:cNvPr id="124" name="Google Shape;124;p17"/>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a:t>involved more math thinking?</a:t>
            </a:r>
            <a:endParaRPr/>
          </a:p>
          <a:p>
            <a:pPr marL="228600" lvl="0" indent="-228600" algn="l" rtl="0">
              <a:lnSpc>
                <a:spcPct val="115000"/>
              </a:lnSpc>
              <a:spcBef>
                <a:spcPts val="1000"/>
              </a:spcBef>
              <a:spcAft>
                <a:spcPts val="0"/>
              </a:spcAft>
              <a:buClr>
                <a:schemeClr val="dk1"/>
              </a:buClr>
              <a:buSzPts val="2800"/>
              <a:buChar char="•"/>
            </a:pPr>
            <a:r>
              <a:rPr lang="en-US"/>
              <a:t>is more engaging?</a:t>
            </a:r>
            <a:endParaRPr/>
          </a:p>
          <a:p>
            <a:pPr marL="228600" lvl="0" indent="-228600" algn="l" rtl="0">
              <a:lnSpc>
                <a:spcPct val="115000"/>
              </a:lnSpc>
              <a:spcBef>
                <a:spcPts val="1000"/>
              </a:spcBef>
              <a:spcAft>
                <a:spcPts val="0"/>
              </a:spcAft>
              <a:buClr>
                <a:schemeClr val="dk1"/>
              </a:buClr>
              <a:buSzPts val="2800"/>
              <a:buChar char="•"/>
            </a:pPr>
            <a:r>
              <a:rPr lang="en-US"/>
              <a:t>brings out mathematical competencies like reasoning, problem solving, as well as skills?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62"/>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Monitoring Change</a:t>
            </a:r>
            <a:endParaRPr/>
          </a:p>
        </p:txBody>
      </p:sp>
      <p:sp>
        <p:nvSpPr>
          <p:cNvPr id="429" name="Google Shape;429;p62"/>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a:p>
          <a:p>
            <a:pPr marL="228600" lvl="0" indent="-228600" algn="l" rtl="0">
              <a:lnSpc>
                <a:spcPct val="115000"/>
              </a:lnSpc>
              <a:spcBef>
                <a:spcPts val="1000"/>
              </a:spcBef>
              <a:spcAft>
                <a:spcPts val="0"/>
              </a:spcAft>
              <a:buClr>
                <a:schemeClr val="dk1"/>
              </a:buClr>
              <a:buSzPts val="2800"/>
              <a:buChar char="•"/>
            </a:pPr>
            <a:r>
              <a:rPr lang="en-US"/>
              <a:t>Encourage every teacher to choose 3 students (or more) to focus on to improve performance in math. Require evidence of steps taken and evidence (or not) of improvement after a period of a month.</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63"/>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Setting a climate</a:t>
            </a:r>
            <a:endParaRPr/>
          </a:p>
        </p:txBody>
      </p:sp>
      <p:sp>
        <p:nvSpPr>
          <p:cNvPr id="435" name="Google Shape;435;p63"/>
          <p:cNvSpPr txBox="1">
            <a:spLocks noGrp="1"/>
          </p:cNvSpPr>
          <p:nvPr>
            <p:ph type="body" idx="1"/>
          </p:nvPr>
        </p:nvSpPr>
        <p:spPr>
          <a:xfrm>
            <a:off x="764676" y="2329725"/>
            <a:ext cx="90810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i="1"/>
          </a:p>
          <a:p>
            <a:pPr marL="228600" lvl="0" indent="-228600" algn="l" rtl="0">
              <a:lnSpc>
                <a:spcPct val="115000"/>
              </a:lnSpc>
              <a:spcBef>
                <a:spcPts val="1000"/>
              </a:spcBef>
              <a:spcAft>
                <a:spcPts val="0"/>
              </a:spcAft>
              <a:buClr>
                <a:schemeClr val="dk1"/>
              </a:buClr>
              <a:buSzPts val="2800"/>
              <a:buChar char="•"/>
            </a:pPr>
            <a:r>
              <a:rPr lang="en-US"/>
              <a:t>Naysayers tend to be louder only when they are in the majority.</a:t>
            </a:r>
            <a:endParaRPr/>
          </a:p>
          <a:p>
            <a:pPr marL="228600" lvl="0" indent="-228600" algn="l" rtl="0">
              <a:lnSpc>
                <a:spcPct val="115000"/>
              </a:lnSpc>
              <a:spcBef>
                <a:spcPts val="1000"/>
              </a:spcBef>
              <a:spcAft>
                <a:spcPts val="0"/>
              </a:spcAft>
              <a:buClr>
                <a:schemeClr val="dk1"/>
              </a:buClr>
              <a:buSzPts val="2800"/>
              <a:buChar char="•"/>
            </a:pPr>
            <a:r>
              <a:rPr lang="en-US"/>
              <a:t>Require everyone to participate in the efforts in their own way.</a:t>
            </a:r>
            <a:endParaRPr/>
          </a:p>
          <a:p>
            <a:pPr marL="228600" lvl="0" indent="-50800" algn="l" rtl="0">
              <a:lnSpc>
                <a:spcPct val="115000"/>
              </a:lnSpc>
              <a:spcBef>
                <a:spcPts val="1000"/>
              </a:spcBef>
              <a:spcAft>
                <a:spcPts val="0"/>
              </a:spcAft>
              <a:buClr>
                <a:schemeClr val="dk1"/>
              </a:buClr>
              <a:buSzPts val="2800"/>
              <a:buNone/>
            </a:pP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4"/>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Setting a climate</a:t>
            </a:r>
            <a:endParaRPr/>
          </a:p>
        </p:txBody>
      </p:sp>
      <p:sp>
        <p:nvSpPr>
          <p:cNvPr id="441" name="Google Shape;441;p64"/>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i="1"/>
          </a:p>
          <a:p>
            <a:pPr marL="228600" lvl="0" indent="-228600" algn="l" rtl="0">
              <a:lnSpc>
                <a:spcPct val="115000"/>
              </a:lnSpc>
              <a:spcBef>
                <a:spcPts val="1000"/>
              </a:spcBef>
              <a:spcAft>
                <a:spcPts val="0"/>
              </a:spcAft>
              <a:buClr>
                <a:schemeClr val="dk1"/>
              </a:buClr>
              <a:buSzPts val="2800"/>
              <a:buChar char="•"/>
            </a:pPr>
            <a:r>
              <a:rPr lang="en-US"/>
              <a:t>For a period of time, make math the focus. You probably need at least a year.</a:t>
            </a:r>
            <a:endParaRPr/>
          </a:p>
          <a:p>
            <a:pPr marL="228600" lvl="0" indent="-50800" algn="l" rtl="0">
              <a:lnSpc>
                <a:spcPct val="115000"/>
              </a:lnSpc>
              <a:spcBef>
                <a:spcPts val="1000"/>
              </a:spcBef>
              <a:spcAft>
                <a:spcPts val="0"/>
              </a:spcAft>
              <a:buClr>
                <a:schemeClr val="dk1"/>
              </a:buClr>
              <a:buSzPts val="28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5"/>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Why early screening is not enough</a:t>
            </a:r>
            <a:endParaRPr/>
          </a:p>
        </p:txBody>
      </p:sp>
      <p:sp>
        <p:nvSpPr>
          <p:cNvPr id="447" name="Google Shape;447;p65"/>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One problem is that the screening doesn’t really suggest the required intervention.</a:t>
            </a:r>
            <a:endParaRPr dirty="0"/>
          </a:p>
          <a:p>
            <a:pPr marL="228600" lvl="0" indent="-50800" algn="l" rtl="0">
              <a:lnSpc>
                <a:spcPct val="115000"/>
              </a:lnSpc>
              <a:spcBef>
                <a:spcPts val="1000"/>
              </a:spcBef>
              <a:spcAft>
                <a:spcPts val="0"/>
              </a:spcAft>
              <a:buClr>
                <a:schemeClr val="dk1"/>
              </a:buClr>
              <a:buSzPts val="2800"/>
              <a:buNone/>
            </a:pPr>
            <a:endParaRPr dirty="0"/>
          </a:p>
          <a:p>
            <a:pPr marL="228600" lvl="0" indent="-228600" algn="l" rtl="0">
              <a:lnSpc>
                <a:spcPct val="115000"/>
              </a:lnSpc>
              <a:spcBef>
                <a:spcPts val="1000"/>
              </a:spcBef>
              <a:spcAft>
                <a:spcPts val="0"/>
              </a:spcAft>
              <a:buClr>
                <a:schemeClr val="dk1"/>
              </a:buClr>
              <a:buSzPts val="2800"/>
              <a:buChar char="•"/>
            </a:pPr>
            <a:r>
              <a:rPr lang="en-US" dirty="0"/>
              <a:t>But a second problem is whether the screening is measuring the right things.</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6"/>
          <p:cNvSpPr txBox="1">
            <a:spLocks noGrp="1"/>
          </p:cNvSpPr>
          <p:nvPr>
            <p:ph type="title"/>
          </p:nvPr>
        </p:nvSpPr>
        <p:spPr>
          <a:xfrm>
            <a:off x="764684" y="1123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at some of the questions in this Grade 3 diagnostic</a:t>
            </a:r>
            <a:endParaRPr/>
          </a:p>
        </p:txBody>
      </p:sp>
      <p:pic>
        <p:nvPicPr>
          <p:cNvPr id="453" name="Google Shape;453;p66" title="Screenshot 2026-04-08 at 2.12.54 PM.png">
            <a:hlinkClick r:id="rId3"/>
          </p:cNvPr>
          <p:cNvPicPr preferRelativeResize="0"/>
          <p:nvPr/>
        </p:nvPicPr>
        <p:blipFill>
          <a:blip r:embed="rId4">
            <a:alphaModFix/>
          </a:blip>
          <a:stretch>
            <a:fillRect/>
          </a:stretch>
        </p:blipFill>
        <p:spPr>
          <a:xfrm>
            <a:off x="4500288" y="2636750"/>
            <a:ext cx="3044376" cy="3942700"/>
          </a:xfrm>
          <a:prstGeom prst="rect">
            <a:avLst/>
          </a:prstGeom>
          <a:noFill/>
          <a:ln w="28575" cap="flat" cmpd="sng">
            <a:solidFill>
              <a:srgbClr val="3C78D8"/>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67"/>
          <p:cNvSpPr txBox="1">
            <a:spLocks noGrp="1"/>
          </p:cNvSpPr>
          <p:nvPr>
            <p:ph type="title"/>
          </p:nvPr>
        </p:nvSpPr>
        <p:spPr>
          <a:xfrm>
            <a:off x="764684" y="1074854"/>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Why not the science of literacy approach?</a:t>
            </a:r>
            <a:endParaRPr/>
          </a:p>
        </p:txBody>
      </p:sp>
      <p:sp>
        <p:nvSpPr>
          <p:cNvPr id="459" name="Google Shape;459;p67"/>
          <p:cNvSpPr txBox="1">
            <a:spLocks noGrp="1"/>
          </p:cNvSpPr>
          <p:nvPr>
            <p:ph type="body" idx="1"/>
          </p:nvPr>
        </p:nvSpPr>
        <p:spPr>
          <a:xfrm>
            <a:off x="764684" y="2595831"/>
            <a:ext cx="10515600" cy="4351200"/>
          </a:xfrm>
          <a:prstGeom prst="rect">
            <a:avLst/>
          </a:prstGeom>
          <a:noFill/>
          <a:ln>
            <a:noFill/>
          </a:ln>
        </p:spPr>
        <p:txBody>
          <a:bodyPr spcFirstLastPara="1" wrap="square" lIns="91425" tIns="45700" rIns="91425" bIns="45700" anchor="t" anchorCtr="0">
            <a:normAutofit/>
          </a:bodyPr>
          <a:lstStyle/>
          <a:p>
            <a:pPr marL="228600" lvl="0" indent="-215900" algn="l" rtl="0">
              <a:lnSpc>
                <a:spcPct val="105000"/>
              </a:lnSpc>
              <a:spcBef>
                <a:spcPts val="0"/>
              </a:spcBef>
              <a:spcAft>
                <a:spcPts val="0"/>
              </a:spcAft>
              <a:buClr>
                <a:schemeClr val="dk1"/>
              </a:buClr>
              <a:buSzPts val="2600"/>
              <a:buChar char="•"/>
            </a:pPr>
            <a:r>
              <a:rPr lang="en-US" sz="2600" dirty="0"/>
              <a:t>This relates heavily to what you believe the goal of math instruction is.</a:t>
            </a:r>
            <a:endParaRPr sz="2600" dirty="0"/>
          </a:p>
          <a:p>
            <a:pPr marL="228600" lvl="0" indent="-50800" algn="l" rtl="0">
              <a:lnSpc>
                <a:spcPct val="90000"/>
              </a:lnSpc>
              <a:spcBef>
                <a:spcPts val="1000"/>
              </a:spcBef>
              <a:spcAft>
                <a:spcPts val="0"/>
              </a:spcAft>
              <a:buClr>
                <a:schemeClr val="dk1"/>
              </a:buClr>
              <a:buSzPts val="2800"/>
              <a:buNone/>
            </a:pPr>
            <a:endParaRPr sz="2600" dirty="0"/>
          </a:p>
          <a:p>
            <a:pPr marL="228600" lvl="0" indent="-215900" algn="l" rtl="0">
              <a:lnSpc>
                <a:spcPct val="105000"/>
              </a:lnSpc>
              <a:spcBef>
                <a:spcPts val="1000"/>
              </a:spcBef>
              <a:spcAft>
                <a:spcPts val="0"/>
              </a:spcAft>
              <a:buClr>
                <a:schemeClr val="dk1"/>
              </a:buClr>
              <a:buSzPts val="2600"/>
              <a:buChar char="•"/>
            </a:pPr>
            <a:r>
              <a:rPr lang="en-US" sz="2600" dirty="0"/>
              <a:t>We should all believe the goal is not just to perform calculations (calculators can do that). We need students who:</a:t>
            </a:r>
            <a:endParaRPr sz="2600" dirty="0"/>
          </a:p>
          <a:p>
            <a:pPr marL="228600" lvl="0" indent="-215900" algn="l" rtl="0">
              <a:lnSpc>
                <a:spcPct val="105000"/>
              </a:lnSpc>
              <a:spcBef>
                <a:spcPts val="1000"/>
              </a:spcBef>
              <a:spcAft>
                <a:spcPts val="0"/>
              </a:spcAft>
              <a:buClr>
                <a:schemeClr val="dk1"/>
              </a:buClr>
              <a:buSzPts val="2600"/>
              <a:buChar char="•"/>
            </a:pPr>
            <a:r>
              <a:rPr lang="en-US" sz="2600" dirty="0"/>
              <a:t>Know when to perform calculations</a:t>
            </a:r>
            <a:endParaRPr sz="2600" dirty="0"/>
          </a:p>
          <a:p>
            <a:pPr marL="228600" lvl="0" indent="-215900" algn="l" rtl="0">
              <a:lnSpc>
                <a:spcPct val="105000"/>
              </a:lnSpc>
              <a:spcBef>
                <a:spcPts val="1000"/>
              </a:spcBef>
              <a:spcAft>
                <a:spcPts val="0"/>
              </a:spcAft>
              <a:buClr>
                <a:schemeClr val="dk1"/>
              </a:buClr>
              <a:buSzPts val="2600"/>
              <a:buChar char="•"/>
            </a:pPr>
            <a:r>
              <a:rPr lang="en-US" sz="2600" dirty="0"/>
              <a:t>Can perform many calculations mentally</a:t>
            </a:r>
            <a:endParaRPr sz="2600" dirty="0"/>
          </a:p>
          <a:p>
            <a:pPr marL="228600" lvl="0" indent="-215900" algn="l" rtl="0">
              <a:lnSpc>
                <a:spcPct val="105000"/>
              </a:lnSpc>
              <a:spcBef>
                <a:spcPts val="1000"/>
              </a:spcBef>
              <a:spcAft>
                <a:spcPts val="0"/>
              </a:spcAft>
              <a:buClr>
                <a:schemeClr val="dk1"/>
              </a:buClr>
              <a:buSzPts val="2600"/>
              <a:buChar char="•"/>
            </a:pPr>
            <a:r>
              <a:rPr lang="en-US" sz="2600" dirty="0"/>
              <a:t>Estimate well and regularly check results estimating</a:t>
            </a:r>
            <a:endParaRPr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8"/>
          <p:cNvSpPr txBox="1">
            <a:spLocks noGrp="1"/>
          </p:cNvSpPr>
          <p:nvPr>
            <p:ph type="title"/>
          </p:nvPr>
        </p:nvSpPr>
        <p:spPr>
          <a:xfrm>
            <a:off x="764684" y="111114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An excellent piece on the problems with a ”science of math” approach</a:t>
            </a:r>
            <a:endParaRPr/>
          </a:p>
        </p:txBody>
      </p:sp>
      <p:pic>
        <p:nvPicPr>
          <p:cNvPr id="465" name="Google Shape;465;p68" title="Screenshot 2026-04-08 at 2.17.01 PM.png">
            <a:hlinkClick r:id="rId3"/>
          </p:cNvPr>
          <p:cNvPicPr preferRelativeResize="0"/>
          <p:nvPr/>
        </p:nvPicPr>
        <p:blipFill>
          <a:blip r:embed="rId4">
            <a:alphaModFix/>
          </a:blip>
          <a:stretch>
            <a:fillRect/>
          </a:stretch>
        </p:blipFill>
        <p:spPr>
          <a:xfrm>
            <a:off x="4435850" y="2516665"/>
            <a:ext cx="3173246" cy="4116362"/>
          </a:xfrm>
          <a:prstGeom prst="rect">
            <a:avLst/>
          </a:prstGeom>
          <a:noFill/>
          <a:ln w="28575" cap="flat" cmpd="sng">
            <a:solidFill>
              <a:srgbClr val="3C78D8"/>
            </a:solidFill>
            <a:prstDash val="solid"/>
            <a:round/>
            <a:headEnd type="none" w="sm" len="sm"/>
            <a:tailEnd type="none" w="sm" len="sm"/>
          </a:ln>
          <a:effectLst>
            <a:outerShdw blurRad="57150" dist="19050" dir="5400000" algn="bl" rotWithShape="0">
              <a:srgbClr val="000000">
                <a:alpha val="50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9"/>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Some crucial messages</a:t>
            </a:r>
            <a:endParaRPr/>
          </a:p>
        </p:txBody>
      </p:sp>
      <p:sp>
        <p:nvSpPr>
          <p:cNvPr id="471" name="Google Shape;471;p69"/>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115000"/>
              </a:lnSpc>
              <a:spcBef>
                <a:spcPts val="0"/>
              </a:spcBef>
              <a:spcAft>
                <a:spcPts val="0"/>
              </a:spcAft>
              <a:buClr>
                <a:schemeClr val="dk1"/>
              </a:buClr>
              <a:buSzPts val="2800"/>
              <a:buNone/>
            </a:pPr>
            <a:endParaRPr i="1" dirty="0"/>
          </a:p>
          <a:p>
            <a:pPr marL="228600" lvl="0" indent="-228600" algn="l" rtl="0">
              <a:lnSpc>
                <a:spcPct val="115000"/>
              </a:lnSpc>
              <a:spcBef>
                <a:spcPts val="1000"/>
              </a:spcBef>
              <a:spcAft>
                <a:spcPts val="0"/>
              </a:spcAft>
              <a:buClr>
                <a:schemeClr val="dk1"/>
              </a:buClr>
              <a:buSzPts val="2800"/>
              <a:buChar char="•"/>
            </a:pPr>
            <a:r>
              <a:rPr lang="en-US" dirty="0"/>
              <a:t>No quick fix or magic button</a:t>
            </a:r>
            <a:endParaRPr dirty="0"/>
          </a:p>
          <a:p>
            <a:pPr marL="228600" lvl="0" indent="-50800" algn="l" rtl="0">
              <a:lnSpc>
                <a:spcPct val="115000"/>
              </a:lnSpc>
              <a:spcBef>
                <a:spcPts val="1000"/>
              </a:spcBef>
              <a:spcAft>
                <a:spcPts val="0"/>
              </a:spcAft>
              <a:buClr>
                <a:schemeClr val="dk1"/>
              </a:buClr>
              <a:buSzPts val="2800"/>
              <a:buNone/>
            </a:pPr>
            <a:endParaRPr dirty="0"/>
          </a:p>
          <a:p>
            <a:pPr marL="228600" lvl="0" indent="-228600" algn="l" rtl="0">
              <a:lnSpc>
                <a:spcPct val="115000"/>
              </a:lnSpc>
              <a:spcBef>
                <a:spcPts val="1000"/>
              </a:spcBef>
              <a:spcAft>
                <a:spcPts val="0"/>
              </a:spcAft>
              <a:buClr>
                <a:schemeClr val="dk1"/>
              </a:buClr>
              <a:buSzPts val="2800"/>
              <a:buChar char="•"/>
            </a:pPr>
            <a:r>
              <a:rPr lang="en-US" dirty="0"/>
              <a:t>Planning of lessons is not about downloading activities.</a:t>
            </a:r>
            <a:endParaRPr dirty="0"/>
          </a:p>
          <a:p>
            <a:pPr marL="228600" lvl="0" indent="-228600" algn="l" rtl="0">
              <a:lnSpc>
                <a:spcPct val="115000"/>
              </a:lnSpc>
              <a:spcBef>
                <a:spcPts val="1000"/>
              </a:spcBef>
              <a:spcAft>
                <a:spcPts val="0"/>
              </a:spcAft>
              <a:buClr>
                <a:schemeClr val="dk1"/>
              </a:buClr>
              <a:buSzPts val="2800"/>
              <a:buChar char="•"/>
            </a:pPr>
            <a:r>
              <a:rPr lang="en-US" dirty="0"/>
              <a:t>It’s about serious reflection on the content and the children.</a:t>
            </a:r>
            <a:endParaRPr dirty="0"/>
          </a:p>
          <a:p>
            <a:pPr marL="228600" lvl="0" indent="-50800" algn="l" rtl="0">
              <a:lnSpc>
                <a:spcPct val="115000"/>
              </a:lnSpc>
              <a:spcBef>
                <a:spcPts val="1000"/>
              </a:spcBef>
              <a:spcAft>
                <a:spcPts val="0"/>
              </a:spcAft>
              <a:buClr>
                <a:schemeClr val="dk1"/>
              </a:buClr>
              <a:buSzPts val="28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0"/>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Any questions?</a:t>
            </a:r>
            <a:endParaRPr/>
          </a:p>
        </p:txBody>
      </p:sp>
      <p:sp>
        <p:nvSpPr>
          <p:cNvPr id="477" name="Google Shape;477;p70"/>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i="1"/>
          </a:p>
          <a:p>
            <a:pPr marL="228600" lvl="0" indent="-50800" algn="l" rtl="0">
              <a:lnSpc>
                <a:spcPct val="90000"/>
              </a:lnSpc>
              <a:spcBef>
                <a:spcPts val="1000"/>
              </a:spcBef>
              <a:spcAft>
                <a:spcPts val="0"/>
              </a:spcAft>
              <a:buClr>
                <a:schemeClr val="dk1"/>
              </a:buClr>
              <a:buSzPts val="2800"/>
              <a:buNone/>
            </a:pPr>
            <a:endParaRPr i="1"/>
          </a:p>
          <a:p>
            <a:pPr marL="228600" lvl="0" indent="-228600" algn="l" rtl="0">
              <a:lnSpc>
                <a:spcPct val="90000"/>
              </a:lnSpc>
              <a:spcBef>
                <a:spcPts val="1000"/>
              </a:spcBef>
              <a:spcAft>
                <a:spcPts val="0"/>
              </a:spcAft>
              <a:buClr>
                <a:schemeClr val="dk1"/>
              </a:buClr>
              <a:buSzPts val="2800"/>
              <a:buChar char="•"/>
            </a:pPr>
            <a:r>
              <a:rPr lang="en-US"/>
              <a:t>Download:</a:t>
            </a:r>
            <a:endParaRPr/>
          </a:p>
        </p:txBody>
      </p:sp>
      <p:pic>
        <p:nvPicPr>
          <p:cNvPr id="3" name="Picture 2">
            <a:extLst>
              <a:ext uri="{FF2B5EF4-FFF2-40B4-BE49-F238E27FC236}">
                <a16:creationId xmlns:a16="http://schemas.microsoft.com/office/drawing/2014/main" id="{EF75F086-B414-6883-3873-5313D7402EBF}"/>
              </a:ext>
            </a:extLst>
          </p:cNvPr>
          <p:cNvPicPr>
            <a:picLocks noChangeAspect="1"/>
          </p:cNvPicPr>
          <p:nvPr/>
        </p:nvPicPr>
        <p:blipFill>
          <a:blip r:embed="rId3"/>
          <a:stretch>
            <a:fillRect/>
          </a:stretch>
        </p:blipFill>
        <p:spPr>
          <a:xfrm>
            <a:off x="5067299" y="2597150"/>
            <a:ext cx="3625939" cy="2932086"/>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1"/>
          <p:cNvSpPr txBox="1">
            <a:spLocks noGrp="1"/>
          </p:cNvSpPr>
          <p:nvPr>
            <p:ph type="title"/>
          </p:nvPr>
        </p:nvSpPr>
        <p:spPr>
          <a:xfrm>
            <a:off x="764684" y="1062759"/>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Your Board. Your Goals. </a:t>
            </a:r>
            <a:endParaRPr/>
          </a:p>
          <a:p>
            <a:pPr marL="0" lvl="0" indent="0" algn="l" rtl="0">
              <a:spcBef>
                <a:spcPts val="0"/>
              </a:spcBef>
              <a:spcAft>
                <a:spcPts val="0"/>
              </a:spcAft>
              <a:buNone/>
            </a:pPr>
            <a:r>
              <a:rPr lang="en-US"/>
              <a:t>Our Support.</a:t>
            </a:r>
            <a:endParaRPr/>
          </a:p>
        </p:txBody>
      </p:sp>
      <p:sp>
        <p:nvSpPr>
          <p:cNvPr id="485" name="Google Shape;485;p71"/>
          <p:cNvSpPr txBox="1">
            <a:spLocks noGrp="1"/>
          </p:cNvSpPr>
          <p:nvPr>
            <p:ph type="body" idx="1"/>
          </p:nvPr>
        </p:nvSpPr>
        <p:spPr>
          <a:xfrm>
            <a:off x="764675" y="2644201"/>
            <a:ext cx="5331300" cy="4351200"/>
          </a:xfrm>
          <a:prstGeom prst="rect">
            <a:avLst/>
          </a:prstGeom>
        </p:spPr>
        <p:txBody>
          <a:bodyPr spcFirstLastPara="1" wrap="square" lIns="91425" tIns="45700" rIns="91425" bIns="45700" anchor="t" anchorCtr="0">
            <a:normAutofit/>
          </a:bodyPr>
          <a:lstStyle/>
          <a:p>
            <a:pPr marL="0" lvl="0" indent="0" algn="l" rtl="0">
              <a:lnSpc>
                <a:spcPct val="115000"/>
              </a:lnSpc>
              <a:spcBef>
                <a:spcPts val="1000"/>
              </a:spcBef>
              <a:spcAft>
                <a:spcPts val="0"/>
              </a:spcAft>
              <a:buNone/>
            </a:pPr>
            <a:r>
              <a:rPr lang="en-US" sz="2500"/>
              <a:t>Every district is unique. Let’s discuss how today’s insights fit your specific curriculum needs. </a:t>
            </a:r>
            <a:endParaRPr sz="2500"/>
          </a:p>
          <a:p>
            <a:pPr marL="0" lvl="0" indent="0" algn="l" rtl="0">
              <a:lnSpc>
                <a:spcPct val="115000"/>
              </a:lnSpc>
              <a:spcBef>
                <a:spcPts val="1000"/>
              </a:spcBef>
              <a:spcAft>
                <a:spcPts val="0"/>
              </a:spcAft>
              <a:buNone/>
            </a:pPr>
            <a:endParaRPr sz="2500"/>
          </a:p>
          <a:p>
            <a:pPr marL="0" lvl="0" indent="0" algn="l" rtl="0">
              <a:lnSpc>
                <a:spcPct val="115000"/>
              </a:lnSpc>
              <a:spcBef>
                <a:spcPts val="1000"/>
              </a:spcBef>
              <a:spcAft>
                <a:spcPts val="0"/>
              </a:spcAft>
              <a:buNone/>
            </a:pPr>
            <a:r>
              <a:rPr lang="en-US" sz="2500"/>
              <a:t>Visit the </a:t>
            </a:r>
            <a:r>
              <a:rPr lang="en-US" sz="2500" b="1"/>
              <a:t>Rubicon Booth</a:t>
            </a:r>
            <a:r>
              <a:rPr lang="en-US" sz="2500"/>
              <a:t> to learn more about our latest Canadian-made digital platforms.</a:t>
            </a:r>
            <a:endParaRPr sz="2500"/>
          </a:p>
        </p:txBody>
      </p:sp>
      <p:pic>
        <p:nvPicPr>
          <p:cNvPr id="486" name="Google Shape;486;p71" title="uLead for speaker sessions.png">
            <a:hlinkClick r:id="rId3"/>
          </p:cNvPr>
          <p:cNvPicPr preferRelativeResize="0"/>
          <p:nvPr/>
        </p:nvPicPr>
        <p:blipFill>
          <a:blip r:embed="rId4">
            <a:alphaModFix/>
          </a:blip>
          <a:stretch>
            <a:fillRect/>
          </a:stretch>
        </p:blipFill>
        <p:spPr>
          <a:xfrm>
            <a:off x="7058750" y="2153809"/>
            <a:ext cx="4164740" cy="416474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We live in a society</a:t>
            </a:r>
            <a:endParaRPr/>
          </a:p>
        </p:txBody>
      </p:sp>
      <p:sp>
        <p:nvSpPr>
          <p:cNvPr id="130" name="Google Shape;130;p18"/>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a:t>With two different views about what math is </a:t>
            </a:r>
            <a:br>
              <a:rPr lang="en-US"/>
            </a:br>
            <a:r>
              <a:rPr lang="en-US"/>
              <a:t>more fundamental.</a:t>
            </a:r>
            <a:endParaRPr/>
          </a:p>
          <a:p>
            <a:pPr marL="228600" lvl="0" indent="-50800" algn="l" rtl="0">
              <a:lnSpc>
                <a:spcPct val="115000"/>
              </a:lnSpc>
              <a:spcBef>
                <a:spcPts val="1000"/>
              </a:spcBef>
              <a:spcAft>
                <a:spcPts val="0"/>
              </a:spcAft>
              <a:buClr>
                <a:schemeClr val="dk1"/>
              </a:buClr>
              <a:buSzPts val="2800"/>
              <a:buNone/>
            </a:pPr>
            <a:endParaRPr/>
          </a:p>
          <a:p>
            <a:pPr marL="228600" lvl="0" indent="-228600" algn="l" rtl="0">
              <a:lnSpc>
                <a:spcPct val="115000"/>
              </a:lnSpc>
              <a:spcBef>
                <a:spcPts val="1000"/>
              </a:spcBef>
              <a:spcAft>
                <a:spcPts val="0"/>
              </a:spcAft>
              <a:buClr>
                <a:schemeClr val="dk1"/>
              </a:buClr>
              <a:buSzPts val="2800"/>
              <a:buChar char="•"/>
            </a:pPr>
            <a:r>
              <a:rPr lang="en-US"/>
              <a:t>What happens to students (and parents) when they are forced to switch back and forth between those views year after year?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9"/>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For this not to happen …</a:t>
            </a:r>
            <a:endParaRPr/>
          </a:p>
        </p:txBody>
      </p:sp>
      <p:sp>
        <p:nvSpPr>
          <p:cNvPr id="136" name="Google Shape;136;p19"/>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a:t>We need leaders who ensure that the children in their charge receive clear and consistent instruction.</a:t>
            </a:r>
            <a:endParaRPr/>
          </a:p>
          <a:p>
            <a:pPr marL="228600" lvl="0" indent="-50800" algn="l" rtl="0">
              <a:lnSpc>
                <a:spcPct val="115000"/>
              </a:lnSpc>
              <a:spcBef>
                <a:spcPts val="1000"/>
              </a:spcBef>
              <a:spcAft>
                <a:spcPts val="0"/>
              </a:spcAft>
              <a:buClr>
                <a:schemeClr val="dk1"/>
              </a:buClr>
              <a:buSzPts val="2800"/>
              <a:buNone/>
            </a:pPr>
            <a:endParaRPr/>
          </a:p>
          <a:p>
            <a:pPr marL="228600" lvl="0" indent="-228600" algn="l" rtl="0">
              <a:lnSpc>
                <a:spcPct val="115000"/>
              </a:lnSpc>
              <a:spcBef>
                <a:spcPts val="1000"/>
              </a:spcBef>
              <a:spcAft>
                <a:spcPts val="0"/>
              </a:spcAft>
              <a:buClr>
                <a:schemeClr val="dk1"/>
              </a:buClr>
              <a:buSzPts val="2800"/>
              <a:buChar char="•"/>
            </a:pPr>
            <a:r>
              <a:rPr lang="en-US"/>
              <a:t>I will, as you will see, be arguing for one of those points of view- the one that brings out competencies as well as skills- that fosters mathematical thinking, problem solving and communication skills along with content knowledge.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Let’s talk about …</a:t>
            </a:r>
            <a:endParaRPr/>
          </a:p>
        </p:txBody>
      </p:sp>
      <p:sp>
        <p:nvSpPr>
          <p:cNvPr id="142" name="Google Shape;142;p20"/>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1"/>
              </a:buClr>
              <a:buSzPts val="2800"/>
              <a:buChar char="•"/>
            </a:pPr>
            <a:r>
              <a:rPr lang="en-US"/>
              <a:t>What those sorts of classrooms look like</a:t>
            </a:r>
            <a:endParaRPr/>
          </a:p>
          <a:p>
            <a:pPr marL="228600" lvl="0" indent="-228600" algn="l" rtl="0">
              <a:lnSpc>
                <a:spcPct val="115000"/>
              </a:lnSpc>
              <a:spcBef>
                <a:spcPts val="1000"/>
              </a:spcBef>
              <a:spcAft>
                <a:spcPts val="0"/>
              </a:spcAft>
              <a:buClr>
                <a:schemeClr val="dk1"/>
              </a:buClr>
              <a:buSzPts val="2800"/>
              <a:buChar char="•"/>
            </a:pPr>
            <a:r>
              <a:rPr lang="en-US"/>
              <a:t>How teachers can be encouraged to be part of the community that instills this consistent view.</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a:spLocks noGrp="1"/>
          </p:cNvSpPr>
          <p:nvPr>
            <p:ph type="title"/>
          </p:nvPr>
        </p:nvSpPr>
        <p:spPr>
          <a:xfrm>
            <a:off x="764684" y="86923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Look fors</a:t>
            </a:r>
            <a:endParaRPr/>
          </a:p>
        </p:txBody>
      </p:sp>
      <p:sp>
        <p:nvSpPr>
          <p:cNvPr id="148" name="Google Shape;148;p21"/>
          <p:cNvSpPr txBox="1">
            <a:spLocks noGrp="1"/>
          </p:cNvSpPr>
          <p:nvPr>
            <p:ph type="body" idx="1"/>
          </p:nvPr>
        </p:nvSpPr>
        <p:spPr>
          <a:xfrm>
            <a:off x="764684" y="2329735"/>
            <a:ext cx="10515600" cy="4351200"/>
          </a:xfrm>
          <a:prstGeom prst="rect">
            <a:avLst/>
          </a:prstGeom>
          <a:noFill/>
          <a:ln>
            <a:noFill/>
          </a:ln>
        </p:spPr>
        <p:txBody>
          <a:bodyPr spcFirstLastPara="1" wrap="square" lIns="91425" tIns="45700" rIns="91425" bIns="45700" anchor="t" anchorCtr="0">
            <a:normAutofit fontScale="92500" lnSpcReduction="20000"/>
          </a:bodyPr>
          <a:lstStyle/>
          <a:p>
            <a:pPr marL="228600" lvl="0" indent="-215265" algn="l" rtl="0">
              <a:lnSpc>
                <a:spcPct val="115000"/>
              </a:lnSpc>
              <a:spcBef>
                <a:spcPts val="0"/>
              </a:spcBef>
              <a:spcAft>
                <a:spcPts val="0"/>
              </a:spcAft>
              <a:buClr>
                <a:schemeClr val="dk1"/>
              </a:buClr>
              <a:buSzPct val="100000"/>
              <a:buChar char="•"/>
            </a:pPr>
            <a:r>
              <a:rPr lang="en-US" i="1" dirty="0"/>
              <a:t>Rich mathematical conversations.</a:t>
            </a:r>
            <a:endParaRPr dirty="0"/>
          </a:p>
          <a:p>
            <a:pPr marL="228600" lvl="0" indent="-215265" algn="l" rtl="0">
              <a:lnSpc>
                <a:spcPct val="115000"/>
              </a:lnSpc>
              <a:spcBef>
                <a:spcPts val="1000"/>
              </a:spcBef>
              <a:spcAft>
                <a:spcPts val="0"/>
              </a:spcAft>
              <a:buClr>
                <a:schemeClr val="dk1"/>
              </a:buClr>
              <a:buSzPct val="100000"/>
              <a:buChar char="•"/>
            </a:pPr>
            <a:r>
              <a:rPr lang="en-US" i="1" dirty="0"/>
              <a:t>That requires posing interesting questions and requiring collaboration.</a:t>
            </a:r>
            <a:endParaRPr dirty="0"/>
          </a:p>
          <a:p>
            <a:pPr marL="228600" lvl="0" indent="-215265" algn="l" rtl="0">
              <a:lnSpc>
                <a:spcPct val="115000"/>
              </a:lnSpc>
              <a:spcBef>
                <a:spcPts val="1000"/>
              </a:spcBef>
              <a:spcAft>
                <a:spcPts val="0"/>
              </a:spcAft>
              <a:buClr>
                <a:schemeClr val="dk1"/>
              </a:buClr>
              <a:buSzPct val="100000"/>
              <a:buChar char="•"/>
            </a:pPr>
            <a:r>
              <a:rPr lang="en-US" i="1" dirty="0"/>
              <a:t>For example, a question like I posed to you at the beginning.</a:t>
            </a:r>
            <a:endParaRPr dirty="0"/>
          </a:p>
          <a:p>
            <a:pPr marL="228600" lvl="0" indent="-215265" algn="l" rtl="0">
              <a:lnSpc>
                <a:spcPct val="115000"/>
              </a:lnSpc>
              <a:spcBef>
                <a:spcPts val="1000"/>
              </a:spcBef>
              <a:spcAft>
                <a:spcPts val="0"/>
              </a:spcAft>
              <a:buClr>
                <a:schemeClr val="dk1"/>
              </a:buClr>
              <a:buSzPct val="100000"/>
              <a:buChar char="•"/>
            </a:pPr>
            <a:r>
              <a:rPr lang="en-US" i="1" dirty="0"/>
              <a:t>Or maybe this one:</a:t>
            </a:r>
            <a:endParaRPr dirty="0"/>
          </a:p>
          <a:p>
            <a:pPr marL="228600" lvl="0" indent="-215265" algn="l" rtl="0">
              <a:lnSpc>
                <a:spcPct val="115000"/>
              </a:lnSpc>
              <a:spcBef>
                <a:spcPts val="1000"/>
              </a:spcBef>
              <a:spcAft>
                <a:spcPts val="0"/>
              </a:spcAft>
              <a:buClr>
                <a:schemeClr val="dk1"/>
              </a:buClr>
              <a:buSzPct val="100000"/>
              <a:buChar char="•"/>
            </a:pPr>
            <a:r>
              <a:rPr lang="en-US" i="1" dirty="0"/>
              <a:t>I multiply two integers and the answer is 20 less than one of the integers. What could they have been?</a:t>
            </a:r>
            <a:endParaRPr dirty="0"/>
          </a:p>
          <a:p>
            <a:pPr marL="228600" lvl="0" indent="-50800" algn="l" rtl="0">
              <a:lnSpc>
                <a:spcPct val="115000"/>
              </a:lnSpc>
              <a:spcBef>
                <a:spcPts val="1000"/>
              </a:spcBef>
              <a:spcAft>
                <a:spcPts val="0"/>
              </a:spcAft>
              <a:buClr>
                <a:schemeClr val="dk1"/>
              </a:buClr>
              <a:buSzPct val="100000"/>
              <a:buNone/>
            </a:pPr>
            <a:endParaRPr i="1" dirty="0"/>
          </a:p>
          <a:p>
            <a:pPr marL="228600" lvl="0" indent="-215265" algn="l" rtl="0">
              <a:lnSpc>
                <a:spcPct val="115000"/>
              </a:lnSpc>
              <a:spcBef>
                <a:spcPts val="1000"/>
              </a:spcBef>
              <a:spcAft>
                <a:spcPts val="0"/>
              </a:spcAft>
              <a:buClr>
                <a:schemeClr val="dk1"/>
              </a:buClr>
              <a:buSzPct val="100000"/>
              <a:buChar char="•"/>
            </a:pPr>
            <a:r>
              <a:rPr lang="en-US" i="1" dirty="0"/>
              <a:t>E.g. – 19 x 1   OR  – 6 x 4   OR   10 x – 3</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43B7BC4-54EF-0C47-99A7-F4D3294E3E6B}">
  <we:reference id="wa200003220" version="1.0.0.0" store="en-US" storeType="OMEX"/>
  <we:alternateReferences>
    <we:reference id="WA200003220" version="1.0.0.0"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13</TotalTime>
  <Words>2236</Words>
  <Application>Microsoft Macintosh PowerPoint</Application>
  <PresentationFormat>Widescreen</PresentationFormat>
  <Paragraphs>276</Paragraphs>
  <Slides>59</Slides>
  <Notes>59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Play</vt:lpstr>
      <vt:lpstr>Open Sans</vt:lpstr>
      <vt:lpstr>Arial</vt:lpstr>
      <vt:lpstr>Open Sans ExtraBold</vt:lpstr>
      <vt:lpstr>Office Theme</vt:lpstr>
      <vt:lpstr>Enhancing  Math Learning through Leadership Moves</vt:lpstr>
      <vt:lpstr>Let’s try this</vt:lpstr>
      <vt:lpstr>By the way</vt:lpstr>
      <vt:lpstr>And now this</vt:lpstr>
      <vt:lpstr>Which …</vt:lpstr>
      <vt:lpstr>We live in a society</vt:lpstr>
      <vt:lpstr>For this not to happen …</vt:lpstr>
      <vt:lpstr>Let’s talk about …</vt:lpstr>
      <vt:lpstr>Look fors</vt:lpstr>
      <vt:lpstr>Look fors</vt:lpstr>
      <vt:lpstr>Look fors</vt:lpstr>
      <vt:lpstr>Look fors</vt:lpstr>
      <vt:lpstr>Look fors- number sense being built</vt:lpstr>
      <vt:lpstr>Look fors- number sense</vt:lpstr>
      <vt:lpstr>Look fors- number sense</vt:lpstr>
      <vt:lpstr>Two ways</vt:lpstr>
      <vt:lpstr>Two ways</vt:lpstr>
      <vt:lpstr>Two ways</vt:lpstr>
      <vt:lpstr>Look fors- number sense</vt:lpstr>
      <vt:lpstr>Look fors- number sense</vt:lpstr>
      <vt:lpstr>Look fors- number sense</vt:lpstr>
      <vt:lpstr>Look fors- number sense</vt:lpstr>
      <vt:lpstr>Look fors- number sense</vt:lpstr>
      <vt:lpstr>Look fors in teacher instruction</vt:lpstr>
      <vt:lpstr>In a school, there might be differences in teacher beliefs about </vt:lpstr>
      <vt:lpstr>In a school, there might be differences in teacher beliefs about </vt:lpstr>
      <vt:lpstr>In a school, there might be differences in teacher beliefs about </vt:lpstr>
      <vt:lpstr>In a school, there might be differences in teacher beliefs about </vt:lpstr>
      <vt:lpstr>In a school, there might be differences in teacher beliefs about </vt:lpstr>
      <vt:lpstr>In a school, there might be differences in teacher beliefs about </vt:lpstr>
      <vt:lpstr>In a school, there might be differences in teacher beliefs about </vt:lpstr>
      <vt:lpstr>What is a leader’s role in minimizing the impact of these differences on students?</vt:lpstr>
      <vt:lpstr>The premise: The teacher is the key- not curriculum.</vt:lpstr>
      <vt:lpstr>Use human behaviour</vt:lpstr>
      <vt:lpstr>Use human behaviour</vt:lpstr>
      <vt:lpstr>Build collaboration</vt:lpstr>
      <vt:lpstr>Follow through</vt:lpstr>
      <vt:lpstr>Follow through</vt:lpstr>
      <vt:lpstr>Follow through</vt:lpstr>
      <vt:lpstr>Get parents on board</vt:lpstr>
      <vt:lpstr>Professional learning</vt:lpstr>
      <vt:lpstr>Professional learning</vt:lpstr>
      <vt:lpstr>Consistency in assessment practices</vt:lpstr>
      <vt:lpstr>What I mean by assessing competencies</vt:lpstr>
      <vt:lpstr>What I mean by assessing competencies</vt:lpstr>
      <vt:lpstr>Consistency in assessment practices</vt:lpstr>
      <vt:lpstr>Differentiation</vt:lpstr>
      <vt:lpstr>For example…</vt:lpstr>
      <vt:lpstr>Self-scaffolding</vt:lpstr>
      <vt:lpstr>Monitoring Change</vt:lpstr>
      <vt:lpstr>Setting a climate</vt:lpstr>
      <vt:lpstr>Setting a climate</vt:lpstr>
      <vt:lpstr>Why early screening is not enough</vt:lpstr>
      <vt:lpstr>Look at some of the questions in this Grade 3 diagnostic</vt:lpstr>
      <vt:lpstr>Why not the science of literacy approach?</vt:lpstr>
      <vt:lpstr>An excellent piece on the problems with a ”science of math” approach</vt:lpstr>
      <vt:lpstr>Some crucial messages</vt:lpstr>
      <vt:lpstr>Any questions?</vt:lpstr>
      <vt:lpstr>Your Board. Your Goals.  Our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Marian Small</cp:lastModifiedBy>
  <cp:revision>3</cp:revision>
  <dcterms:modified xsi:type="dcterms:W3CDTF">2026-04-18T21:49:46Z</dcterms:modified>
</cp:coreProperties>
</file>