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omfortaa" panose="020B0604020202020204" charset="0"/>
      <p:regular r:id="rId20"/>
      <p:bold r:id="rId21"/>
    </p:embeddedFont>
    <p:embeddedFont>
      <p:font typeface="Open Sans" pitchFamily="2" charset="0"/>
      <p:regular r:id="rId22"/>
      <p:bold r:id="rId23"/>
      <p:italic r:id="rId24"/>
      <p:boldItalic r:id="rId25"/>
    </p:embeddedFont>
    <p:embeddedFont>
      <p:font typeface="Open Sans Light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eaQkVGQNDwyyGEEOtbyqh2JPZ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FmnzDrKoEV3kw7WziDXAN2W1Of15Gl2x?usp=sharin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robat.adobe.com/id/urn:aaid:sc:va6c2:a1811533-5ffd-4b35-9ead-f0de06445d9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9bc2e33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369bc2e33a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https://drive.google.com/drive/folders/1FmnzDrKoEV3kw7WziDXAN2W1Of15Gl2x?usp=sharing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sure I like the download Kahoot, but I don’t know where else to put it. They can play from their computer if they rather when we get there. Whatever you think is best I am good with. </a:t>
            </a:r>
            <a:endParaRPr/>
          </a:p>
        </p:txBody>
      </p:sp>
      <p:sp>
        <p:nvSpPr>
          <p:cNvPr id="75" name="Google Shape;75;g369bc2e33a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9bc2e33a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69bc2e33a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69bc2e33a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69bc2e33a3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vocab page copied</a:t>
            </a:r>
            <a:endParaRPr/>
          </a:p>
        </p:txBody>
      </p:sp>
      <p:sp>
        <p:nvSpPr>
          <p:cNvPr id="160" name="Google Shape;160;g369bc2e33a3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9bc2e33a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69bc2e33a3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 minutes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Action-look at schedule are you meeting 120 minutes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Show examples of milestones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Share-do you have a literacy SMART goal?  Do you have a system for data analysis? </a:t>
            </a:r>
            <a:endParaRPr/>
          </a:p>
        </p:txBody>
      </p:sp>
      <p:sp>
        <p:nvSpPr>
          <p:cNvPr id="168" name="Google Shape;168;g369bc2e33a3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9bc2e33a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69bc2e33a3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Denice 5 minutes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Write what your vision, goals and expectations are related to coaching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Share with your partner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Action: Set a time on your calendar to meet with your coach on a regular basis</a:t>
            </a:r>
            <a:endParaRPr/>
          </a:p>
        </p:txBody>
      </p:sp>
      <p:sp>
        <p:nvSpPr>
          <p:cNvPr id="177" name="Google Shape;177;g369bc2e33a3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9bc2e33a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69bc2e33a3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Denice 2 minutes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Write down what is your next step- what action are you going to take?</a:t>
            </a:r>
            <a:endParaRPr/>
          </a:p>
        </p:txBody>
      </p:sp>
      <p:sp>
        <p:nvSpPr>
          <p:cNvPr id="185" name="Google Shape;185;g369bc2e33a3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69bc2e33a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69bc2e33a3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Denice 2 minutes-mentimeter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69bc2e33a3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9bc2e33a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69bc2e33a3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69bc2e33a3_0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69bc2e33a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69bc2e33a3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369bc2e33a3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9bc2e33a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69bc2e33a3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 mins 2-4</a:t>
            </a:r>
            <a:endParaRPr/>
          </a:p>
        </p:txBody>
      </p:sp>
      <p:sp>
        <p:nvSpPr>
          <p:cNvPr id="89" name="Google Shape;89;g369bc2e33a3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9bc2e33a3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69bc2e33a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9bc2e33a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69bc2e33a3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Denice 5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that mean to you?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the right leadership look like?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LIST-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https://acrobat.adobe.com/id/urn:aaid:sc:va6c2:a1811533-5ffd-4b35-9ead-f0de06445d98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369bc2e33a3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9bc2e33a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69bc2e33a3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Courtney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 minutes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picture of kahoot is linked to the quiz so it needs to stay.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SOR quiz (Kahoot)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did you do?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you increase your knowledge?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Ways to grow your knowledge: podcasts, Webinars, LETRS, books, reading universe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69bc2e33a3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9bc2e33a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9bc2e33a3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2025 from the science to the classroom https://www.youtube.com/playlist?list=PLtk_b3zV7zItbcT5tHTRnHWHfVthIxjPS</a:t>
            </a:r>
            <a:endParaRPr/>
          </a:p>
        </p:txBody>
      </p:sp>
      <p:sp>
        <p:nvSpPr>
          <p:cNvPr id="119" name="Google Shape;119;g369bc2e33a3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9bc2e33a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9bc2e33a3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 Minutes- Christine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https://docs.google.com/document/d/1c6L34poRzrHjNI9SslmavFGNQJyRWxnSnghNbGO1s3U/edit?usp=sharing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walk-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AOC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do-then you do and share with a partner</a:t>
            </a:r>
            <a:endParaRPr/>
          </a:p>
        </p:txBody>
      </p:sp>
      <p:sp>
        <p:nvSpPr>
          <p:cNvPr id="132" name="Google Shape;132;g369bc2e33a3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9bc2e33a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69bc2e33a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Stop video at </a:t>
            </a:r>
            <a:r>
              <a:rPr lang="en-US" b="1"/>
              <a:t>4:45 mins</a:t>
            </a:r>
            <a:endParaRPr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9bc2e33a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69bc2e33a3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phonics page copied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nice.maedgen@schools.utah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rive.google.com/drive/folders/1FmnzDrKoEV3kw7WziDXAN2W1Of15Gl2x?usp=shari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b2M4ctiBw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FmnzDrKoEV3kw7WziDXAN2W1Of15Gl2x?usp=shar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QEiQkaiw5cay3kL7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create.kahoot.it/details/b821bb9c-7aca-4b3e-b186-8eb85ccfa6ec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xialearning.com/utah-letrs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amplify.com/science-of-reading-the-podcast/" TargetMode="External"/><Relationship Id="rId7" Type="http://schemas.openxmlformats.org/officeDocument/2006/relationships/hyperlink" Target="https://emedia.uen.org/hubs/elementaryela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adinguniverse.org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drive.google.com/drive/folders/1YeJ7GcSM-70kq3hH3muAJKNsms2fBG8b?usp=sharing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://explicitinstruction.org" TargetMode="External"/><Relationship Id="rId4" Type="http://schemas.openxmlformats.org/officeDocument/2006/relationships/hyperlink" Target="https://features.apmreports.org/sold-a-story/" TargetMode="External"/><Relationship Id="rId9" Type="http://schemas.openxmlformats.org/officeDocument/2006/relationships/hyperlink" Target="https://www.readingrockets.org/" TargetMode="Externa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U81QBkMMl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9bc2e33a3_0_0"/>
          <p:cNvSpPr txBox="1"/>
          <p:nvPr/>
        </p:nvSpPr>
        <p:spPr>
          <a:xfrm>
            <a:off x="4559643" y="4259654"/>
            <a:ext cx="689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Perhaps a Subtitle or Additional Info</a:t>
            </a:r>
            <a:endParaRPr sz="1500"/>
          </a:p>
        </p:txBody>
      </p:sp>
      <p:sp>
        <p:nvSpPr>
          <p:cNvPr id="78" name="Google Shape;78;g369bc2e33a3_0_0"/>
          <p:cNvSpPr txBox="1"/>
          <p:nvPr/>
        </p:nvSpPr>
        <p:spPr>
          <a:xfrm>
            <a:off x="177113" y="4204214"/>
            <a:ext cx="74757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Denice Maedgen K-3 Literacy Specialist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denice.maedgen@schools.utah.gov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g369bc2e33a3_0_0"/>
          <p:cNvSpPr/>
          <p:nvPr/>
        </p:nvSpPr>
        <p:spPr>
          <a:xfrm>
            <a:off x="0" y="1884405"/>
            <a:ext cx="7587300" cy="2273700"/>
          </a:xfrm>
          <a:prstGeom prst="rect">
            <a:avLst/>
          </a:prstGeom>
          <a:solidFill>
            <a:srgbClr val="165E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369bc2e33a3_0_0"/>
          <p:cNvSpPr txBox="1"/>
          <p:nvPr/>
        </p:nvSpPr>
        <p:spPr>
          <a:xfrm>
            <a:off x="154638" y="2037815"/>
            <a:ext cx="72780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Leading the Way to Improved Literacy Outcomes-The Principals Pivotal Role</a:t>
            </a:r>
            <a:endParaRPr sz="4000"/>
          </a:p>
        </p:txBody>
      </p:sp>
      <p:sp>
        <p:nvSpPr>
          <p:cNvPr id="81" name="Google Shape;81;g369bc2e33a3_0_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69bc2e33a3_0_0"/>
          <p:cNvSpPr txBox="1"/>
          <p:nvPr/>
        </p:nvSpPr>
        <p:spPr>
          <a:xfrm>
            <a:off x="340850" y="5400725"/>
            <a:ext cx="6743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Resource Folder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369bc2e33a3_0_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g369bc2e33a3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2363" y="1172775"/>
            <a:ext cx="3954853" cy="39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369bc2e33a3_0_0"/>
          <p:cNvSpPr txBox="1"/>
          <p:nvPr/>
        </p:nvSpPr>
        <p:spPr>
          <a:xfrm>
            <a:off x="7856925" y="5127625"/>
            <a:ext cx="40920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https://bit.ly/LITLEADER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369bc2e33a3_0_77" title="Grade2VocabularyLess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304800"/>
            <a:ext cx="11037633" cy="62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369bc2e33a3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550" y="921575"/>
            <a:ext cx="5858774" cy="53706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69bc2e33a3_0_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do…</a:t>
            </a:r>
            <a:endParaRPr/>
          </a:p>
        </p:txBody>
      </p:sp>
      <p:sp>
        <p:nvSpPr>
          <p:cNvPr id="164" name="Google Shape;164;g369bc2e33a3_0_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4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coaching/feedback would you give this teacher?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69bc2e33a3_0_86"/>
          <p:cNvSpPr txBox="1">
            <a:spLocks noGrp="1"/>
          </p:cNvSpPr>
          <p:nvPr>
            <p:ph type="title"/>
          </p:nvPr>
        </p:nvSpPr>
        <p:spPr>
          <a:xfrm>
            <a:off x="1117600" y="486833"/>
            <a:ext cx="14020800" cy="176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Components for Literacy Improvement</a:t>
            </a:r>
            <a:endParaRPr/>
          </a:p>
        </p:txBody>
      </p:sp>
      <p:sp>
        <p:nvSpPr>
          <p:cNvPr id="171" name="Google Shape;171;g369bc2e33a3_0_86"/>
          <p:cNvSpPr txBox="1">
            <a:spLocks noGrp="1"/>
          </p:cNvSpPr>
          <p:nvPr>
            <p:ph type="body" idx="1"/>
          </p:nvPr>
        </p:nvSpPr>
        <p:spPr>
          <a:xfrm>
            <a:off x="683100" y="2152975"/>
            <a:ext cx="11296800" cy="496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120 minutes of uninterrupted literacy instruction</a:t>
            </a: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System for Tier 1, 2 and 3 instruction with HQIM</a:t>
            </a: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School wide and grade level goals</a:t>
            </a: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System for data analysis and progress monitoring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g369bc2e33a3_0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9452" y="4137375"/>
            <a:ext cx="3004422" cy="24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69bc2e33a3_0_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7650" y="4296288"/>
            <a:ext cx="247650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69bc2e33a3_0_31"/>
          <p:cNvSpPr txBox="1">
            <a:spLocks noGrp="1"/>
          </p:cNvSpPr>
          <p:nvPr>
            <p:ph type="title"/>
          </p:nvPr>
        </p:nvSpPr>
        <p:spPr>
          <a:xfrm>
            <a:off x="1117600" y="486825"/>
            <a:ext cx="10427400" cy="176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Literacy Coaches engaging in coaching cycles</a:t>
            </a:r>
            <a:endParaRPr/>
          </a:p>
        </p:txBody>
      </p:sp>
      <p:sp>
        <p:nvSpPr>
          <p:cNvPr id="180" name="Google Shape;180;g369bc2e33a3_0_31"/>
          <p:cNvSpPr txBox="1">
            <a:spLocks noGrp="1"/>
          </p:cNvSpPr>
          <p:nvPr>
            <p:ph type="body" idx="1"/>
          </p:nvPr>
        </p:nvSpPr>
        <p:spPr>
          <a:xfrm>
            <a:off x="1117600" y="2434175"/>
            <a:ext cx="8817600" cy="580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/>
              <a:t>What is the School Leaders role?</a:t>
            </a:r>
            <a:endParaRPr sz="2700"/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solidFill>
                  <a:schemeClr val="dk1"/>
                </a:solidFill>
              </a:rPr>
              <a:t>A strong collaborative relationship between the principal and the literacy coach is critical.</a:t>
            </a:r>
            <a:endParaRPr sz="2700">
              <a:solidFill>
                <a:schemeClr val="dk1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solidFill>
                  <a:schemeClr val="dk1"/>
                </a:solidFill>
              </a:rPr>
              <a:t>The relationship should be built on shared vision, goals, and clear expectations.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is your vision? Expectations?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Do you meet regularly with your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coach?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g369bc2e33a3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2838" y="46545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69bc2e33a3_0_94"/>
          <p:cNvSpPr txBox="1">
            <a:spLocks noGrp="1"/>
          </p:cNvSpPr>
          <p:nvPr>
            <p:ph type="title"/>
          </p:nvPr>
        </p:nvSpPr>
        <p:spPr>
          <a:xfrm>
            <a:off x="1117600" y="486833"/>
            <a:ext cx="14020800" cy="176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Concrete Actions</a:t>
            </a:r>
            <a:endParaRPr/>
          </a:p>
        </p:txBody>
      </p:sp>
      <p:sp>
        <p:nvSpPr>
          <p:cNvPr id="188" name="Google Shape;188;g369bc2e33a3_0_94"/>
          <p:cNvSpPr txBox="1"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Move from words to action</a:t>
            </a: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❏"/>
            </a:pPr>
            <a:r>
              <a:rPr lang="en-US"/>
              <a:t>Increase literacy knowledge</a:t>
            </a: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US"/>
              <a:t>Principal/Coach partnership</a:t>
            </a: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US"/>
              <a:t>Set up schedule and tool for classroom observations</a:t>
            </a: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US"/>
              <a:t>Master Schedule for 120 min literacy block</a:t>
            </a: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US"/>
              <a:t>Instruction that is explicit and systematic with HQIM </a:t>
            </a:r>
            <a:endParaRPr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US"/>
              <a:t>School wide and grade level goals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g369bc2e33a3_0_94" descr="moving from words to acti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5975" y="220075"/>
            <a:ext cx="3208925" cy="32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9bc2e33a3_0_101"/>
          <p:cNvSpPr txBox="1">
            <a:spLocks noGrp="1"/>
          </p:cNvSpPr>
          <p:nvPr>
            <p:ph type="title"/>
          </p:nvPr>
        </p:nvSpPr>
        <p:spPr>
          <a:xfrm>
            <a:off x="838200" y="486825"/>
            <a:ext cx="14300100" cy="113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 -5 Common Factors</a:t>
            </a:r>
            <a:endParaRPr/>
          </a:p>
        </p:txBody>
      </p:sp>
      <p:sp>
        <p:nvSpPr>
          <p:cNvPr id="196" name="Google Shape;196;g369bc2e33a3_0_10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268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56235" algn="l" rtl="0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600"/>
              <a:t>School Leaders ___________ implementation.</a:t>
            </a:r>
            <a:endParaRPr sz="26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56235" algn="l" rtl="0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600"/>
              <a:t>School-wide and grade level _______.</a:t>
            </a:r>
            <a:endParaRPr sz="26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56235" algn="l" rtl="0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600"/>
              <a:t>Literacy ___________ engaging in coaching cycles.</a:t>
            </a:r>
            <a:endParaRPr sz="26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56235" algn="l" rtl="0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600"/>
              <a:t>120 minutes of _______________  literacy instruction.</a:t>
            </a:r>
            <a:endParaRPr sz="26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56235" algn="l" rtl="0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600"/>
              <a:t>School leader has deep knowledge of ___________.</a:t>
            </a:r>
            <a:endParaRPr sz="26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It’s not about what's wrong it’s about what’s next…</a:t>
            </a:r>
            <a:r>
              <a:rPr lang="en-US" b="1"/>
              <a:t>what’s next for you?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69bc2e33a3_0_108"/>
          <p:cNvSpPr txBox="1">
            <a:spLocks noGrp="1"/>
          </p:cNvSpPr>
          <p:nvPr>
            <p:ph type="title"/>
          </p:nvPr>
        </p:nvSpPr>
        <p:spPr>
          <a:xfrm>
            <a:off x="754225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Learning Intentions</a:t>
            </a:r>
            <a:endParaRPr b="1"/>
          </a:p>
        </p:txBody>
      </p:sp>
      <p:sp>
        <p:nvSpPr>
          <p:cNvPr id="203" name="Google Shape;203;g369bc2e33a3_0_108"/>
          <p:cNvSpPr txBox="1">
            <a:spLocks noGrp="1"/>
          </p:cNvSpPr>
          <p:nvPr>
            <p:ph type="body" idx="1"/>
          </p:nvPr>
        </p:nvSpPr>
        <p:spPr>
          <a:xfrm>
            <a:off x="131950" y="1215650"/>
            <a:ext cx="11980500" cy="564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1F1F1F"/>
              </a:buClr>
              <a:buSzPts val="2400"/>
              <a:buFont typeface="Open Sans"/>
              <a:buChar char="●"/>
            </a:pPr>
            <a:r>
              <a:rPr lang="en-US">
                <a:solidFill>
                  <a:srgbClr val="1F1F1F"/>
                </a:solidFill>
              </a:rPr>
              <a:t>Discuss and reflect on the 5 common factors of successful literacy outcomes.</a:t>
            </a:r>
            <a:endParaRPr>
              <a:solidFill>
                <a:srgbClr val="1F1F1F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400"/>
              <a:buFont typeface="Open Sans"/>
              <a:buChar char="●"/>
            </a:pPr>
            <a:r>
              <a:rPr lang="en-US">
                <a:solidFill>
                  <a:srgbClr val="1F1F1F"/>
                </a:solidFill>
              </a:rPr>
              <a:t>Provide tools and practice to observe and give feedback on literacy instruction. </a:t>
            </a:r>
            <a:endParaRPr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</a:rPr>
              <a:t>     Success Criteria </a:t>
            </a:r>
            <a:endParaRPr sz="4000" b="1">
              <a:solidFill>
                <a:srgbClr val="000000"/>
              </a:solidFill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1F1F1F"/>
              </a:buClr>
              <a:buSzPts val="2700"/>
              <a:buFont typeface="Open Sans"/>
              <a:buChar char="●"/>
            </a:pPr>
            <a:r>
              <a:rPr lang="en-US" sz="2700">
                <a:solidFill>
                  <a:srgbClr val="1F1F1F"/>
                </a:solidFill>
              </a:rPr>
              <a:t>Deeper understanding of your role in leading literacy improvement efforts.</a:t>
            </a:r>
            <a:endParaRPr sz="2700">
              <a:solidFill>
                <a:srgbClr val="1F1F1F"/>
              </a:solidFill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700"/>
              <a:buFont typeface="Open Sans"/>
              <a:buChar char="●"/>
            </a:pPr>
            <a:r>
              <a:rPr lang="en-US" sz="2700">
                <a:solidFill>
                  <a:srgbClr val="1F1F1F"/>
                </a:solidFill>
              </a:rPr>
              <a:t>Develop a concrete action to implement evidence-based literacy practices in your school.</a:t>
            </a:r>
            <a:endParaRPr sz="2700">
              <a:solidFill>
                <a:srgbClr val="1F1F1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1F1F1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Resource Folder</a:t>
            </a:r>
            <a:endParaRPr/>
          </a:p>
        </p:txBody>
      </p:sp>
      <p:sp>
        <p:nvSpPr>
          <p:cNvPr id="204" name="Google Shape;204;g369bc2e33a3_0_108"/>
          <p:cNvSpPr txBox="1"/>
          <p:nvPr/>
        </p:nvSpPr>
        <p:spPr>
          <a:xfrm>
            <a:off x="3490650" y="5990900"/>
            <a:ext cx="47169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https://bit.ly/LITLEADER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9bc2e33a3_0_115"/>
          <p:cNvSpPr txBox="1">
            <a:spLocks noGrp="1"/>
          </p:cNvSpPr>
          <p:nvPr>
            <p:ph type="title"/>
          </p:nvPr>
        </p:nvSpPr>
        <p:spPr>
          <a:xfrm>
            <a:off x="710125" y="425950"/>
            <a:ext cx="9714300" cy="176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Feedback Survey</a:t>
            </a:r>
            <a:endParaRPr/>
          </a:p>
        </p:txBody>
      </p:sp>
      <p:sp>
        <p:nvSpPr>
          <p:cNvPr id="211" name="Google Shape;211;g369bc2e33a3_0_115"/>
          <p:cNvSpPr txBox="1">
            <a:spLocks noGrp="1"/>
          </p:cNvSpPr>
          <p:nvPr>
            <p:ph type="body" idx="1"/>
          </p:nvPr>
        </p:nvSpPr>
        <p:spPr>
          <a:xfrm>
            <a:off x="784550" y="2014825"/>
            <a:ext cx="9951000" cy="41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5600"/>
              <a:t>I would love to get your feedback about this session.  Please complete this brief survey:</a:t>
            </a:r>
            <a:endParaRPr sz="5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5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5600" u="sng">
                <a:solidFill>
                  <a:schemeClr val="hlink"/>
                </a:solidFill>
                <a:hlinkClick r:id="rId3"/>
              </a:rPr>
              <a:t>https://forms.gle/QEiQkaiw5cay3kL7A</a:t>
            </a:r>
            <a:endParaRPr sz="5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g369bc2e33a3_0_115" title="undefined (3).jpeg"/>
          <p:cNvPicPr preferRelativeResize="0"/>
          <p:nvPr/>
        </p:nvPicPr>
        <p:blipFill rotWithShape="1">
          <a:blip r:embed="rId4">
            <a:alphaModFix/>
          </a:blip>
          <a:srcRect l="4186" t="11699" r="4196"/>
          <a:stretch/>
        </p:blipFill>
        <p:spPr>
          <a:xfrm>
            <a:off x="8799075" y="3381649"/>
            <a:ext cx="2901600" cy="27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9bc2e33a3_0_13"/>
          <p:cNvSpPr txBox="1">
            <a:spLocks noGrp="1"/>
          </p:cNvSpPr>
          <p:nvPr>
            <p:ph type="title"/>
          </p:nvPr>
        </p:nvSpPr>
        <p:spPr>
          <a:xfrm>
            <a:off x="201950" y="141175"/>
            <a:ext cx="11151900" cy="1074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Learning Intentions</a:t>
            </a:r>
            <a:endParaRPr b="1"/>
          </a:p>
        </p:txBody>
      </p:sp>
      <p:sp>
        <p:nvSpPr>
          <p:cNvPr id="92" name="Google Shape;92;g369bc2e33a3_0_13"/>
          <p:cNvSpPr txBox="1">
            <a:spLocks noGrp="1"/>
          </p:cNvSpPr>
          <p:nvPr>
            <p:ph type="body" idx="1"/>
          </p:nvPr>
        </p:nvSpPr>
        <p:spPr>
          <a:xfrm>
            <a:off x="201950" y="1061700"/>
            <a:ext cx="11784300" cy="561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F1F1F"/>
              </a:buClr>
              <a:buSzPts val="3300"/>
              <a:buFont typeface="Open Sans"/>
              <a:buChar char="●"/>
            </a:pPr>
            <a:r>
              <a:rPr lang="en-US" sz="3300">
                <a:solidFill>
                  <a:srgbClr val="1F1F1F"/>
                </a:solidFill>
              </a:rPr>
              <a:t>Discuss and reflect on the 5 common factors of successful literacy outcomes.</a:t>
            </a:r>
            <a:endParaRPr sz="3300">
              <a:solidFill>
                <a:srgbClr val="1F1F1F"/>
              </a:solidFill>
            </a:endParaRPr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300"/>
              <a:buFont typeface="Open Sans"/>
              <a:buChar char="●"/>
            </a:pPr>
            <a:r>
              <a:rPr lang="en-US" sz="3300">
                <a:solidFill>
                  <a:srgbClr val="1F1F1F"/>
                </a:solidFill>
              </a:rPr>
              <a:t>Provide tools and practice to observe and give feedback on literacy instruction. </a:t>
            </a:r>
            <a:endParaRPr sz="330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000000"/>
                </a:solidFill>
              </a:rPr>
              <a:t>Success Criteria </a:t>
            </a:r>
            <a:endParaRPr sz="4200" b="1">
              <a:solidFill>
                <a:srgbClr val="000000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F1F1F"/>
              </a:buClr>
              <a:buSzPts val="3400"/>
              <a:buFont typeface="Open Sans"/>
              <a:buChar char="●"/>
            </a:pPr>
            <a:r>
              <a:rPr lang="en-US" sz="3400">
                <a:solidFill>
                  <a:srgbClr val="1F1F1F"/>
                </a:solidFill>
              </a:rPr>
              <a:t>Deeper understanding of your role in leading literacy improvement efforts.</a:t>
            </a:r>
            <a:endParaRPr sz="3400">
              <a:solidFill>
                <a:srgbClr val="1F1F1F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400"/>
              <a:buFont typeface="Open Sans"/>
              <a:buChar char="●"/>
            </a:pPr>
            <a:r>
              <a:rPr lang="en-US" sz="3400">
                <a:solidFill>
                  <a:srgbClr val="1F1F1F"/>
                </a:solidFill>
              </a:rPr>
              <a:t>Develop a concrete action  to implement evidence-based literacy practices in your school.</a:t>
            </a:r>
            <a:endParaRPr sz="3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9bc2e33a3_0_19"/>
          <p:cNvSpPr/>
          <p:nvPr/>
        </p:nvSpPr>
        <p:spPr>
          <a:xfrm>
            <a:off x="242667" y="637050"/>
            <a:ext cx="11105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Leading the Way to Improved Literacy Outcomes-</a:t>
            </a:r>
            <a:endParaRPr sz="4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Principal’s Pivotal Role</a:t>
            </a:r>
            <a:endParaRPr sz="4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" name="Google Shape;98;g369bc2e33a3_0_19" descr="National Air and Space Intelligence Center &gt; NASIC Care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5275" y="2663950"/>
            <a:ext cx="4952526" cy="35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69bc2e33a3_0_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Importance of Principal Leadership</a:t>
            </a:r>
            <a:endParaRPr/>
          </a:p>
        </p:txBody>
      </p:sp>
      <p:sp>
        <p:nvSpPr>
          <p:cNvPr id="105" name="Google Shape;105;g369bc2e33a3_0_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4064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b="1"/>
              <a:t>5 Common Factors for Successful Outcomes</a:t>
            </a:r>
            <a:endParaRPr sz="2600" b="1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/>
              <a:t>School Leaders monitoring implementation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/>
              <a:t>School-wide and grade level goals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/>
              <a:t>Literacy Coaches engaging in coaching cycles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/>
              <a:t>120 minutes of uninterrupted literacy instruction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/>
              <a:t>School leader has deep knowledge of literacy</a:t>
            </a:r>
            <a:endParaRPr sz="2600"/>
          </a:p>
        </p:txBody>
      </p:sp>
      <p:pic>
        <p:nvPicPr>
          <p:cNvPr id="106" name="Google Shape;106;g369bc2e33a3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3125" y="1724650"/>
            <a:ext cx="3395050" cy="439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9bc2e33a3_0_38"/>
          <p:cNvSpPr txBox="1">
            <a:spLocks noGrp="1"/>
          </p:cNvSpPr>
          <p:nvPr>
            <p:ph type="title"/>
          </p:nvPr>
        </p:nvSpPr>
        <p:spPr>
          <a:xfrm>
            <a:off x="811600" y="317725"/>
            <a:ext cx="10194300" cy="176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School leader has a deep knowledge of literacy </a:t>
            </a:r>
            <a:endParaRPr/>
          </a:p>
        </p:txBody>
      </p:sp>
      <p:sp>
        <p:nvSpPr>
          <p:cNvPr id="113" name="Google Shape;113;g369bc2e33a3_0_38"/>
          <p:cNvSpPr txBox="1">
            <a:spLocks noGrp="1"/>
          </p:cNvSpPr>
          <p:nvPr>
            <p:ph type="body" idx="1"/>
          </p:nvPr>
        </p:nvSpPr>
        <p:spPr>
          <a:xfrm>
            <a:off x="933350" y="2014850"/>
            <a:ext cx="9362700" cy="580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/>
              <a:t>School leaders</a:t>
            </a:r>
            <a:r>
              <a:rPr lang="en-US" sz="2700">
                <a:solidFill>
                  <a:schemeClr val="dk1"/>
                </a:solidFill>
              </a:rPr>
              <a:t> must understand the science of reading 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dk1"/>
                </a:solidFill>
              </a:rPr>
              <a:t>and</a:t>
            </a:r>
            <a:r>
              <a:rPr lang="en-US" sz="2700">
                <a:solidFill>
                  <a:schemeClr val="dk1"/>
                </a:solidFill>
              </a:rPr>
              <a:t> the components of effective </a:t>
            </a:r>
            <a:r>
              <a:rPr lang="en-US" sz="2700"/>
              <a:t>literacy </a:t>
            </a:r>
            <a:r>
              <a:rPr lang="en-US" sz="2700">
                <a:solidFill>
                  <a:schemeClr val="dk1"/>
                </a:solidFill>
              </a:rPr>
              <a:t>instruction.  </a:t>
            </a:r>
            <a:endParaRPr sz="2700">
              <a:solidFill>
                <a:schemeClr val="dk1"/>
              </a:solidFill>
            </a:endParaRPr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Systematic &amp; explicit instruction with active participation</a:t>
            </a:r>
            <a:endParaRPr sz="27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/>
              <a:t>Let’s take a little quiz</a:t>
            </a: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  www.Khoot.it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14" name="Google Shape;114;g369bc2e33a3_0_38" descr="HD wallpaper: person highlighting knowledge word on book pag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992" y="4097408"/>
            <a:ext cx="4413200" cy="24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69bc2e33a3_0_3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8742" y="4917800"/>
            <a:ext cx="1223850" cy="68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9bc2e33a3_0_46"/>
          <p:cNvSpPr txBox="1">
            <a:spLocks noGrp="1"/>
          </p:cNvSpPr>
          <p:nvPr>
            <p:ph type="title"/>
          </p:nvPr>
        </p:nvSpPr>
        <p:spPr>
          <a:xfrm>
            <a:off x="786800" y="515300"/>
            <a:ext cx="9042300" cy="125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Ways to grow your knowledge</a:t>
            </a:r>
            <a:endParaRPr/>
          </a:p>
        </p:txBody>
      </p:sp>
      <p:sp>
        <p:nvSpPr>
          <p:cNvPr id="122" name="Google Shape;122;g369bc2e33a3_0_46"/>
          <p:cNvSpPr txBox="1">
            <a:spLocks noGrp="1"/>
          </p:cNvSpPr>
          <p:nvPr>
            <p:ph type="body" idx="1"/>
          </p:nvPr>
        </p:nvSpPr>
        <p:spPr>
          <a:xfrm>
            <a:off x="692100" y="1906525"/>
            <a:ext cx="10807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Podcasts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55E89"/>
              </a:buClr>
              <a:buSzPts val="2400"/>
              <a:buChar char="○"/>
            </a:pPr>
            <a:r>
              <a:rPr lang="en-US" u="sng">
                <a:solidFill>
                  <a:srgbClr val="055E8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 of Reading</a:t>
            </a:r>
            <a:endParaRPr>
              <a:solidFill>
                <a:srgbClr val="055E89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55E89"/>
              </a:buClr>
              <a:buSzPts val="2400"/>
              <a:buChar char="○"/>
            </a:pPr>
            <a:r>
              <a:rPr lang="en-US" u="sng">
                <a:solidFill>
                  <a:srgbClr val="055E8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Sold A Story</a:t>
            </a:r>
            <a:endParaRPr>
              <a:solidFill>
                <a:srgbClr val="055E89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Webinars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55E89"/>
              </a:buClr>
              <a:buSzPts val="2400"/>
              <a:buChar char="○"/>
            </a:pPr>
            <a:r>
              <a:rPr lang="en-US" u="sng">
                <a:solidFill>
                  <a:srgbClr val="055E8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 the Science </a:t>
            </a:r>
            <a:r>
              <a:rPr lang="en-US">
                <a:solidFill>
                  <a:srgbClr val="055E89"/>
                </a:solidFill>
              </a:rPr>
              <a:t>… </a:t>
            </a:r>
            <a:endParaRPr>
              <a:solidFill>
                <a:srgbClr val="055E89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55E89"/>
              </a:buClr>
              <a:buSzPts val="2400"/>
              <a:buChar char="●"/>
            </a:pPr>
            <a:r>
              <a:rPr lang="en-US" u="sng">
                <a:solidFill>
                  <a:srgbClr val="055E89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Reading Universe</a:t>
            </a:r>
            <a:endParaRPr>
              <a:solidFill>
                <a:srgbClr val="055E89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55E89"/>
              </a:buClr>
              <a:buSzPts val="2400"/>
              <a:buChar char="●"/>
            </a:pPr>
            <a:r>
              <a:rPr lang="en-US" u="sng">
                <a:solidFill>
                  <a:srgbClr val="055E8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UEN emedia ELA Hub</a:t>
            </a:r>
            <a:endParaRPr>
              <a:solidFill>
                <a:srgbClr val="055E89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55E89"/>
              </a:buClr>
              <a:buSzPts val="2400"/>
              <a:buChar char="●"/>
            </a:pPr>
            <a:r>
              <a:rPr lang="en-US" u="sng">
                <a:solidFill>
                  <a:srgbClr val="055E89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LETRS</a:t>
            </a:r>
            <a:endParaRPr>
              <a:solidFill>
                <a:srgbClr val="055E89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9"/>
              </a:rPr>
              <a:t>Reading Rockets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u="sng">
                <a:solidFill>
                  <a:schemeClr val="hlink"/>
                </a:solidFill>
                <a:hlinkClick r:id="rId10"/>
              </a:rPr>
              <a:t>Explicitinstruction.org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Literacy Coach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LEA Literacy Leader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g369bc2e33a3_0_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57925" y="2994613"/>
            <a:ext cx="2952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69bc2e33a3_0_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73150" y="1744750"/>
            <a:ext cx="302895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69bc2e33a3_0_4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785574" y="2855649"/>
            <a:ext cx="1952625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69bc2e33a3_0_4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04898" y="4547198"/>
            <a:ext cx="1867300" cy="18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69bc2e33a3_0_4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296874" y="4704574"/>
            <a:ext cx="233310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69bc2e33a3_0_4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501779" y="1906525"/>
            <a:ext cx="2195521" cy="3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9bc2e33a3_0_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School Leaders monitor implementation</a:t>
            </a:r>
            <a:endParaRPr/>
          </a:p>
        </p:txBody>
      </p:sp>
      <p:sp>
        <p:nvSpPr>
          <p:cNvPr id="135" name="Google Shape;135;g369bc2e33a3_0_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Principals are </a:t>
            </a:r>
            <a:r>
              <a:rPr lang="en-US" sz="2600" b="1"/>
              <a:t>Instructional Leaders</a:t>
            </a:r>
            <a:endParaRPr sz="2600"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Inspect what you expect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Job embedded professional learning should include follow-up and feedback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Let’s Practice</a:t>
            </a:r>
            <a:endParaRPr sz="26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g369bc2e33a3_0_58" descr="Academy Launches Leader of Character Manual and Certificat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741" y="3719125"/>
            <a:ext cx="3597532" cy="239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9bc2e33a3_0_65"/>
          <p:cNvSpPr txBox="1">
            <a:spLocks noGrp="1"/>
          </p:cNvSpPr>
          <p:nvPr>
            <p:ph type="ctrTitle"/>
          </p:nvPr>
        </p:nvSpPr>
        <p:spPr>
          <a:xfrm>
            <a:off x="2032000" y="1496484"/>
            <a:ext cx="12192000" cy="3183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369bc2e33a3_0_65"/>
          <p:cNvSpPr txBox="1"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g369bc2e33a3_0_65" title="SmallGroupReadingLess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225" y="408521"/>
            <a:ext cx="10739500" cy="6040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69bc2e33a3_0_71"/>
          <p:cNvSpPr txBox="1">
            <a:spLocks noGrp="1"/>
          </p:cNvSpPr>
          <p:nvPr>
            <p:ph type="title"/>
          </p:nvPr>
        </p:nvSpPr>
        <p:spPr>
          <a:xfrm>
            <a:off x="1117600" y="486833"/>
            <a:ext cx="14020800" cy="176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do…</a:t>
            </a:r>
            <a:endParaRPr/>
          </a:p>
        </p:txBody>
      </p:sp>
      <p:sp>
        <p:nvSpPr>
          <p:cNvPr id="149" name="Google Shape;149;g369bc2e33a3_0_71"/>
          <p:cNvSpPr txBox="1"/>
          <p:nvPr/>
        </p:nvSpPr>
        <p:spPr>
          <a:xfrm>
            <a:off x="948333" y="2000033"/>
            <a:ext cx="9854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369bc2e33a3_0_71"/>
          <p:cNvPicPr preferRelativeResize="0"/>
          <p:nvPr/>
        </p:nvPicPr>
        <p:blipFill rotWithShape="1">
          <a:blip r:embed="rId3">
            <a:alphaModFix/>
          </a:blip>
          <a:srcRect t="4321" b="9419"/>
          <a:stretch/>
        </p:blipFill>
        <p:spPr>
          <a:xfrm>
            <a:off x="5387174" y="650662"/>
            <a:ext cx="5005500" cy="55566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1" name="Google Shape;151;g369bc2e33a3_0_71"/>
          <p:cNvSpPr txBox="1"/>
          <p:nvPr/>
        </p:nvSpPr>
        <p:spPr>
          <a:xfrm>
            <a:off x="1224150" y="3807750"/>
            <a:ext cx="3577800" cy="23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do…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coaching/feedback would we give this teacher?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SBE Approved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D37D20"/>
      </a:accent1>
      <a:accent2>
        <a:srgbClr val="6C385C"/>
      </a:accent2>
      <a:accent3>
        <a:srgbClr val="DB4478"/>
      </a:accent3>
      <a:accent4>
        <a:srgbClr val="3A7BB6"/>
      </a:accent4>
      <a:accent5>
        <a:srgbClr val="DFE0E0"/>
      </a:accent5>
      <a:accent6>
        <a:srgbClr val="347F7F"/>
      </a:accent6>
      <a:hlink>
        <a:srgbClr val="435DA5"/>
      </a:hlink>
      <a:folHlink>
        <a:srgbClr val="9595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Widescreen</PresentationFormat>
  <Paragraphs>169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Comfortaa</vt:lpstr>
      <vt:lpstr>Open Sans Light</vt:lpstr>
      <vt:lpstr>Open Sans</vt:lpstr>
      <vt:lpstr>Arial</vt:lpstr>
      <vt:lpstr>Office Theme</vt:lpstr>
      <vt:lpstr>PowerPoint Presentation</vt:lpstr>
      <vt:lpstr>Learning Intentions</vt:lpstr>
      <vt:lpstr>PowerPoint Presentation</vt:lpstr>
      <vt:lpstr>Importance of Principal Leadership</vt:lpstr>
      <vt:lpstr>School leader has a deep knowledge of literacy </vt:lpstr>
      <vt:lpstr>Ways to grow your knowledge</vt:lpstr>
      <vt:lpstr>School Leaders monitor implementation</vt:lpstr>
      <vt:lpstr>PowerPoint Presentation</vt:lpstr>
      <vt:lpstr>I do…</vt:lpstr>
      <vt:lpstr>PowerPoint Presentation</vt:lpstr>
      <vt:lpstr>You do…</vt:lpstr>
      <vt:lpstr>Key Components for Literacy Improvement</vt:lpstr>
      <vt:lpstr>Literacy Coaches engaging in coaching cycles</vt:lpstr>
      <vt:lpstr>Concrete Actions</vt:lpstr>
      <vt:lpstr>Review -5 Common Factors</vt:lpstr>
      <vt:lpstr>Learning Intentions</vt:lpstr>
      <vt:lpstr>Feedback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Fuentes, Barbara</dc:creator>
  <cp:lastModifiedBy>Denice Maedgen</cp:lastModifiedBy>
  <cp:revision>1</cp:revision>
  <dcterms:created xsi:type="dcterms:W3CDTF">2022-04-29T20:07:28Z</dcterms:created>
  <dcterms:modified xsi:type="dcterms:W3CDTF">2025-06-25T21:35:27Z</dcterms:modified>
</cp:coreProperties>
</file>