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5143500" cx="9144000"/>
  <p:notesSz cx="6858000" cy="9144000"/>
  <p:embeddedFontLst>
    <p:embeddedFont>
      <p:font typeface="Open Sans ExtraBold"/>
      <p:bold r:id="rId38"/>
      <p:boldItalic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00FD7EB-8DBF-4526-ABEC-F88C5F476614}">
  <a:tblStyle styleId="{900FD7EB-8DBF-4526-ABEC-F88C5F476614}"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4.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font" Target="fonts/OpenSans-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OpenSansExtraBold-boldItalic.fntdata"/><Relationship Id="rId16" Type="http://schemas.openxmlformats.org/officeDocument/2006/relationships/slide" Target="slides/slide10.xml"/><Relationship Id="rId38" Type="http://schemas.openxmlformats.org/officeDocument/2006/relationships/font" Target="fonts/OpenSansExtraBold-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8186574f6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8186574f6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fde02f3c3c_1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fde02f3c3c_1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6d95d0445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6d95d044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fde02f3c3c_1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fde02f3c3c_1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fde01b0a39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fde01b0a39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fde02f3c3c_4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fde02f3c3c_4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5bce0a212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5bce0a212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5bce0a2128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5bce0a212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875ca05ea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875ca05ea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69bc43eb16_0_1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69bc43eb16_0_1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69bc43eb16_0_1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69bc43eb16_0_1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8343c23b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8343c23b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69bd20e60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69bd20e60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896f659f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896f659f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Open Sans"/>
                <a:ea typeface="Open Sans"/>
                <a:cs typeface="Open Sans"/>
                <a:sym typeface="Open Sans"/>
              </a:rPr>
              <a:t>Essential Question: </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Why should we remember the past?</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Open Sans"/>
                <a:ea typeface="Open Sans"/>
                <a:cs typeface="Open Sans"/>
                <a:sym typeface="Open Sans"/>
              </a:rPr>
              <a:t>Learning objectives: </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Students will be able to retell stories learned in class. </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Through art making, dance, drama, etc.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Open Sans"/>
                <a:ea typeface="Open Sans"/>
                <a:cs typeface="Open Sans"/>
                <a:sym typeface="Open Sans"/>
              </a:rPr>
              <a:t>Skills and Activities:</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Analyzing a document-based inquiry, listening, speaking, building upon prior knowledge, making art, storytelling, and self-expression.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Open Sans"/>
                <a:ea typeface="Open Sans"/>
                <a:cs typeface="Open Sans"/>
                <a:sym typeface="Open Sans"/>
              </a:rPr>
              <a:t>Guiding and Supportive Standards:</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G: Standard 2.1.5 Identify the achievements of significant Americans, including those from local and other diverse perspectives, and explain their importance. (Social Studies)</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 Standard 2.R.5: Ask and answer questions such as who, what, where, when, why, and how to demonstrate understanding of key details in a text. (RL &amp; RI) (ELA)</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Essential Question: </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Why should we remember the past?</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Learning objectives: </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Students will be able to retell stories learned in class. </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Through art making, dance, drama, etc.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Skills and Activities:</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Analyzing a document-based inquiry, listening, speaking, building upon prior knowledge, making art, storytelling, and self-expression.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Guiding and Supportive Standards:</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G: Standard 2.1.5 Identify the achievements of significant Americans, including those from local and other diverse perspectives, and explain their importance. (Social Studies)</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 Standard 2.R.5: Ask and answer questions such as who, what, where, when, why, and how to demonstrate understanding of key details in a text. (RL &amp; RI) (ELA)</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69bd20e60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69bd20e60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Open Sans"/>
                <a:ea typeface="Open Sans"/>
                <a:cs typeface="Open Sans"/>
                <a:sym typeface="Open Sans"/>
              </a:rPr>
              <a:t>Essential Question: </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Why should we remember the past?</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Open Sans"/>
                <a:ea typeface="Open Sans"/>
                <a:cs typeface="Open Sans"/>
                <a:sym typeface="Open Sans"/>
              </a:rPr>
              <a:t>Learning objectives: </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Students will be able to retell stories learned in class. </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Through art making, dance, drama, etc.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Open Sans"/>
                <a:ea typeface="Open Sans"/>
                <a:cs typeface="Open Sans"/>
                <a:sym typeface="Open Sans"/>
              </a:rPr>
              <a:t>Skills and Activities:</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Analyzing a document-based inquiry, listening, speaking, building upon prior knowledge, making art, storytelling, and self-expression.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Open Sans"/>
                <a:ea typeface="Open Sans"/>
                <a:cs typeface="Open Sans"/>
                <a:sym typeface="Open Sans"/>
              </a:rPr>
              <a:t>Guiding and Supportive Standards:</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G: Standard 2.1.5 Identify the achievements of significant Americans, including those from local and other diverse perspectives, and explain their importance. (Social Studies)</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 Standard 2.R.5: Ask and answer questions such as who, what, where, when, why, and how to demonstrate understanding of key details in a text. (RL &amp; RI) (ELA)</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Essential Question: </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Why should we remember the past?</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Learning objectives: </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Students will be able to retell stories learned in class. </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Through art making, dance, drama, etc.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Skills and Activities:</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Analyzing a document-based inquiry, listening, speaking, building upon prior knowledge, making art, storytelling, and self-expression.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Guiding and Supportive Standards:</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G: Standard 2.1.5 Identify the achievements of significant Americans, including those from local and other diverse perspectives, and explain their importance. (Social Studies)</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 Standard 2.R.5: Ask and answer questions such as who, what, where, when, why, and how to demonstrate understanding of key details in a text. (RL &amp; RI) (ELA)</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69bd20e60b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69bd20e60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69bd20e60b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69bd20e60b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69bd20e60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69bd20e60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Open Sans"/>
                <a:ea typeface="Open Sans"/>
                <a:cs typeface="Open Sans"/>
                <a:sym typeface="Open Sans"/>
              </a:rPr>
              <a:t>Essential Question: </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Why should we remember the past?</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Open Sans"/>
                <a:ea typeface="Open Sans"/>
                <a:cs typeface="Open Sans"/>
                <a:sym typeface="Open Sans"/>
              </a:rPr>
              <a:t>Learning objectives: </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Students will be able to retell stories learned in class. </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Through art making, dance, drama, etc.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Open Sans"/>
                <a:ea typeface="Open Sans"/>
                <a:cs typeface="Open Sans"/>
                <a:sym typeface="Open Sans"/>
              </a:rPr>
              <a:t>Skills and Activities:</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Analyzing a document-based inquiry, listening, speaking, building upon prior knowledge, making art, storytelling, and self-expression.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Open Sans"/>
                <a:ea typeface="Open Sans"/>
                <a:cs typeface="Open Sans"/>
                <a:sym typeface="Open Sans"/>
              </a:rPr>
              <a:t>Guiding and Supportive Standards:</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G: Standard 2.1.5 Identify the achievements of significant Americans, including those from local and other diverse perspectives, and explain their importance. (Social Studies)</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 Standard 2.R.5: Ask and answer questions such as who, what, where, when, why, and how to demonstrate understanding of key details in a text. (RL &amp; RI) (ELA)</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Essential Question: </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Why should we remember the past?</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Learning objectives: </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Students will be able to retell stories learned in class. </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Through art making, dance, drama, etc.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Skills and Activities:</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Analyzing a document-based inquiry, listening, speaking, building upon prior knowledge, making art, storytelling, and self-expression.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Guiding and Supportive Standards:</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G: Standard 2.1.5 Identify the achievements of significant Americans, including those from local and other diverse perspectives, and explain their importance. (Social Studies)</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 Standard 2.R.5: Ask and answer questions such as who, what, where, when, why, and how to demonstrate understanding of key details in a text. (RL &amp; RI) (ELA)</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69bc43eb16_0_14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69bc43eb16_0_1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Open Sans"/>
                <a:ea typeface="Open Sans"/>
                <a:cs typeface="Open Sans"/>
                <a:sym typeface="Open Sans"/>
              </a:rPr>
              <a:t>Essential Question: </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Why should we remember the past?</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Open Sans"/>
                <a:ea typeface="Open Sans"/>
                <a:cs typeface="Open Sans"/>
                <a:sym typeface="Open Sans"/>
              </a:rPr>
              <a:t>Learning objectives: </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Students will be able to retell stories learned in class. </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Through art making, dance, drama, etc.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Open Sans"/>
                <a:ea typeface="Open Sans"/>
                <a:cs typeface="Open Sans"/>
                <a:sym typeface="Open Sans"/>
              </a:rPr>
              <a:t>Skills and Activities:</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Analyzing a document-based inquiry, listening, speaking, building upon prior knowledge, making art, storytelling, and self-expression.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Open Sans"/>
                <a:ea typeface="Open Sans"/>
                <a:cs typeface="Open Sans"/>
                <a:sym typeface="Open Sans"/>
              </a:rPr>
              <a:t>Guiding and Supportive Standards:</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G: Standard 2.1.5 Identify the achievements of significant Americans, including those from local and other diverse perspectives, and explain their importance. (Social Studies)</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 Standard 2.R.5: Ask and answer questions such as who, what, where, when, why, and how to demonstrate understanding of key details in a text. (RL &amp; RI) (ELA)</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Essential Question: </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Why should we remember the past?</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Learning objectives: </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Students will be able to retell stories learned in class. </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Through art making, dance, drama, etc.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Skills and Activities:</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Analyzing a document-based inquiry, listening, speaking, building upon prior knowledge, making art, storytelling, and self-expression.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Guiding and Supportive Standards:</a:t>
            </a:r>
            <a:endParaRPr b="1"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G: Standard 2.1.5 Identify the achievements of significant Americans, including those from local and other diverse perspectives, and explain their importance. (Social Studies)</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 Standard 2.R.5: Ask and answer questions such as who, what, where, when, why, and how to demonstrate understanding of key details in a text. (RL &amp; RI) (ELA)</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69bd20e60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69bd20e60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69bd20e60b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69bd20e60b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69bc43eb1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69bc43eb1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875ca05ea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875ca05e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fde02f3c3c_8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fde02f3c3c_8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5bce0a212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5bce0a21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69bc43eb16_0_1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69bc43eb16_0_1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5bce0a2128_2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0" name="Google Shape;90;g35bce0a2128_2_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g35bce0a2128_2_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5bce0a2128_2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7" name="Google Shape;97;g35bce0a2128_2_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g35bce0a2128_2_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5bce0a2128_2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5bce0a2128_2_1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35bce0a2128_2_1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5bce0a2128_2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5bce0a2128_2_2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Share print outs of the utah </a:t>
            </a:r>
            <a:r>
              <a:rPr lang="en"/>
              <a:t>codes</a:t>
            </a:r>
            <a:r>
              <a:rPr lang="en"/>
              <a:t> for: 53G-2-105, 53B-1-118, 53G-10-204, and 53E-4-204.1. (Etiana) </a:t>
            </a:r>
            <a:endParaRPr/>
          </a:p>
        </p:txBody>
      </p:sp>
      <p:sp>
        <p:nvSpPr>
          <p:cNvPr id="113" name="Google Shape;113;g35bce0a2128_2_2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69bc43eb16_0_1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69bc43eb16_0_1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13"/>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54" name="Google Shape;54;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55" name="Google Shape;55;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56" name="Google Shape;56;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36195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ilovehistory.utah.gov/teacher-resources/" TargetMode="External"/><Relationship Id="rId4" Type="http://schemas.openxmlformats.org/officeDocument/2006/relationships/image" Target="../media/image7.png"/><Relationship Id="rId5" Type="http://schemas.openxmlformats.org/officeDocument/2006/relationships/hyperlink" Target="https://ilovehistory.utah.gov/teacher-resources/" TargetMode="External"/><Relationship Id="rId6"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hyperlink" Target="https://drive.google.com/file/d/1pqn32Z_UJzv7CbwB7eX4q5UXzW3HIu0L/view?usp=drive_link" TargetMode="External"/><Relationship Id="rId4" Type="http://schemas.openxmlformats.org/officeDocument/2006/relationships/hyperlink" Target="https://storymaps.arcgis.com/stories/0c296ef79c5c4f118cb74597f08b8f8f" TargetMode="External"/><Relationship Id="rId5" Type="http://schemas.openxmlformats.org/officeDocument/2006/relationships/hyperlink" Target="https://docs.google.com/document/d/1K0Mi0loQ2VKwga8wA0IwOQhfgQi0m1YZu4r15nwvUpo/edit?usp=sharing" TargetMode="External"/><Relationship Id="rId6" Type="http://schemas.openxmlformats.org/officeDocument/2006/relationships/hyperlink" Target="https://docs.google.com/document/d/1TJx6AfvEJbZVOrTR74gUuhXHU8l-OI9wc1O3Zk2byPU/edit?usp=sharing" TargetMode="External"/><Relationship Id="rId7" Type="http://schemas.openxmlformats.org/officeDocument/2006/relationships/hyperlink" Target="https://docs.google.com/document/d/1vw0RM2XNg_MAATdOEVniGrIriFJydT6oPGIckJcYZh0/edit?usp=sharing" TargetMode="External"/><Relationship Id="rId8"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15.jpg"/></Relationships>
</file>

<file path=ppt/slides/_rels/slide20.xml.rels><?xml version="1.0" encoding="UTF-8" standalone="yes"?><Relationships xmlns="http://schemas.openxmlformats.org/package/2006/relationships"><Relationship Id="rId11" Type="http://schemas.openxmlformats.org/officeDocument/2006/relationships/hyperlink" Target="https://education.byu.edu/arts/lessons/viewing-water-as-a-gift" TargetMode="External"/><Relationship Id="rId10" Type="http://schemas.openxmlformats.org/officeDocument/2006/relationships/hyperlink" Target="https://www.uen.org/americanindian/tribes/Navajo/books/NavajoFaSkyMoEarth-scrolling.pdf" TargetMode="External"/><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uen.org/AmericanIndian" TargetMode="External"/><Relationship Id="rId4" Type="http://schemas.openxmlformats.org/officeDocument/2006/relationships/hyperlink" Target="https://advancingartsleadership.com/nativelessonplans" TargetMode="External"/><Relationship Id="rId9" Type="http://schemas.openxmlformats.org/officeDocument/2006/relationships/hyperlink" Target="https://education.byu.edu/arts/lessons/Avikaan-Nuuch-History:-Creative-Movement" TargetMode="External"/><Relationship Id="rId5" Type="http://schemas.openxmlformats.org/officeDocument/2006/relationships/hyperlink" Target="https://education.byu.edu/arts/lessons/5-tribal-groups,-8-sovereign-nations" TargetMode="External"/><Relationship Id="rId6" Type="http://schemas.openxmlformats.org/officeDocument/2006/relationships/hyperlink" Target="https://education.byu.edu/arts/lessons/program:-native-americans-within-utah" TargetMode="External"/><Relationship Id="rId7" Type="http://schemas.openxmlformats.org/officeDocument/2006/relationships/hyperlink" Target="https://education.byu.edu/arts/lessons/utah-environments-through-the-eyes-of-the-paiute" TargetMode="External"/><Relationship Id="rId8" Type="http://schemas.openxmlformats.org/officeDocument/2006/relationships/hyperlink" Target="https://education.byu.edu/arts/lessons/utah-environments-through-the-eyes-of-the-paiute" TargetMode="External"/></Relationships>
</file>

<file path=ppt/slides/_rels/slide21.xml.rels><?xml version="1.0" encoding="UTF-8" standalone="yes"?><Relationships xmlns="http://schemas.openxmlformats.org/package/2006/relationships"><Relationship Id="rId10" Type="http://schemas.openxmlformats.org/officeDocument/2006/relationships/hyperlink" Target="https://www.youtube.com/watch?v=FHnMoyB29PU" TargetMode="External"/><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ilovehistory.utah.gov/african-american/" TargetMode="External"/><Relationship Id="rId4" Type="http://schemas.openxmlformats.org/officeDocument/2006/relationships/hyperlink" Target="https://ilovehistory.utah.gov/green-flake/" TargetMode="External"/><Relationship Id="rId9" Type="http://schemas.openxmlformats.org/officeDocument/2006/relationships/hyperlink" Target="https://ilovehistory.utah.gov/wp-content/uploads/2024/07/Terry-Lee-Williams-.pdf" TargetMode="External"/><Relationship Id="rId5" Type="http://schemas.openxmlformats.org/officeDocument/2006/relationships/hyperlink" Target="https://ilovehistory.utah.gov/green-flake-esp/" TargetMode="External"/><Relationship Id="rId6" Type="http://schemas.openxmlformats.org/officeDocument/2006/relationships/hyperlink" Target="https://ilovehistory.utah.gov/wp-content/uploads/2024/07/Green-Flake-Lesson-Plan-.pdf" TargetMode="External"/><Relationship Id="rId7" Type="http://schemas.openxmlformats.org/officeDocument/2006/relationships/hyperlink" Target="https://utahwomenshistory.org/the-women/jane-manning-james/" TargetMode="External"/><Relationship Id="rId8" Type="http://schemas.openxmlformats.org/officeDocument/2006/relationships/hyperlink" Target="https://ilovehistory.utah.gov/wp-content/uploads/2024/07/Jane-Manning-James-Lesson-Plan-.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ilovehistory.utah.gov/pacific-islander-communities/" TargetMode="External"/><Relationship Id="rId4" Type="http://schemas.openxmlformats.org/officeDocument/2006/relationships/hyperlink" Target="https://www.archives.gov/education/lessons/hawaii-petition" TargetMode="External"/><Relationship Id="rId5" Type="http://schemas.openxmlformats.org/officeDocument/2006/relationships/hyperlink" Target="https://youtu.be/wFh2xJmIY04?si=ExKzsFSZtoJr0Yv7" TargetMode="External"/><Relationship Id="rId6" Type="http://schemas.openxmlformats.org/officeDocument/2006/relationships/hyperlink" Target="https://www.youtube.com/watch?v=DaWHf1R9ClQ" TargetMode="External"/><Relationship Id="rId7" Type="http://schemas.openxmlformats.org/officeDocument/2006/relationships/hyperlink" Target="https://youtu.be/I-BztuyJAeQ?si=kcSzukNh4mPe9f3M" TargetMode="External"/><Relationship Id="rId8" Type="http://schemas.openxmlformats.org/officeDocument/2006/relationships/hyperlink" Target="https://youtu.be/XUu9W9uIcjA?si=8dwGT5tBcfjx9pHO"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ilovehistory.utah.gov/esp/" TargetMode="External"/><Relationship Id="rId4" Type="http://schemas.openxmlformats.org/officeDocument/2006/relationships/hyperlink" Target="https://ilovehistory.utah.gov/latino-communities/" TargetMode="External"/><Relationship Id="rId9" Type="http://schemas.openxmlformats.org/officeDocument/2006/relationships/hyperlink" Target="https://lsintspl3.wgbh.org/en-us/lesson/ilwgby18-il-ildiversity/1?as_guest=True" TargetMode="External"/><Relationship Id="rId5" Type="http://schemas.openxmlformats.org/officeDocument/2006/relationships/hyperlink" Target="http://uen.org/latino" TargetMode="External"/><Relationship Id="rId6" Type="http://schemas.openxmlformats.org/officeDocument/2006/relationships/hyperlink" Target="https://www.uen.org/latino/terminology/index.shtml" TargetMode="External"/><Relationship Id="rId7" Type="http://schemas.openxmlformats.org/officeDocument/2006/relationships/hyperlink" Target="https://www.uen.org/latino/social.shtml" TargetMode="External"/><Relationship Id="rId8" Type="http://schemas.openxmlformats.org/officeDocument/2006/relationships/hyperlink" Target="https://www.uen.org/latino/born-from-corn/index.s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uen.org/AsianAmerican" TargetMode="External"/><Relationship Id="rId4" Type="http://schemas.openxmlformats.org/officeDocument/2006/relationships/hyperlink" Target="https://storymaps.arcgis.com/stories/4fb429dacca04a75b21fe9c548699a09" TargetMode="External"/><Relationship Id="rId5" Type="http://schemas.openxmlformats.org/officeDocument/2006/relationships/hyperlink" Target="https://www.uen.org/asianamerican/world/regions.shtml" TargetMode="External"/><Relationship Id="rId6" Type="http://schemas.openxmlformats.org/officeDocument/2006/relationships/hyperlink" Target="https://storymaps.arcgis.com/stories/0bcedec07531433fb24ad812386ad1cc" TargetMode="External"/><Relationship Id="rId7" Type="http://schemas.openxmlformats.org/officeDocument/2006/relationships/hyperlink" Target="https://www.uen.org/asianamerican//united-states/index.shtml" TargetMode="External"/><Relationship Id="rId8" Type="http://schemas.openxmlformats.org/officeDocument/2006/relationships/hyperlink" Target="https://www.uen.org/asianamerican//united-states/background.shtml" TargetMode="External"/></Relationships>
</file>

<file path=ppt/slides/_rels/slide25.xml.rels><?xml version="1.0" encoding="UTF-8" standalone="yes"?><Relationships xmlns="http://schemas.openxmlformats.org/package/2006/relationships"><Relationship Id="rId11" Type="http://schemas.openxmlformats.org/officeDocument/2006/relationships/hyperlink" Target="https://web.stanford.edu/group/chineserailroad/cgi-bin/website/oral-history/" TargetMode="External"/><Relationship Id="rId10" Type="http://schemas.openxmlformats.org/officeDocument/2006/relationships/hyperlink" Target="https://www.uen.org/transcontinentalrailroad/downloads/G7ChineseWorkersontheTCRR.pdf" TargetMode="External"/><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ilovehistory.utah.gov/utahs-chinese-american-communities/" TargetMode="External"/><Relationship Id="rId4" Type="http://schemas.openxmlformats.org/officeDocument/2006/relationships/hyperlink" Target="https://www.youtube.com/watch?v=bT7NQbul07w&amp;t=15s" TargetMode="External"/><Relationship Id="rId9" Type="http://schemas.openxmlformats.org/officeDocument/2006/relationships/hyperlink" Target="https://west.stanford.edu/research/history-arts-and-culture/chinese-railroad-workers-north-america-project" TargetMode="External"/><Relationship Id="rId5" Type="http://schemas.openxmlformats.org/officeDocument/2006/relationships/hyperlink" Target="https://www.uen.org/transcontinentalrailroad/downloads/G4Coolies.pdf" TargetMode="External"/><Relationship Id="rId6" Type="http://schemas.openxmlformats.org/officeDocument/2006/relationships/hyperlink" Target="https://www.mocanyc.org/wp-content/uploads/2021/05/Chinese-Railroad-Workers_Final.pdf" TargetMode="External"/><Relationship Id="rId7" Type="http://schemas.openxmlformats.org/officeDocument/2006/relationships/hyperlink" Target="https://www.uen.org/transcontinentalrailroad/" TargetMode="External"/><Relationship Id="rId8" Type="http://schemas.openxmlformats.org/officeDocument/2006/relationships/hyperlink" Target="https://spike150.org/legacy/"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ilovehistory.utah.gov/japanese-american-communities/" TargetMode="External"/><Relationship Id="rId4" Type="http://schemas.openxmlformats.org/officeDocument/2006/relationships/hyperlink" Target="https://ilovehistory.utah.gov/kuniko-muramatsu-terasawa/" TargetMode="External"/><Relationship Id="rId9" Type="http://schemas.openxmlformats.org/officeDocument/2006/relationships/hyperlink" Target="https://www.abmc.gov/news-events/news/new-book-details-real-life-story-japanese-american-brothers-who-served-world-war-ii/#" TargetMode="External"/><Relationship Id="rId5" Type="http://schemas.openxmlformats.org/officeDocument/2006/relationships/hyperlink" Target="https://www.pbsutah.org/pbs-utah-productions/series/this-is-utah/seasons/five/S5E4-legendary/" TargetMode="External"/><Relationship Id="rId6" Type="http://schemas.openxmlformats.org/officeDocument/2006/relationships/hyperlink" Target="https://history.utah.gov/loving-day-and-the-end-of-utahs-interracial-marriage-ban-civic-season-2025/" TargetMode="External"/><Relationship Id="rId7" Type="http://schemas.openxmlformats.org/officeDocument/2006/relationships/hyperlink" Target="https://www.youtube.com/watch?v=N6rTmxHqkZg" TargetMode="External"/><Relationship Id="rId8" Type="http://schemas.openxmlformats.org/officeDocument/2006/relationships/hyperlink" Target="https://www.youtube.com/playlist?list=PLza5jxydbdBZgdN2_3duh-6JtPENSoea1"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ilovehistory.utah.gov/greek-american-communities/" TargetMode="External"/><Relationship Id="rId4" Type="http://schemas.openxmlformats.org/officeDocument/2006/relationships/hyperlink" Target="https://ilovehistory.utah.gov/wp-content/uploads/2025/01/Growing-Up-Greek-In-Utah-Lesson-Plan-.pdf" TargetMode="External"/><Relationship Id="rId5" Type="http://schemas.openxmlformats.org/officeDocument/2006/relationships/hyperlink" Target="https://ilovehistory.utah.gov/wp-content/uploads/2025/03/Filling-Your-Plate-Lesson-Plan-.pdf" TargetMode="External"/><Relationship Id="rId6" Type="http://schemas.openxmlformats.org/officeDocument/2006/relationships/hyperlink" Target="https://issuu.com/utah10/docs/danger_and_diversity_in_carbon_coun_0f836cb3a368ca" TargetMode="External"/></Relationships>
</file>

<file path=ppt/slides/_rels/slide28.xml.rels><?xml version="1.0" encoding="UTF-8" standalone="yes"?><Relationships xmlns="http://schemas.openxmlformats.org/package/2006/relationships"><Relationship Id="rId10" Type="http://schemas.openxmlformats.org/officeDocument/2006/relationships/hyperlink" Target="https://www.utahbusiness.com/archive/2021/03/04/helping-utah-entrepreneurs/" TargetMode="External"/><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utah.pbslearningmedia.org/resource/ket-world-music-performance/a-taste-of-arabian-music-music-arts-toolkit/" TargetMode="External"/><Relationship Id="rId4" Type="http://schemas.openxmlformats.org/officeDocument/2006/relationships/hyperlink" Target="https://festival.si.edu/blog/jalal-kimia-daf-drum" TargetMode="External"/><Relationship Id="rId9" Type="http://schemas.openxmlformats.org/officeDocument/2006/relationships/hyperlink" Target="https://www.youtube.com/watch?v=Wmolqk0cthc" TargetMode="External"/><Relationship Id="rId5" Type="http://schemas.openxmlformats.org/officeDocument/2006/relationships/hyperlink" Target="https://utah.pbslearningmedia.org/resource/islam08.socst.world.glob.lpart/art-in-the-muslim-world/" TargetMode="External"/><Relationship Id="rId6" Type="http://schemas.openxmlformats.org/officeDocument/2006/relationships/hyperlink" Target="https://cdn.sanity.io/files/cctd4ker/production/89dd205ae9f21161aa4443439ef90ee9b069c28d.pdf" TargetMode="External"/><Relationship Id="rId7" Type="http://schemas.openxmlformats.org/officeDocument/2006/relationships/hyperlink" Target="https://youtu.be/bVOLejcaaQc?si=nG6Jfzqi5sKJ2WkK" TargetMode="External"/><Relationship Id="rId8" Type="http://schemas.openxmlformats.org/officeDocument/2006/relationships/hyperlink" Target="https://utah.pbslearningmedia.org/resource/islam08.socst.world.glob.halalkosh/halal-kosher-dining-at-dartmouth/"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le.utah.gov/xcode/Title53E/Chapter4/53E-4-S204.1.html?v=C53E-4-S204.1_2022050420220504" TargetMode="External"/><Relationship Id="rId4" Type="http://schemas.openxmlformats.org/officeDocument/2006/relationships/hyperlink" Target="https://le.utah.gov/xcode/Title53B/Chapter1/53B-1-S118.html?v=C53B-1-S118_2024070120240501" TargetMode="External"/><Relationship Id="rId5" Type="http://schemas.openxmlformats.org/officeDocument/2006/relationships/hyperlink" Target="http://uen.org" TargetMode="External"/><Relationship Id="rId6" Type="http://schemas.openxmlformats.org/officeDocument/2006/relationships/hyperlink" Target="http://ilovehistory.utah.gov" TargetMode="External"/><Relationship Id="rId7" Type="http://schemas.openxmlformats.org/officeDocument/2006/relationships/hyperlink" Target="https://america250.utah.gov/"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hyperlink" Target="mailto:etiana.coleymells@schools.utah.gov" TargetMode="External"/><Relationship Id="rId4" Type="http://schemas.openxmlformats.org/officeDocument/2006/relationships/hyperlink" Target="mailto:wratzet@utah.gov"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le.utah.gov/xcode/Title53E/Chapter4/53E-4-S204.1.html?v=C53E-4-S204.1_2022050420220504" TargetMode="External"/><Relationship Id="rId4" Type="http://schemas.openxmlformats.org/officeDocument/2006/relationships/hyperlink" Target="https://docs.google.com/document/d/10zzvHkJv8zchmQ9me8qIpuN1Ua3kw4dnpmNF1-eYYO8/edit?usp=sharing" TargetMode="External"/><Relationship Id="rId5" Type="http://schemas.openxmlformats.org/officeDocument/2006/relationships/hyperlink" Target="https://drive.google.com/drive/folders/1BwPwncugZfbxfNqjN3DLDa5H_zYpe2GI?usp=drive_lin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s://le.utah.gov/xcode/Title53G/Chapter10/53G-10-S204.html?v=C53G-10-S204_202205042022050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https://le.utah.gov/xcode/Title53B/Chapter1/53B-1-S118.html?v=C53B-1-S118_2024070120240501" TargetMode="External"/><Relationship Id="rId4" Type="http://schemas.openxmlformats.org/officeDocument/2006/relationships/hyperlink" Target="https://le.utah.gov/xcode/Title53G/Chapter2/53G-2-S105.html" TargetMode="External"/><Relationship Id="rId5" Type="http://schemas.openxmlformats.org/officeDocument/2006/relationships/hyperlink" Target="https://le.utah.gov/xcode/Title53B/Chapter1/53B-1-S118.html?v=C53B-1-S118_202407012024050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nvSpPr>
        <p:spPr>
          <a:xfrm>
            <a:off x="475450" y="514125"/>
            <a:ext cx="7970100" cy="19395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3800">
                <a:solidFill>
                  <a:srgbClr val="EF5856"/>
                </a:solidFill>
                <a:latin typeface="Open Sans ExtraBold"/>
                <a:ea typeface="Open Sans ExtraBold"/>
                <a:cs typeface="Open Sans ExtraBold"/>
                <a:sym typeface="Open Sans ExtraBold"/>
              </a:rPr>
              <a:t>Teaching Ethnic Studies In Utah: New Requirements, Trusted Materials</a:t>
            </a:r>
            <a:endParaRPr sz="3800">
              <a:solidFill>
                <a:srgbClr val="EF5856"/>
              </a:solidFill>
              <a:latin typeface="Open Sans ExtraBold"/>
              <a:ea typeface="Open Sans ExtraBold"/>
              <a:cs typeface="Open Sans ExtraBold"/>
              <a:sym typeface="Open Sans ExtraBold"/>
            </a:endParaRPr>
          </a:p>
        </p:txBody>
      </p:sp>
      <p:sp>
        <p:nvSpPr>
          <p:cNvPr id="62" name="Google Shape;62;p14"/>
          <p:cNvSpPr txBox="1"/>
          <p:nvPr/>
        </p:nvSpPr>
        <p:spPr>
          <a:xfrm>
            <a:off x="1276350" y="2571750"/>
            <a:ext cx="6591300" cy="1639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chemeClr val="lt1"/>
                </a:solidFill>
                <a:latin typeface="Open Sans"/>
                <a:ea typeface="Open Sans"/>
                <a:cs typeface="Open Sans"/>
                <a:sym typeface="Open Sans"/>
              </a:rPr>
              <a:t>Utah Rural Schools Association </a:t>
            </a:r>
            <a:endParaRPr>
              <a:solidFill>
                <a:schemeClr val="lt1"/>
              </a:solidFill>
              <a:latin typeface="Open Sans"/>
              <a:ea typeface="Open Sans"/>
              <a:cs typeface="Open Sans"/>
              <a:sym typeface="Open Sans"/>
            </a:endParaRPr>
          </a:p>
          <a:p>
            <a:pPr indent="0" lvl="0" marL="0" rtl="0" algn="ctr">
              <a:lnSpc>
                <a:spcPct val="115000"/>
              </a:lnSpc>
              <a:spcBef>
                <a:spcPts val="0"/>
              </a:spcBef>
              <a:spcAft>
                <a:spcPts val="0"/>
              </a:spcAft>
              <a:buNone/>
            </a:pPr>
            <a:r>
              <a:rPr lang="en">
                <a:solidFill>
                  <a:schemeClr val="lt1"/>
                </a:solidFill>
                <a:latin typeface="Open Sans"/>
                <a:ea typeface="Open Sans"/>
                <a:cs typeface="Open Sans"/>
                <a:sym typeface="Open Sans"/>
              </a:rPr>
              <a:t>July 10 2025 </a:t>
            </a:r>
            <a:endParaRPr>
              <a:solidFill>
                <a:schemeClr val="lt1"/>
              </a:solidFill>
              <a:latin typeface="Open Sans"/>
              <a:ea typeface="Open Sans"/>
              <a:cs typeface="Open Sans"/>
              <a:sym typeface="Open Sans"/>
            </a:endParaRPr>
          </a:p>
          <a:p>
            <a:pPr indent="0" lvl="0" marL="0" rtl="0" algn="ctr">
              <a:lnSpc>
                <a:spcPct val="115000"/>
              </a:lnSpc>
              <a:spcBef>
                <a:spcPts val="0"/>
              </a:spcBef>
              <a:spcAft>
                <a:spcPts val="0"/>
              </a:spcAft>
              <a:buNone/>
            </a:pPr>
            <a:r>
              <a:t/>
            </a:r>
            <a:endParaRPr>
              <a:solidFill>
                <a:schemeClr val="lt1"/>
              </a:solidFill>
              <a:latin typeface="Open Sans"/>
              <a:ea typeface="Open Sans"/>
              <a:cs typeface="Open Sans"/>
              <a:sym typeface="Open Sans"/>
            </a:endParaRPr>
          </a:p>
          <a:p>
            <a:pPr indent="0" lvl="0" marL="0" rtl="0" algn="ctr">
              <a:lnSpc>
                <a:spcPct val="115000"/>
              </a:lnSpc>
              <a:spcBef>
                <a:spcPts val="0"/>
              </a:spcBef>
              <a:spcAft>
                <a:spcPts val="0"/>
              </a:spcAft>
              <a:buNone/>
            </a:pPr>
            <a:r>
              <a:rPr lang="en">
                <a:solidFill>
                  <a:schemeClr val="lt1"/>
                </a:solidFill>
                <a:latin typeface="Open Sans"/>
                <a:ea typeface="Open Sans"/>
                <a:cs typeface="Open Sans"/>
                <a:sym typeface="Open Sans"/>
              </a:rPr>
              <a:t>Presented by</a:t>
            </a:r>
            <a:endParaRPr>
              <a:solidFill>
                <a:schemeClr val="lt1"/>
              </a:solidFill>
              <a:latin typeface="Open Sans"/>
              <a:ea typeface="Open Sans"/>
              <a:cs typeface="Open Sans"/>
              <a:sym typeface="Open Sans"/>
            </a:endParaRPr>
          </a:p>
          <a:p>
            <a:pPr indent="0" lvl="0" marL="0" rtl="0" algn="ctr">
              <a:lnSpc>
                <a:spcPct val="115000"/>
              </a:lnSpc>
              <a:spcBef>
                <a:spcPts val="0"/>
              </a:spcBef>
              <a:spcAft>
                <a:spcPts val="0"/>
              </a:spcAft>
              <a:buNone/>
            </a:pPr>
            <a:r>
              <a:rPr lang="en">
                <a:solidFill>
                  <a:schemeClr val="lt1"/>
                </a:solidFill>
                <a:latin typeface="Open Sans"/>
                <a:ea typeface="Open Sans"/>
                <a:cs typeface="Open Sans"/>
                <a:sym typeface="Open Sans"/>
              </a:rPr>
              <a:t>Etiana Coley Mells</a:t>
            </a:r>
            <a:endParaRPr>
              <a:solidFill>
                <a:schemeClr val="lt1"/>
              </a:solidFill>
              <a:latin typeface="Open Sans"/>
              <a:ea typeface="Open Sans"/>
              <a:cs typeface="Open Sans"/>
              <a:sym typeface="Open Sans"/>
            </a:endParaRPr>
          </a:p>
          <a:p>
            <a:pPr indent="0" lvl="0" marL="0" rtl="0" algn="ctr">
              <a:lnSpc>
                <a:spcPct val="115000"/>
              </a:lnSpc>
              <a:spcBef>
                <a:spcPts val="0"/>
              </a:spcBef>
              <a:spcAft>
                <a:spcPts val="0"/>
              </a:spcAft>
              <a:buNone/>
            </a:pPr>
            <a:r>
              <a:rPr lang="en">
                <a:solidFill>
                  <a:schemeClr val="lt1"/>
                </a:solidFill>
                <a:latin typeface="Open Sans"/>
                <a:ea typeface="Open Sans"/>
                <a:cs typeface="Open Sans"/>
                <a:sym typeface="Open Sans"/>
              </a:rPr>
              <a:t>Dr. Wendy Rex Atzet</a:t>
            </a:r>
            <a:endParaRPr>
              <a:solidFill>
                <a:schemeClr val="lt1"/>
              </a:solidFill>
              <a:latin typeface="Open Sans"/>
              <a:ea typeface="Open Sans"/>
              <a:cs typeface="Open Sans"/>
              <a:sym typeface="Open Sans"/>
            </a:endParaRPr>
          </a:p>
        </p:txBody>
      </p:sp>
      <p:pic>
        <p:nvPicPr>
          <p:cNvPr id="63" name="Google Shape;63;p14"/>
          <p:cNvPicPr preferRelativeResize="0"/>
          <p:nvPr/>
        </p:nvPicPr>
        <p:blipFill>
          <a:blip r:embed="rId3">
            <a:alphaModFix/>
          </a:blip>
          <a:stretch>
            <a:fillRect/>
          </a:stretch>
        </p:blipFill>
        <p:spPr>
          <a:xfrm>
            <a:off x="475450" y="3937900"/>
            <a:ext cx="1818125" cy="833449"/>
          </a:xfrm>
          <a:prstGeom prst="rect">
            <a:avLst/>
          </a:prstGeom>
          <a:noFill/>
          <a:ln>
            <a:noFill/>
          </a:ln>
        </p:spPr>
      </p:pic>
      <p:pic>
        <p:nvPicPr>
          <p:cNvPr id="64" name="Google Shape;64;p14" title="bit.ly_4kcfkWl.png"/>
          <p:cNvPicPr preferRelativeResize="0"/>
          <p:nvPr/>
        </p:nvPicPr>
        <p:blipFill>
          <a:blip r:embed="rId4">
            <a:alphaModFix/>
          </a:blip>
          <a:stretch>
            <a:fillRect/>
          </a:stretch>
        </p:blipFill>
        <p:spPr>
          <a:xfrm>
            <a:off x="7112525" y="2842400"/>
            <a:ext cx="1652550" cy="1652550"/>
          </a:xfrm>
          <a:prstGeom prst="rect">
            <a:avLst/>
          </a:prstGeom>
          <a:noFill/>
          <a:ln>
            <a:noFill/>
          </a:ln>
        </p:spPr>
      </p:pic>
      <p:sp>
        <p:nvSpPr>
          <p:cNvPr id="65" name="Google Shape;65;p14"/>
          <p:cNvSpPr txBox="1"/>
          <p:nvPr/>
        </p:nvSpPr>
        <p:spPr>
          <a:xfrm>
            <a:off x="7146075" y="4521725"/>
            <a:ext cx="1619100" cy="27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Scan for slide deck</a:t>
            </a:r>
            <a:endParaRPr b="1" sz="1100">
              <a:solidFill>
                <a:schemeClr val="lt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F5856"/>
                </a:solidFill>
                <a:latin typeface="Open Sans"/>
                <a:ea typeface="Open Sans"/>
                <a:cs typeface="Open Sans"/>
                <a:sym typeface="Open Sans"/>
              </a:rPr>
              <a:t>Ethnic Studies Resource Hubs</a:t>
            </a:r>
            <a:endParaRPr b="1">
              <a:solidFill>
                <a:srgbClr val="EF5856"/>
              </a:solidFill>
              <a:latin typeface="Open Sans"/>
              <a:ea typeface="Open Sans"/>
              <a:cs typeface="Open Sans"/>
              <a:sym typeface="Open Sans"/>
            </a:endParaRPr>
          </a:p>
        </p:txBody>
      </p:sp>
      <p:sp>
        <p:nvSpPr>
          <p:cNvPr id="130" name="Google Shape;130;p23"/>
          <p:cNvSpPr txBox="1"/>
          <p:nvPr>
            <p:ph idx="1" type="body"/>
          </p:nvPr>
        </p:nvSpPr>
        <p:spPr>
          <a:xfrm>
            <a:off x="311700" y="3400075"/>
            <a:ext cx="4260300" cy="159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latin typeface="Open Sans"/>
                <a:ea typeface="Open Sans"/>
                <a:cs typeface="Open Sans"/>
                <a:sym typeface="Open Sans"/>
              </a:rPr>
              <a:t>Now Online</a:t>
            </a:r>
            <a:endParaRPr>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a:solidFill>
                  <a:schemeClr val="lt1"/>
                </a:solidFill>
                <a:latin typeface="Open Sans"/>
                <a:ea typeface="Open Sans"/>
                <a:cs typeface="Open Sans"/>
                <a:sym typeface="Open Sans"/>
              </a:rPr>
              <a:t>American Indian/Alaska Native</a:t>
            </a:r>
            <a:endParaRPr>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a:solidFill>
                  <a:schemeClr val="lt1"/>
                </a:solidFill>
                <a:latin typeface="Open Sans"/>
                <a:ea typeface="Open Sans"/>
                <a:cs typeface="Open Sans"/>
                <a:sym typeface="Open Sans"/>
              </a:rPr>
              <a:t>Asian American</a:t>
            </a:r>
            <a:endParaRPr>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a:solidFill>
                  <a:schemeClr val="lt1"/>
                </a:solidFill>
                <a:latin typeface="Open Sans"/>
                <a:ea typeface="Open Sans"/>
                <a:cs typeface="Open Sans"/>
                <a:sym typeface="Open Sans"/>
              </a:rPr>
              <a:t>Latino</a:t>
            </a:r>
            <a:endParaRPr>
              <a:solidFill>
                <a:schemeClr val="lt1"/>
              </a:solidFill>
              <a:latin typeface="Open Sans"/>
              <a:ea typeface="Open Sans"/>
              <a:cs typeface="Open Sans"/>
              <a:sym typeface="Open Sans"/>
            </a:endParaRPr>
          </a:p>
        </p:txBody>
      </p:sp>
      <p:pic>
        <p:nvPicPr>
          <p:cNvPr id="131" name="Google Shape;131;p23"/>
          <p:cNvPicPr preferRelativeResize="0"/>
          <p:nvPr/>
        </p:nvPicPr>
        <p:blipFill rotWithShape="1">
          <a:blip r:embed="rId3">
            <a:alphaModFix/>
          </a:blip>
          <a:srcRect b="82511" l="0" r="0" t="0"/>
          <a:stretch/>
        </p:blipFill>
        <p:spPr>
          <a:xfrm>
            <a:off x="-1" y="1115400"/>
            <a:ext cx="9144000" cy="2132265"/>
          </a:xfrm>
          <a:prstGeom prst="rect">
            <a:avLst/>
          </a:prstGeom>
          <a:noFill/>
          <a:ln>
            <a:noFill/>
          </a:ln>
        </p:spPr>
      </p:pic>
      <p:sp>
        <p:nvSpPr>
          <p:cNvPr id="132" name="Google Shape;132;p23"/>
          <p:cNvSpPr txBox="1"/>
          <p:nvPr>
            <p:ph idx="1" type="body"/>
          </p:nvPr>
        </p:nvSpPr>
        <p:spPr>
          <a:xfrm>
            <a:off x="4572000" y="3400075"/>
            <a:ext cx="4260300" cy="132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latin typeface="Open Sans"/>
                <a:ea typeface="Open Sans"/>
                <a:cs typeface="Open Sans"/>
                <a:sym typeface="Open Sans"/>
              </a:rPr>
              <a:t>Coming Soon</a:t>
            </a:r>
            <a:endParaRPr>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a:solidFill>
                  <a:schemeClr val="lt1"/>
                </a:solidFill>
                <a:latin typeface="Open Sans"/>
                <a:ea typeface="Open Sans"/>
                <a:cs typeface="Open Sans"/>
                <a:sym typeface="Open Sans"/>
              </a:rPr>
              <a:t>African American</a:t>
            </a:r>
            <a:endParaRPr>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a:solidFill>
                  <a:schemeClr val="lt1"/>
                </a:solidFill>
                <a:latin typeface="Open Sans"/>
                <a:ea typeface="Open Sans"/>
                <a:cs typeface="Open Sans"/>
                <a:sym typeface="Open Sans"/>
              </a:rPr>
              <a:t>Native Hawaiian &amp; Pacific Islander</a:t>
            </a:r>
            <a:endParaRPr>
              <a:solidFill>
                <a:schemeClr val="lt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4" title="Screenshot 2025-07-09 134328.png"/>
          <p:cNvPicPr preferRelativeResize="0"/>
          <p:nvPr/>
        </p:nvPicPr>
        <p:blipFill>
          <a:blip r:embed="rId3">
            <a:alphaModFix/>
          </a:blip>
          <a:stretch>
            <a:fillRect/>
          </a:stretch>
        </p:blipFill>
        <p:spPr>
          <a:xfrm>
            <a:off x="588198" y="0"/>
            <a:ext cx="7967604" cy="5143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5"/>
          <p:cNvPicPr preferRelativeResize="0"/>
          <p:nvPr/>
        </p:nvPicPr>
        <p:blipFill rotWithShape="1">
          <a:blip r:embed="rId3">
            <a:alphaModFix/>
          </a:blip>
          <a:srcRect b="54668" l="0" r="0" t="18430"/>
          <a:stretch/>
        </p:blipFill>
        <p:spPr>
          <a:xfrm>
            <a:off x="0" y="449775"/>
            <a:ext cx="9144000" cy="3279749"/>
          </a:xfrm>
          <a:prstGeom prst="rect">
            <a:avLst/>
          </a:prstGeom>
          <a:noFill/>
          <a:ln>
            <a:noFill/>
          </a:ln>
        </p:spPr>
      </p:pic>
      <p:pic>
        <p:nvPicPr>
          <p:cNvPr id="143" name="Google Shape;143;p25"/>
          <p:cNvPicPr preferRelativeResize="0"/>
          <p:nvPr/>
        </p:nvPicPr>
        <p:blipFill rotWithShape="1">
          <a:blip r:embed="rId4">
            <a:alphaModFix/>
          </a:blip>
          <a:srcRect b="27584" l="6536" r="6544" t="3540"/>
          <a:stretch/>
        </p:blipFill>
        <p:spPr>
          <a:xfrm>
            <a:off x="7392350" y="3275475"/>
            <a:ext cx="1545323" cy="1591250"/>
          </a:xfrm>
          <a:prstGeom prst="rect">
            <a:avLst/>
          </a:prstGeom>
          <a:noFill/>
          <a:ln>
            <a:noFill/>
          </a:ln>
        </p:spPr>
      </p:pic>
      <p:sp>
        <p:nvSpPr>
          <p:cNvPr id="144" name="Google Shape;144;p25"/>
          <p:cNvSpPr txBox="1"/>
          <p:nvPr/>
        </p:nvSpPr>
        <p:spPr>
          <a:xfrm>
            <a:off x="2783425" y="4036375"/>
            <a:ext cx="5201100" cy="684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300">
                <a:solidFill>
                  <a:schemeClr val="lt1"/>
                </a:solidFill>
                <a:latin typeface="Open Sans"/>
                <a:ea typeface="Open Sans"/>
                <a:cs typeface="Open Sans"/>
                <a:sym typeface="Open Sans"/>
              </a:rPr>
              <a:t>Utah’s </a:t>
            </a:r>
            <a:r>
              <a:rPr b="1" lang="en" sz="1300">
                <a:solidFill>
                  <a:schemeClr val="lt1"/>
                </a:solidFill>
                <a:latin typeface="Open Sans"/>
                <a:ea typeface="Open Sans"/>
                <a:cs typeface="Open Sans"/>
                <a:sym typeface="Open Sans"/>
              </a:rPr>
              <a:t>5 Tribal Groups/8 Sovereign Nations</a:t>
            </a:r>
            <a:endParaRPr b="1" sz="1300">
              <a:solidFill>
                <a:schemeClr val="lt1"/>
              </a:solidFill>
              <a:latin typeface="Open Sans"/>
              <a:ea typeface="Open Sans"/>
              <a:cs typeface="Open Sans"/>
              <a:sym typeface="Open Sans"/>
            </a:endParaRPr>
          </a:p>
          <a:p>
            <a:pPr indent="0" lvl="0" marL="0" rtl="0" algn="l">
              <a:lnSpc>
                <a:spcPct val="150000"/>
              </a:lnSpc>
              <a:spcBef>
                <a:spcPts val="0"/>
              </a:spcBef>
              <a:spcAft>
                <a:spcPts val="0"/>
              </a:spcAft>
              <a:buNone/>
            </a:pPr>
            <a:r>
              <a:rPr b="1" lang="en" sz="1300">
                <a:solidFill>
                  <a:schemeClr val="lt1"/>
                </a:solidFill>
                <a:latin typeface="Open Sans"/>
                <a:ea typeface="Open Sans"/>
                <a:cs typeface="Open Sans"/>
                <a:sym typeface="Open Sans"/>
              </a:rPr>
              <a:t>BYU ARTS Native American Curriculum Initiative</a:t>
            </a:r>
            <a:endParaRPr b="1" sz="1600">
              <a:solidFill>
                <a:schemeClr val="lt1"/>
              </a:solidFill>
              <a:latin typeface="Open Sans"/>
              <a:ea typeface="Open Sans"/>
              <a:cs typeface="Open Sans"/>
              <a:sym typeface="Open Sans"/>
            </a:endParaRPr>
          </a:p>
        </p:txBody>
      </p:sp>
      <p:sp>
        <p:nvSpPr>
          <p:cNvPr id="145" name="Google Shape;145;p25"/>
          <p:cNvSpPr txBox="1"/>
          <p:nvPr/>
        </p:nvSpPr>
        <p:spPr>
          <a:xfrm>
            <a:off x="657350" y="4094050"/>
            <a:ext cx="2375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EF5856"/>
                </a:solidFill>
                <a:latin typeface="Open Sans"/>
                <a:ea typeface="Open Sans"/>
                <a:cs typeface="Open Sans"/>
                <a:sym typeface="Open Sans"/>
              </a:rPr>
              <a:t>EXPLORE</a:t>
            </a:r>
            <a:endParaRPr b="1" sz="2600">
              <a:solidFill>
                <a:srgbClr val="EF5856"/>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6"/>
          <p:cNvPicPr preferRelativeResize="0"/>
          <p:nvPr/>
        </p:nvPicPr>
        <p:blipFill rotWithShape="1">
          <a:blip r:embed="rId3">
            <a:alphaModFix/>
          </a:blip>
          <a:srcRect b="0" l="626" r="0" t="73433"/>
          <a:stretch/>
        </p:blipFill>
        <p:spPr>
          <a:xfrm>
            <a:off x="0" y="457515"/>
            <a:ext cx="9144000" cy="3259709"/>
          </a:xfrm>
          <a:prstGeom prst="rect">
            <a:avLst/>
          </a:prstGeom>
          <a:noFill/>
          <a:ln>
            <a:noFill/>
          </a:ln>
        </p:spPr>
      </p:pic>
      <p:sp>
        <p:nvSpPr>
          <p:cNvPr id="151" name="Google Shape;151;p26"/>
          <p:cNvSpPr txBox="1"/>
          <p:nvPr/>
        </p:nvSpPr>
        <p:spPr>
          <a:xfrm>
            <a:off x="2783425" y="4036375"/>
            <a:ext cx="5201100" cy="684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300">
                <a:solidFill>
                  <a:schemeClr val="lt1"/>
                </a:solidFill>
                <a:latin typeface="Open Sans"/>
                <a:ea typeface="Open Sans"/>
                <a:cs typeface="Open Sans"/>
                <a:sym typeface="Open Sans"/>
              </a:rPr>
              <a:t>Global Immigration</a:t>
            </a:r>
            <a:endParaRPr b="1" sz="1300">
              <a:solidFill>
                <a:schemeClr val="lt1"/>
              </a:solidFill>
              <a:latin typeface="Open Sans"/>
              <a:ea typeface="Open Sans"/>
              <a:cs typeface="Open Sans"/>
              <a:sym typeface="Open Sans"/>
            </a:endParaRPr>
          </a:p>
          <a:p>
            <a:pPr indent="0" lvl="0" marL="0" rtl="0" algn="l">
              <a:lnSpc>
                <a:spcPct val="150000"/>
              </a:lnSpc>
              <a:spcBef>
                <a:spcPts val="0"/>
              </a:spcBef>
              <a:spcAft>
                <a:spcPts val="0"/>
              </a:spcAft>
              <a:buNone/>
            </a:pPr>
            <a:r>
              <a:rPr b="1" lang="en" sz="1300">
                <a:solidFill>
                  <a:schemeClr val="lt1"/>
                </a:solidFill>
                <a:latin typeface="Open Sans"/>
                <a:ea typeface="Open Sans"/>
                <a:cs typeface="Open Sans"/>
                <a:sym typeface="Open Sans"/>
              </a:rPr>
              <a:t>Utah Asian American Timeline, Peoples, Places</a:t>
            </a:r>
            <a:endParaRPr b="1" sz="1600">
              <a:solidFill>
                <a:schemeClr val="lt1"/>
              </a:solidFill>
              <a:latin typeface="Open Sans"/>
              <a:ea typeface="Open Sans"/>
              <a:cs typeface="Open Sans"/>
              <a:sym typeface="Open Sans"/>
            </a:endParaRPr>
          </a:p>
        </p:txBody>
      </p:sp>
      <p:sp>
        <p:nvSpPr>
          <p:cNvPr id="152" name="Google Shape;152;p26"/>
          <p:cNvSpPr txBox="1"/>
          <p:nvPr/>
        </p:nvSpPr>
        <p:spPr>
          <a:xfrm>
            <a:off x="657350" y="4094050"/>
            <a:ext cx="2375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EF5856"/>
                </a:solidFill>
                <a:latin typeface="Open Sans"/>
                <a:ea typeface="Open Sans"/>
                <a:cs typeface="Open Sans"/>
                <a:sym typeface="Open Sans"/>
              </a:rPr>
              <a:t>EXPLORE</a:t>
            </a:r>
            <a:endParaRPr b="1" sz="2600">
              <a:solidFill>
                <a:srgbClr val="EF5856"/>
              </a:solidFill>
              <a:latin typeface="Open Sans"/>
              <a:ea typeface="Open Sans"/>
              <a:cs typeface="Open Sans"/>
              <a:sym typeface="Open Sans"/>
            </a:endParaRPr>
          </a:p>
        </p:txBody>
      </p:sp>
      <p:pic>
        <p:nvPicPr>
          <p:cNvPr id="153" name="Google Shape;153;p26"/>
          <p:cNvPicPr preferRelativeResize="0"/>
          <p:nvPr/>
        </p:nvPicPr>
        <p:blipFill rotWithShape="1">
          <a:blip r:embed="rId4">
            <a:alphaModFix/>
          </a:blip>
          <a:srcRect b="22324" l="0" r="0" t="0"/>
          <a:stretch/>
        </p:blipFill>
        <p:spPr>
          <a:xfrm>
            <a:off x="7254975" y="3168950"/>
            <a:ext cx="1828073" cy="18452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27"/>
          <p:cNvPicPr preferRelativeResize="0"/>
          <p:nvPr/>
        </p:nvPicPr>
        <p:blipFill rotWithShape="1">
          <a:blip r:embed="rId3">
            <a:alphaModFix/>
          </a:blip>
          <a:srcRect b="26852" l="480" r="1383" t="45702"/>
          <a:stretch/>
        </p:blipFill>
        <p:spPr>
          <a:xfrm>
            <a:off x="0" y="449775"/>
            <a:ext cx="9144000" cy="3409976"/>
          </a:xfrm>
          <a:prstGeom prst="rect">
            <a:avLst/>
          </a:prstGeom>
          <a:noFill/>
          <a:ln>
            <a:noFill/>
          </a:ln>
        </p:spPr>
      </p:pic>
      <p:sp>
        <p:nvSpPr>
          <p:cNvPr id="159" name="Google Shape;159;p27"/>
          <p:cNvSpPr txBox="1"/>
          <p:nvPr/>
        </p:nvSpPr>
        <p:spPr>
          <a:xfrm>
            <a:off x="2935825" y="4036375"/>
            <a:ext cx="5201100" cy="684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300">
                <a:solidFill>
                  <a:schemeClr val="lt1"/>
                </a:solidFill>
                <a:latin typeface="Open Sans"/>
                <a:ea typeface="Open Sans"/>
                <a:cs typeface="Open Sans"/>
                <a:sym typeface="Open Sans"/>
              </a:rPr>
              <a:t>Identity Terminology </a:t>
            </a:r>
            <a:endParaRPr b="1" sz="1300">
              <a:solidFill>
                <a:schemeClr val="lt1"/>
              </a:solidFill>
              <a:latin typeface="Open Sans"/>
              <a:ea typeface="Open Sans"/>
              <a:cs typeface="Open Sans"/>
              <a:sym typeface="Open Sans"/>
            </a:endParaRPr>
          </a:p>
          <a:p>
            <a:pPr indent="0" lvl="0" marL="0" rtl="0" algn="l">
              <a:lnSpc>
                <a:spcPct val="150000"/>
              </a:lnSpc>
              <a:spcBef>
                <a:spcPts val="0"/>
              </a:spcBef>
              <a:spcAft>
                <a:spcPts val="0"/>
              </a:spcAft>
              <a:buNone/>
            </a:pPr>
            <a:r>
              <a:rPr b="1" lang="en" sz="1300">
                <a:solidFill>
                  <a:schemeClr val="lt1"/>
                </a:solidFill>
                <a:latin typeface="Open Sans"/>
                <a:ea typeface="Open Sans"/>
                <a:cs typeface="Open Sans"/>
                <a:sym typeface="Open Sans"/>
              </a:rPr>
              <a:t>Born from Corn Lesson Plan</a:t>
            </a:r>
            <a:endParaRPr b="1" sz="1600">
              <a:solidFill>
                <a:schemeClr val="lt1"/>
              </a:solidFill>
              <a:latin typeface="Open Sans"/>
              <a:ea typeface="Open Sans"/>
              <a:cs typeface="Open Sans"/>
              <a:sym typeface="Open Sans"/>
            </a:endParaRPr>
          </a:p>
        </p:txBody>
      </p:sp>
      <p:sp>
        <p:nvSpPr>
          <p:cNvPr id="160" name="Google Shape;160;p27"/>
          <p:cNvSpPr txBox="1"/>
          <p:nvPr/>
        </p:nvSpPr>
        <p:spPr>
          <a:xfrm>
            <a:off x="657350" y="4094050"/>
            <a:ext cx="2375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EF5856"/>
                </a:solidFill>
                <a:latin typeface="Open Sans"/>
                <a:ea typeface="Open Sans"/>
                <a:cs typeface="Open Sans"/>
                <a:sym typeface="Open Sans"/>
              </a:rPr>
              <a:t>EXPLORE</a:t>
            </a:r>
            <a:endParaRPr b="1" sz="2600">
              <a:solidFill>
                <a:srgbClr val="EF5856"/>
              </a:solidFill>
              <a:latin typeface="Open Sans"/>
              <a:ea typeface="Open Sans"/>
              <a:cs typeface="Open Sans"/>
              <a:sym typeface="Open Sans"/>
            </a:endParaRPr>
          </a:p>
        </p:txBody>
      </p:sp>
      <p:pic>
        <p:nvPicPr>
          <p:cNvPr id="161" name="Google Shape;161;p27"/>
          <p:cNvPicPr preferRelativeResize="0"/>
          <p:nvPr/>
        </p:nvPicPr>
        <p:blipFill rotWithShape="1">
          <a:blip r:embed="rId4">
            <a:alphaModFix/>
          </a:blip>
          <a:srcRect b="25099" l="0" r="0" t="0"/>
          <a:stretch/>
        </p:blipFill>
        <p:spPr>
          <a:xfrm>
            <a:off x="7230875" y="3369400"/>
            <a:ext cx="1751649" cy="17048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 name="Shape 165"/>
        <p:cNvGrpSpPr/>
        <p:nvPr/>
      </p:nvGrpSpPr>
      <p:grpSpPr>
        <a:xfrm>
          <a:off x="0" y="0"/>
          <a:ext cx="0" cy="0"/>
          <a:chOff x="0" y="0"/>
          <a:chExt cx="0" cy="0"/>
        </a:xfrm>
      </p:grpSpPr>
      <p:pic>
        <p:nvPicPr>
          <p:cNvPr id="166" name="Google Shape;166;p28" title="Screenshot 2025-05-22 at 10.39.40 AM.png"/>
          <p:cNvPicPr preferRelativeResize="0"/>
          <p:nvPr/>
        </p:nvPicPr>
        <p:blipFill rotWithShape="1">
          <a:blip r:embed="rId3">
            <a:alphaModFix/>
          </a:blip>
          <a:srcRect b="51387" l="818" r="513" t="0"/>
          <a:stretch/>
        </p:blipFill>
        <p:spPr>
          <a:xfrm>
            <a:off x="-3350" y="2647950"/>
            <a:ext cx="9178549" cy="2569050"/>
          </a:xfrm>
          <a:prstGeom prst="rect">
            <a:avLst/>
          </a:prstGeom>
          <a:noFill/>
          <a:ln>
            <a:noFill/>
          </a:ln>
        </p:spPr>
      </p:pic>
      <p:pic>
        <p:nvPicPr>
          <p:cNvPr id="167" name="Google Shape;167;p28" title="Screenshot 2025-05-22 at 10.38.25 AM.png"/>
          <p:cNvPicPr preferRelativeResize="0"/>
          <p:nvPr/>
        </p:nvPicPr>
        <p:blipFill rotWithShape="1">
          <a:blip r:embed="rId4">
            <a:alphaModFix/>
          </a:blip>
          <a:srcRect b="0" l="818" r="513" t="0"/>
          <a:stretch/>
        </p:blipFill>
        <p:spPr>
          <a:xfrm>
            <a:off x="0" y="0"/>
            <a:ext cx="9178551" cy="2618375"/>
          </a:xfrm>
          <a:prstGeom prst="rect">
            <a:avLst/>
          </a:prstGeom>
          <a:noFill/>
          <a:ln>
            <a:noFill/>
          </a:ln>
        </p:spPr>
      </p:pic>
      <p:sp>
        <p:nvSpPr>
          <p:cNvPr id="168" name="Google Shape;168;p28"/>
          <p:cNvSpPr txBox="1"/>
          <p:nvPr>
            <p:ph idx="1" type="body"/>
          </p:nvPr>
        </p:nvSpPr>
        <p:spPr>
          <a:xfrm>
            <a:off x="76200" y="-68100"/>
            <a:ext cx="9046500" cy="561600"/>
          </a:xfrm>
          <a:prstGeom prst="rect">
            <a:avLst/>
          </a:prstGeom>
        </p:spPr>
        <p:txBody>
          <a:bodyPr anchorCtr="0" anchor="b" bIns="91425" lIns="91425" spcFirstLastPara="1" rIns="91425" wrap="square" tIns="91425">
            <a:normAutofit/>
          </a:bodyPr>
          <a:lstStyle/>
          <a:p>
            <a:pPr indent="0" lvl="0" marL="0" rtl="0" algn="r">
              <a:spcBef>
                <a:spcPts val="0"/>
              </a:spcBef>
              <a:spcAft>
                <a:spcPts val="0"/>
              </a:spcAft>
              <a:buNone/>
            </a:pPr>
            <a:r>
              <a:rPr b="1" lang="en" sz="1600">
                <a:solidFill>
                  <a:schemeClr val="lt1"/>
                </a:solidFill>
                <a:latin typeface="Open Sans"/>
                <a:ea typeface="Open Sans"/>
                <a:cs typeface="Open Sans"/>
                <a:sym typeface="Open Sans"/>
              </a:rPr>
              <a:t>ILOVEHISTORY.UTAH.GOV</a:t>
            </a:r>
            <a:endParaRPr b="1" sz="1600">
              <a:solidFill>
                <a:schemeClr val="lt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pic>
        <p:nvPicPr>
          <p:cNvPr id="173" name="Google Shape;173;p29" title="Screenshot 2025-05-22 at 10.45.34 AM.png"/>
          <p:cNvPicPr preferRelativeResize="0"/>
          <p:nvPr/>
        </p:nvPicPr>
        <p:blipFill>
          <a:blip r:embed="rId3">
            <a:alphaModFix/>
          </a:blip>
          <a:stretch>
            <a:fillRect/>
          </a:stretch>
        </p:blipFill>
        <p:spPr>
          <a:xfrm>
            <a:off x="-42025" y="2480875"/>
            <a:ext cx="9230250" cy="2587800"/>
          </a:xfrm>
          <a:prstGeom prst="rect">
            <a:avLst/>
          </a:prstGeom>
          <a:noFill/>
          <a:ln>
            <a:noFill/>
          </a:ln>
        </p:spPr>
      </p:pic>
      <p:pic>
        <p:nvPicPr>
          <p:cNvPr id="174" name="Google Shape;174;p29" title="Screenshot 2025-05-22 at 10.46.37 AM.png"/>
          <p:cNvPicPr preferRelativeResize="0"/>
          <p:nvPr/>
        </p:nvPicPr>
        <p:blipFill rotWithShape="1">
          <a:blip r:embed="rId4">
            <a:alphaModFix/>
          </a:blip>
          <a:srcRect b="0" l="2657" r="0" t="0"/>
          <a:stretch/>
        </p:blipFill>
        <p:spPr>
          <a:xfrm>
            <a:off x="-18050" y="0"/>
            <a:ext cx="9144001" cy="2438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F5856"/>
                </a:solidFill>
                <a:latin typeface="Open Sans"/>
                <a:ea typeface="Open Sans"/>
                <a:cs typeface="Open Sans"/>
                <a:sym typeface="Open Sans"/>
              </a:rPr>
              <a:t>ILH Teacher Resources</a:t>
            </a:r>
            <a:endParaRPr>
              <a:solidFill>
                <a:srgbClr val="EF5856"/>
              </a:solidFill>
              <a:latin typeface="Open Sans"/>
              <a:ea typeface="Open Sans"/>
              <a:cs typeface="Open Sans"/>
              <a:sym typeface="Open Sans"/>
            </a:endParaRPr>
          </a:p>
        </p:txBody>
      </p:sp>
      <p:pic>
        <p:nvPicPr>
          <p:cNvPr id="180" name="Google Shape;180;p30">
            <a:hlinkClick r:id="rId3"/>
          </p:cNvPr>
          <p:cNvPicPr preferRelativeResize="0"/>
          <p:nvPr/>
        </p:nvPicPr>
        <p:blipFill>
          <a:blip r:embed="rId4">
            <a:alphaModFix/>
          </a:blip>
          <a:stretch>
            <a:fillRect/>
          </a:stretch>
        </p:blipFill>
        <p:spPr>
          <a:xfrm>
            <a:off x="0" y="11"/>
            <a:ext cx="9144003" cy="3317380"/>
          </a:xfrm>
          <a:prstGeom prst="rect">
            <a:avLst/>
          </a:prstGeom>
          <a:noFill/>
          <a:ln>
            <a:noFill/>
          </a:ln>
        </p:spPr>
      </p:pic>
      <p:sp>
        <p:nvSpPr>
          <p:cNvPr id="181" name="Google Shape;181;p30"/>
          <p:cNvSpPr/>
          <p:nvPr/>
        </p:nvSpPr>
        <p:spPr>
          <a:xfrm>
            <a:off x="380575" y="288325"/>
            <a:ext cx="1176300" cy="703500"/>
          </a:xfrm>
          <a:prstGeom prst="ellipse">
            <a:avLst/>
          </a:prstGeom>
          <a:noFill/>
          <a:ln cap="flat" cmpd="sng" w="9525">
            <a:solidFill>
              <a:srgbClr val="EF585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82" name="Google Shape;182;p30">
            <a:hlinkClick r:id="rId5"/>
          </p:cNvPr>
          <p:cNvPicPr preferRelativeResize="0"/>
          <p:nvPr/>
        </p:nvPicPr>
        <p:blipFill>
          <a:blip r:embed="rId6">
            <a:alphaModFix/>
          </a:blip>
          <a:stretch>
            <a:fillRect/>
          </a:stretch>
        </p:blipFill>
        <p:spPr>
          <a:xfrm>
            <a:off x="0" y="2723250"/>
            <a:ext cx="5846977" cy="24202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1"/>
          <p:cNvSpPr/>
          <p:nvPr/>
        </p:nvSpPr>
        <p:spPr>
          <a:xfrm>
            <a:off x="2965925" y="-31300"/>
            <a:ext cx="6210300" cy="5233500"/>
          </a:xfrm>
          <a:prstGeom prst="rect">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8" name="Google Shape;188;p31"/>
          <p:cNvSpPr txBox="1"/>
          <p:nvPr>
            <p:ph type="title"/>
          </p:nvPr>
        </p:nvSpPr>
        <p:spPr>
          <a:xfrm>
            <a:off x="118575" y="688850"/>
            <a:ext cx="2754900" cy="4072500"/>
          </a:xfrm>
          <a:prstGeom prst="rect">
            <a:avLst/>
          </a:prstGeom>
        </p:spPr>
        <p:txBody>
          <a:bodyPr anchorCtr="0" anchor="b" bIns="91425" lIns="91425" spcFirstLastPara="1" rIns="91425" wrap="square" tIns="91425">
            <a:normAutofit/>
          </a:bodyPr>
          <a:lstStyle/>
          <a:p>
            <a:pPr indent="0" lvl="0" marL="0" rtl="0" algn="ctr">
              <a:lnSpc>
                <a:spcPct val="115000"/>
              </a:lnSpc>
              <a:spcBef>
                <a:spcPts val="0"/>
              </a:spcBef>
              <a:spcAft>
                <a:spcPts val="0"/>
              </a:spcAft>
              <a:buNone/>
            </a:pPr>
            <a:r>
              <a:rPr b="1" lang="en" sz="2400">
                <a:solidFill>
                  <a:srgbClr val="EF5856"/>
                </a:solidFill>
                <a:latin typeface="Open Sans"/>
                <a:ea typeface="Open Sans"/>
                <a:cs typeface="Open Sans"/>
                <a:sym typeface="Open Sans"/>
              </a:rPr>
              <a:t>Commemorating</a:t>
            </a:r>
            <a:endParaRPr b="1" sz="2400">
              <a:solidFill>
                <a:srgbClr val="EF5856"/>
              </a:solidFill>
              <a:latin typeface="Open Sans"/>
              <a:ea typeface="Open Sans"/>
              <a:cs typeface="Open Sans"/>
              <a:sym typeface="Open Sans"/>
            </a:endParaRPr>
          </a:p>
          <a:p>
            <a:pPr indent="0" lvl="0" marL="0" rtl="0" algn="ctr">
              <a:lnSpc>
                <a:spcPct val="115000"/>
              </a:lnSpc>
              <a:spcBef>
                <a:spcPts val="0"/>
              </a:spcBef>
              <a:spcAft>
                <a:spcPts val="0"/>
              </a:spcAft>
              <a:buNone/>
            </a:pPr>
            <a:r>
              <a:rPr b="1" lang="en" sz="2400">
                <a:solidFill>
                  <a:srgbClr val="EF5856"/>
                </a:solidFill>
                <a:latin typeface="Open Sans"/>
                <a:ea typeface="Open Sans"/>
                <a:cs typeface="Open Sans"/>
                <a:sym typeface="Open Sans"/>
              </a:rPr>
              <a:t>1776</a:t>
            </a:r>
            <a:endParaRPr b="1" sz="2400">
              <a:solidFill>
                <a:srgbClr val="EF5856"/>
              </a:solidFill>
              <a:latin typeface="Open Sans"/>
              <a:ea typeface="Open Sans"/>
              <a:cs typeface="Open Sans"/>
              <a:sym typeface="Open Sans"/>
            </a:endParaRPr>
          </a:p>
          <a:p>
            <a:pPr indent="0" lvl="0" marL="0" rtl="0" algn="ctr">
              <a:lnSpc>
                <a:spcPct val="115000"/>
              </a:lnSpc>
              <a:spcBef>
                <a:spcPts val="0"/>
              </a:spcBef>
              <a:spcAft>
                <a:spcPts val="0"/>
              </a:spcAft>
              <a:buNone/>
            </a:pPr>
            <a:r>
              <a:t/>
            </a:r>
            <a:endParaRPr b="1" sz="2400">
              <a:solidFill>
                <a:srgbClr val="EF5856"/>
              </a:solidFill>
              <a:latin typeface="Open Sans"/>
              <a:ea typeface="Open Sans"/>
              <a:cs typeface="Open Sans"/>
              <a:sym typeface="Open Sans"/>
            </a:endParaRPr>
          </a:p>
          <a:p>
            <a:pPr indent="0" lvl="0" marL="0" rtl="0" algn="ctr">
              <a:lnSpc>
                <a:spcPct val="115000"/>
              </a:lnSpc>
              <a:spcBef>
                <a:spcPts val="0"/>
              </a:spcBef>
              <a:spcAft>
                <a:spcPts val="0"/>
              </a:spcAft>
              <a:buNone/>
            </a:pPr>
            <a:r>
              <a:rPr b="1" lang="en" sz="2000">
                <a:solidFill>
                  <a:srgbClr val="EF5856"/>
                </a:solidFill>
                <a:latin typeface="Open Sans"/>
                <a:ea typeface="Open Sans"/>
                <a:cs typeface="Open Sans"/>
                <a:sym typeface="Open Sans"/>
              </a:rPr>
              <a:t>Declaration of Independence</a:t>
            </a:r>
            <a:endParaRPr b="1" sz="2000">
              <a:solidFill>
                <a:srgbClr val="EF5856"/>
              </a:solidFill>
              <a:latin typeface="Open Sans"/>
              <a:ea typeface="Open Sans"/>
              <a:cs typeface="Open Sans"/>
              <a:sym typeface="Open Sans"/>
            </a:endParaRPr>
          </a:p>
          <a:p>
            <a:pPr indent="0" lvl="0" marL="0" rtl="0" algn="ctr">
              <a:lnSpc>
                <a:spcPct val="115000"/>
              </a:lnSpc>
              <a:spcBef>
                <a:spcPts val="0"/>
              </a:spcBef>
              <a:spcAft>
                <a:spcPts val="0"/>
              </a:spcAft>
              <a:buNone/>
            </a:pPr>
            <a:r>
              <a:t/>
            </a:r>
            <a:endParaRPr b="1" sz="2000">
              <a:solidFill>
                <a:srgbClr val="EF5856"/>
              </a:solidFill>
              <a:latin typeface="Open Sans"/>
              <a:ea typeface="Open Sans"/>
              <a:cs typeface="Open Sans"/>
              <a:sym typeface="Open Sans"/>
            </a:endParaRPr>
          </a:p>
          <a:p>
            <a:pPr indent="0" lvl="0" marL="0" rtl="0" algn="ctr">
              <a:lnSpc>
                <a:spcPct val="115000"/>
              </a:lnSpc>
              <a:spcBef>
                <a:spcPts val="0"/>
              </a:spcBef>
              <a:spcAft>
                <a:spcPts val="0"/>
              </a:spcAft>
              <a:buNone/>
            </a:pPr>
            <a:r>
              <a:rPr b="1" lang="en" sz="2000">
                <a:solidFill>
                  <a:srgbClr val="EF5856"/>
                </a:solidFill>
                <a:latin typeface="Open Sans"/>
                <a:ea typeface="Open Sans"/>
                <a:cs typeface="Open Sans"/>
                <a:sym typeface="Open Sans"/>
              </a:rPr>
              <a:t>We the People</a:t>
            </a:r>
            <a:endParaRPr b="1" sz="2000">
              <a:solidFill>
                <a:srgbClr val="EF5856"/>
              </a:solidFill>
              <a:latin typeface="Open Sans"/>
              <a:ea typeface="Open Sans"/>
              <a:cs typeface="Open Sans"/>
              <a:sym typeface="Open Sans"/>
            </a:endParaRPr>
          </a:p>
          <a:p>
            <a:pPr indent="0" lvl="0" marL="0" rtl="0" algn="ctr">
              <a:lnSpc>
                <a:spcPct val="115000"/>
              </a:lnSpc>
              <a:spcBef>
                <a:spcPts val="0"/>
              </a:spcBef>
              <a:spcAft>
                <a:spcPts val="0"/>
              </a:spcAft>
              <a:buNone/>
            </a:pPr>
            <a:r>
              <a:t/>
            </a:r>
            <a:endParaRPr b="1" sz="2000">
              <a:solidFill>
                <a:srgbClr val="EF5856"/>
              </a:solidFill>
              <a:latin typeface="Open Sans"/>
              <a:ea typeface="Open Sans"/>
              <a:cs typeface="Open Sans"/>
              <a:sym typeface="Open Sans"/>
            </a:endParaRPr>
          </a:p>
          <a:p>
            <a:pPr indent="0" lvl="0" marL="0" rtl="0" algn="ctr">
              <a:lnSpc>
                <a:spcPct val="115000"/>
              </a:lnSpc>
              <a:spcBef>
                <a:spcPts val="0"/>
              </a:spcBef>
              <a:spcAft>
                <a:spcPts val="0"/>
              </a:spcAft>
              <a:buNone/>
            </a:pPr>
            <a:r>
              <a:rPr b="1" lang="en" sz="2000">
                <a:solidFill>
                  <a:srgbClr val="EF5856"/>
                </a:solidFill>
                <a:latin typeface="Open Sans"/>
                <a:ea typeface="Open Sans"/>
                <a:cs typeface="Open Sans"/>
                <a:sym typeface="Open Sans"/>
              </a:rPr>
              <a:t>Utah 1776</a:t>
            </a:r>
            <a:endParaRPr b="1" sz="2000">
              <a:solidFill>
                <a:srgbClr val="EF5856"/>
              </a:solidFill>
              <a:latin typeface="Open Sans"/>
              <a:ea typeface="Open Sans"/>
              <a:cs typeface="Open Sans"/>
              <a:sym typeface="Open Sans"/>
            </a:endParaRPr>
          </a:p>
        </p:txBody>
      </p:sp>
      <p:sp>
        <p:nvSpPr>
          <p:cNvPr id="189" name="Google Shape;189;p31"/>
          <p:cNvSpPr txBox="1"/>
          <p:nvPr>
            <p:ph idx="2" type="body"/>
          </p:nvPr>
        </p:nvSpPr>
        <p:spPr>
          <a:xfrm>
            <a:off x="3378075" y="1471450"/>
            <a:ext cx="5785200" cy="363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Open Sans"/>
                <a:ea typeface="Open Sans"/>
                <a:cs typeface="Open Sans"/>
                <a:sym typeface="Open Sans"/>
              </a:rPr>
              <a:t>Domínguez and Escalante Expedition</a:t>
            </a:r>
            <a:endParaRPr b="1">
              <a:solidFill>
                <a:schemeClr val="dk1"/>
              </a:solidFill>
              <a:latin typeface="Open Sans"/>
              <a:ea typeface="Open Sans"/>
              <a:cs typeface="Open Sans"/>
              <a:sym typeface="Open Sans"/>
            </a:endParaRPr>
          </a:p>
          <a:p>
            <a:pPr indent="0" lvl="0" marL="0" rtl="0" algn="l">
              <a:spcBef>
                <a:spcPts val="1200"/>
              </a:spcBef>
              <a:spcAft>
                <a:spcPts val="0"/>
              </a:spcAft>
              <a:buNone/>
            </a:pPr>
            <a:r>
              <a:rPr b="1" lang="en" sz="1700" u="sng">
                <a:solidFill>
                  <a:schemeClr val="accent5"/>
                </a:solidFill>
                <a:latin typeface="Open Sans"/>
                <a:ea typeface="Open Sans"/>
                <a:cs typeface="Open Sans"/>
                <a:sym typeface="Open Sans"/>
                <a:hlinkClick r:id="rId3">
                  <a:extLst>
                    <a:ext uri="{A12FA001-AC4F-418D-AE19-62706E023703}">
                      <ahyp:hlinkClr val="tx"/>
                    </a:ext>
                  </a:extLst>
                </a:hlinkClick>
              </a:rPr>
              <a:t>Expedition 1776 “Flat Stanley” Explorers</a:t>
            </a:r>
            <a:endParaRPr b="1" sz="1700">
              <a:solidFill>
                <a:srgbClr val="36195F"/>
              </a:solidFill>
              <a:latin typeface="Open Sans"/>
              <a:ea typeface="Open Sans"/>
              <a:cs typeface="Open Sans"/>
              <a:sym typeface="Open Sans"/>
            </a:endParaRPr>
          </a:p>
          <a:p>
            <a:pPr indent="-336550" lvl="0" marL="914400" rtl="0" algn="l">
              <a:spcBef>
                <a:spcPts val="1200"/>
              </a:spcBef>
              <a:spcAft>
                <a:spcPts val="0"/>
              </a:spcAft>
              <a:buClr>
                <a:srgbClr val="36195F"/>
              </a:buClr>
              <a:buSzPts val="1700"/>
              <a:buFont typeface="Open Sans"/>
              <a:buChar char="●"/>
            </a:pPr>
            <a:r>
              <a:rPr b="1" lang="en" sz="1700">
                <a:solidFill>
                  <a:srgbClr val="36195F"/>
                </a:solidFill>
                <a:latin typeface="Open Sans"/>
                <a:ea typeface="Open Sans"/>
                <a:cs typeface="Open Sans"/>
                <a:sym typeface="Open Sans"/>
              </a:rPr>
              <a:t>Spanish, Mexican, New Mexican, Ute </a:t>
            </a:r>
            <a:endParaRPr b="1" sz="1700">
              <a:solidFill>
                <a:srgbClr val="36195F"/>
              </a:solidFill>
              <a:latin typeface="Open Sans"/>
              <a:ea typeface="Open Sans"/>
              <a:cs typeface="Open Sans"/>
              <a:sym typeface="Open Sans"/>
            </a:endParaRPr>
          </a:p>
          <a:p>
            <a:pPr indent="0" lvl="0" marL="0" rtl="0" algn="l">
              <a:spcBef>
                <a:spcPts val="1200"/>
              </a:spcBef>
              <a:spcAft>
                <a:spcPts val="0"/>
              </a:spcAft>
              <a:buNone/>
            </a:pPr>
            <a:r>
              <a:rPr b="1" lang="en" sz="1700" u="sng">
                <a:solidFill>
                  <a:schemeClr val="accent5"/>
                </a:solidFill>
                <a:latin typeface="Open Sans"/>
                <a:ea typeface="Open Sans"/>
                <a:cs typeface="Open Sans"/>
                <a:sym typeface="Open Sans"/>
                <a:hlinkClick r:id="rId4">
                  <a:extLst>
                    <a:ext uri="{A12FA001-AC4F-418D-AE19-62706E023703}">
                      <ahyp:hlinkClr val="tx"/>
                    </a:ext>
                  </a:extLst>
                </a:hlinkClick>
              </a:rPr>
              <a:t>GIS Story Map</a:t>
            </a:r>
            <a:r>
              <a:rPr b="1" lang="en" sz="1700">
                <a:solidFill>
                  <a:srgbClr val="36195F"/>
                </a:solidFill>
                <a:latin typeface="Open Sans"/>
                <a:ea typeface="Open Sans"/>
                <a:cs typeface="Open Sans"/>
                <a:sym typeface="Open Sans"/>
              </a:rPr>
              <a:t> </a:t>
            </a:r>
            <a:endParaRPr b="1" sz="1700">
              <a:solidFill>
                <a:srgbClr val="36195F"/>
              </a:solidFill>
              <a:latin typeface="Open Sans"/>
              <a:ea typeface="Open Sans"/>
              <a:cs typeface="Open Sans"/>
              <a:sym typeface="Open Sans"/>
            </a:endParaRPr>
          </a:p>
          <a:p>
            <a:pPr indent="0" lvl="0" marL="0" rtl="0" algn="l">
              <a:spcBef>
                <a:spcPts val="1200"/>
              </a:spcBef>
              <a:spcAft>
                <a:spcPts val="0"/>
              </a:spcAft>
              <a:buNone/>
            </a:pPr>
            <a:r>
              <a:rPr b="1" lang="en" sz="1700">
                <a:solidFill>
                  <a:srgbClr val="36195F"/>
                </a:solidFill>
                <a:latin typeface="Open Sans"/>
                <a:ea typeface="Open Sans"/>
                <a:cs typeface="Open Sans"/>
                <a:sym typeface="Open Sans"/>
              </a:rPr>
              <a:t>Lessons</a:t>
            </a:r>
            <a:endParaRPr b="1" sz="1700">
              <a:solidFill>
                <a:srgbClr val="36195F"/>
              </a:solidFill>
              <a:latin typeface="Open Sans"/>
              <a:ea typeface="Open Sans"/>
              <a:cs typeface="Open Sans"/>
              <a:sym typeface="Open Sans"/>
            </a:endParaRPr>
          </a:p>
          <a:p>
            <a:pPr indent="-336550" lvl="0" marL="914400" rtl="0" algn="l">
              <a:spcBef>
                <a:spcPts val="1200"/>
              </a:spcBef>
              <a:spcAft>
                <a:spcPts val="0"/>
              </a:spcAft>
              <a:buClr>
                <a:schemeClr val="accent5"/>
              </a:buClr>
              <a:buSzPts val="1700"/>
              <a:buChar char="●"/>
            </a:pPr>
            <a:r>
              <a:rPr b="1" lang="en" sz="1700" u="sng">
                <a:solidFill>
                  <a:schemeClr val="accent5"/>
                </a:solidFill>
                <a:hlinkClick r:id="rId5">
                  <a:extLst>
                    <a:ext uri="{A12FA001-AC4F-418D-AE19-62706E023703}">
                      <ahyp:hlinkClr val="tx"/>
                    </a:ext>
                  </a:extLst>
                </a:hlinkClick>
              </a:rPr>
              <a:t>4th Grade Lesson </a:t>
            </a:r>
            <a:endParaRPr b="1" sz="1700" u="sng">
              <a:solidFill>
                <a:schemeClr val="accent5"/>
              </a:solidFill>
            </a:endParaRPr>
          </a:p>
          <a:p>
            <a:pPr indent="-336550" lvl="0" marL="914400" rtl="0" algn="l">
              <a:spcBef>
                <a:spcPts val="0"/>
              </a:spcBef>
              <a:spcAft>
                <a:spcPts val="0"/>
              </a:spcAft>
              <a:buClr>
                <a:schemeClr val="accent5"/>
              </a:buClr>
              <a:buSzPts val="1700"/>
              <a:buChar char="●"/>
            </a:pPr>
            <a:r>
              <a:rPr b="1" lang="en" sz="1700" u="sng">
                <a:solidFill>
                  <a:schemeClr val="accent5"/>
                </a:solidFill>
                <a:hlinkClick r:id="rId6">
                  <a:extLst>
                    <a:ext uri="{A12FA001-AC4F-418D-AE19-62706E023703}">
                      <ahyp:hlinkClr val="tx"/>
                    </a:ext>
                  </a:extLst>
                </a:hlinkClick>
              </a:rPr>
              <a:t>7th Grade Lesson </a:t>
            </a:r>
            <a:endParaRPr b="1" sz="1700" u="sng">
              <a:solidFill>
                <a:schemeClr val="accent5"/>
              </a:solidFill>
            </a:endParaRPr>
          </a:p>
          <a:p>
            <a:pPr indent="-336550" lvl="0" marL="914400" rtl="0" algn="l">
              <a:spcBef>
                <a:spcPts val="0"/>
              </a:spcBef>
              <a:spcAft>
                <a:spcPts val="0"/>
              </a:spcAft>
              <a:buClr>
                <a:schemeClr val="accent5"/>
              </a:buClr>
              <a:buSzPts val="1700"/>
              <a:buChar char="●"/>
            </a:pPr>
            <a:r>
              <a:rPr b="1" lang="en" sz="1700" u="sng">
                <a:solidFill>
                  <a:schemeClr val="accent5"/>
                </a:solidFill>
                <a:hlinkClick r:id="rId7">
                  <a:extLst>
                    <a:ext uri="{A12FA001-AC4F-418D-AE19-62706E023703}">
                      <ahyp:hlinkClr val="tx"/>
                    </a:ext>
                  </a:extLst>
                </a:hlinkClick>
              </a:rPr>
              <a:t>7th Grade Journal </a:t>
            </a:r>
            <a:r>
              <a:rPr b="1" lang="en" sz="1700" u="sng">
                <a:solidFill>
                  <a:schemeClr val="accent5"/>
                </a:solidFill>
              </a:rPr>
              <a:t>Writing Activity</a:t>
            </a:r>
            <a:endParaRPr b="1" sz="1700">
              <a:solidFill>
                <a:srgbClr val="EF5856"/>
              </a:solidFill>
              <a:latin typeface="Open Sans"/>
              <a:ea typeface="Open Sans"/>
              <a:cs typeface="Open Sans"/>
              <a:sym typeface="Open Sans"/>
            </a:endParaRPr>
          </a:p>
          <a:p>
            <a:pPr indent="0" lvl="0" marL="0" rtl="0" algn="l">
              <a:spcBef>
                <a:spcPts val="1200"/>
              </a:spcBef>
              <a:spcAft>
                <a:spcPts val="1200"/>
              </a:spcAft>
              <a:buNone/>
            </a:pPr>
            <a:r>
              <a:t/>
            </a:r>
            <a:endParaRPr b="1" sz="1700">
              <a:solidFill>
                <a:schemeClr val="lt1"/>
              </a:solidFill>
              <a:latin typeface="Open Sans"/>
              <a:ea typeface="Open Sans"/>
              <a:cs typeface="Open Sans"/>
              <a:sym typeface="Open Sans"/>
            </a:endParaRPr>
          </a:p>
        </p:txBody>
      </p:sp>
      <p:pic>
        <p:nvPicPr>
          <p:cNvPr descr="A picture containing text, clipart, vector graphics&#10;&#10;AI-generated content may be incorrect." id="190" name="Google Shape;190;p31"/>
          <p:cNvPicPr preferRelativeResize="0"/>
          <p:nvPr/>
        </p:nvPicPr>
        <p:blipFill>
          <a:blip r:embed="rId8">
            <a:alphaModFix/>
          </a:blip>
          <a:stretch>
            <a:fillRect/>
          </a:stretch>
        </p:blipFill>
        <p:spPr>
          <a:xfrm>
            <a:off x="3471350" y="464622"/>
            <a:ext cx="4116250" cy="66080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2"/>
          <p:cNvSpPr txBox="1"/>
          <p:nvPr>
            <p:ph type="title"/>
          </p:nvPr>
        </p:nvSpPr>
        <p:spPr>
          <a:xfrm>
            <a:off x="652475" y="1125425"/>
            <a:ext cx="3658200" cy="1886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3600">
                <a:solidFill>
                  <a:srgbClr val="EF5856"/>
                </a:solidFill>
                <a:latin typeface="Open Sans"/>
                <a:ea typeface="Open Sans"/>
                <a:cs typeface="Open Sans"/>
                <a:sym typeface="Open Sans"/>
              </a:rPr>
              <a:t>Exploration </a:t>
            </a:r>
            <a:endParaRPr b="1" sz="3600">
              <a:solidFill>
                <a:srgbClr val="EF5856"/>
              </a:solidFill>
              <a:latin typeface="Open Sans"/>
              <a:ea typeface="Open Sans"/>
              <a:cs typeface="Open Sans"/>
              <a:sym typeface="Open Sans"/>
            </a:endParaRPr>
          </a:p>
          <a:p>
            <a:pPr indent="0" lvl="0" marL="0" rtl="0" algn="l">
              <a:spcBef>
                <a:spcPts val="0"/>
              </a:spcBef>
              <a:spcAft>
                <a:spcPts val="0"/>
              </a:spcAft>
              <a:buNone/>
            </a:pPr>
            <a:r>
              <a:rPr b="1" lang="en" sz="3600">
                <a:solidFill>
                  <a:srgbClr val="EF5856"/>
                </a:solidFill>
                <a:latin typeface="Open Sans"/>
                <a:ea typeface="Open Sans"/>
                <a:cs typeface="Open Sans"/>
                <a:sym typeface="Open Sans"/>
              </a:rPr>
              <a:t>Time</a:t>
            </a:r>
            <a:endParaRPr b="1" sz="3600">
              <a:solidFill>
                <a:srgbClr val="EF5856"/>
              </a:solidFill>
              <a:latin typeface="Open Sans"/>
              <a:ea typeface="Open Sans"/>
              <a:cs typeface="Open Sans"/>
              <a:sym typeface="Open Sans"/>
            </a:endParaRPr>
          </a:p>
        </p:txBody>
      </p:sp>
      <p:sp>
        <p:nvSpPr>
          <p:cNvPr id="196" name="Google Shape;196;p3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Open Sans"/>
                <a:ea typeface="Open Sans"/>
                <a:cs typeface="Open Sans"/>
                <a:sym typeface="Open Sans"/>
              </a:rPr>
              <a:t>Explore a set of resources from the deck (5 min)</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None/>
            </a:pPr>
            <a:r>
              <a:rPr lang="en">
                <a:solidFill>
                  <a:schemeClr val="dk1"/>
                </a:solidFill>
                <a:latin typeface="Open Sans"/>
                <a:ea typeface="Open Sans"/>
                <a:cs typeface="Open Sans"/>
                <a:sym typeface="Open Sans"/>
              </a:rPr>
              <a:t>Present a 1 minute share on your resource set (10 min)</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None/>
            </a:pPr>
            <a:r>
              <a:rPr lang="en">
                <a:solidFill>
                  <a:schemeClr val="dk1"/>
                </a:solidFill>
                <a:latin typeface="Open Sans"/>
                <a:ea typeface="Open Sans"/>
                <a:cs typeface="Open Sans"/>
                <a:sym typeface="Open Sans"/>
              </a:rPr>
              <a:t>How can you incorporate in your classroom this year? (5 min)</a:t>
            </a:r>
            <a:endParaRPr>
              <a:solidFill>
                <a:schemeClr val="dk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idx="1" type="body"/>
          </p:nvPr>
        </p:nvSpPr>
        <p:spPr>
          <a:xfrm>
            <a:off x="1980425" y="894775"/>
            <a:ext cx="3316500" cy="3854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1600">
                <a:solidFill>
                  <a:schemeClr val="lt1"/>
                </a:solidFill>
                <a:latin typeface="Open Sans"/>
                <a:ea typeface="Open Sans"/>
                <a:cs typeface="Open Sans"/>
                <a:sym typeface="Open Sans"/>
              </a:rPr>
              <a:t>Etiana Coley Mells</a:t>
            </a:r>
            <a:endParaRPr sz="1600">
              <a:solidFill>
                <a:schemeClr val="lt1"/>
              </a:solidFill>
              <a:latin typeface="Open Sans"/>
              <a:ea typeface="Open Sans"/>
              <a:cs typeface="Open Sans"/>
              <a:sym typeface="Open Sans"/>
            </a:endParaRPr>
          </a:p>
          <a:p>
            <a:pPr indent="0" lvl="0" marL="0" rtl="0" algn="l">
              <a:spcBef>
                <a:spcPts val="0"/>
              </a:spcBef>
              <a:spcAft>
                <a:spcPts val="0"/>
              </a:spcAft>
              <a:buNone/>
            </a:pPr>
            <a:r>
              <a:rPr lang="en" sz="1200">
                <a:solidFill>
                  <a:schemeClr val="lt1"/>
                </a:solidFill>
                <a:latin typeface="Open Sans"/>
                <a:ea typeface="Open Sans"/>
                <a:cs typeface="Open Sans"/>
                <a:sym typeface="Open Sans"/>
              </a:rPr>
              <a:t>Ethnic Studies Education Specialist </a:t>
            </a:r>
            <a:endParaRPr sz="1200">
              <a:solidFill>
                <a:schemeClr val="lt1"/>
              </a:solidFill>
              <a:latin typeface="Open Sans"/>
              <a:ea typeface="Open Sans"/>
              <a:cs typeface="Open Sans"/>
              <a:sym typeface="Open Sans"/>
            </a:endParaRPr>
          </a:p>
          <a:p>
            <a:pPr indent="0" lvl="0" marL="0" rtl="0" algn="l">
              <a:spcBef>
                <a:spcPts val="0"/>
              </a:spcBef>
              <a:spcAft>
                <a:spcPts val="0"/>
              </a:spcAft>
              <a:buNone/>
            </a:pPr>
            <a:r>
              <a:rPr lang="en" sz="1200">
                <a:solidFill>
                  <a:schemeClr val="lt1"/>
                </a:solidFill>
                <a:latin typeface="Open Sans"/>
                <a:ea typeface="Open Sans"/>
                <a:cs typeface="Open Sans"/>
                <a:sym typeface="Open Sans"/>
              </a:rPr>
              <a:t>Utah State Board of Education</a:t>
            </a:r>
            <a:endParaRPr sz="12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300">
              <a:solidFill>
                <a:schemeClr val="lt1"/>
              </a:solidFill>
              <a:latin typeface="Open Sans"/>
              <a:ea typeface="Open Sans"/>
              <a:cs typeface="Open Sans"/>
              <a:sym typeface="Open Sans"/>
            </a:endParaRPr>
          </a:p>
        </p:txBody>
      </p:sp>
      <p:sp>
        <p:nvSpPr>
          <p:cNvPr id="71" name="Google Shape;71;p15"/>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F5856"/>
                </a:solidFill>
                <a:latin typeface="Open Sans"/>
                <a:ea typeface="Open Sans"/>
                <a:cs typeface="Open Sans"/>
                <a:sym typeface="Open Sans"/>
              </a:rPr>
              <a:t>Presenters</a:t>
            </a:r>
            <a:endParaRPr b="1">
              <a:solidFill>
                <a:srgbClr val="EF5856"/>
              </a:solidFill>
              <a:latin typeface="Open Sans"/>
              <a:ea typeface="Open Sans"/>
              <a:cs typeface="Open Sans"/>
              <a:sym typeface="Open Sans"/>
            </a:endParaRPr>
          </a:p>
        </p:txBody>
      </p:sp>
      <p:sp>
        <p:nvSpPr>
          <p:cNvPr id="72" name="Google Shape;72;p15"/>
          <p:cNvSpPr txBox="1"/>
          <p:nvPr>
            <p:ph idx="1" type="body"/>
          </p:nvPr>
        </p:nvSpPr>
        <p:spPr>
          <a:xfrm>
            <a:off x="5181599" y="863550"/>
            <a:ext cx="2998200" cy="3885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1600">
                <a:solidFill>
                  <a:schemeClr val="lt1"/>
                </a:solidFill>
                <a:latin typeface="Open Sans"/>
                <a:ea typeface="Open Sans"/>
                <a:cs typeface="Open Sans"/>
                <a:sym typeface="Open Sans"/>
              </a:rPr>
              <a:t>Dr. </a:t>
            </a:r>
            <a:r>
              <a:rPr lang="en" sz="1600">
                <a:solidFill>
                  <a:schemeClr val="lt1"/>
                </a:solidFill>
                <a:latin typeface="Open Sans"/>
                <a:ea typeface="Open Sans"/>
                <a:cs typeface="Open Sans"/>
                <a:sym typeface="Open Sans"/>
              </a:rPr>
              <a:t>Wendy Rex Atzet</a:t>
            </a:r>
            <a:endParaRPr sz="1600">
              <a:solidFill>
                <a:schemeClr val="lt1"/>
              </a:solidFill>
              <a:latin typeface="Open Sans"/>
              <a:ea typeface="Open Sans"/>
              <a:cs typeface="Open Sans"/>
              <a:sym typeface="Open Sans"/>
            </a:endParaRPr>
          </a:p>
          <a:p>
            <a:pPr indent="0" lvl="0" marL="0" rtl="0" algn="l">
              <a:spcBef>
                <a:spcPts val="0"/>
              </a:spcBef>
              <a:spcAft>
                <a:spcPts val="0"/>
              </a:spcAft>
              <a:buNone/>
            </a:pPr>
            <a:r>
              <a:rPr lang="en" sz="1200">
                <a:solidFill>
                  <a:schemeClr val="lt1"/>
                </a:solidFill>
                <a:latin typeface="Open Sans"/>
                <a:ea typeface="Open Sans"/>
                <a:cs typeface="Open Sans"/>
                <a:sym typeface="Open Sans"/>
              </a:rPr>
              <a:t>K-12 Initiatives Manager</a:t>
            </a:r>
            <a:endParaRPr sz="1200">
              <a:solidFill>
                <a:schemeClr val="lt1"/>
              </a:solidFill>
              <a:latin typeface="Open Sans"/>
              <a:ea typeface="Open Sans"/>
              <a:cs typeface="Open Sans"/>
              <a:sym typeface="Open Sans"/>
            </a:endParaRPr>
          </a:p>
          <a:p>
            <a:pPr indent="0" lvl="0" marL="0" rtl="0" algn="l">
              <a:spcBef>
                <a:spcPts val="0"/>
              </a:spcBef>
              <a:spcAft>
                <a:spcPts val="0"/>
              </a:spcAft>
              <a:buNone/>
            </a:pPr>
            <a:r>
              <a:rPr lang="en" sz="1200">
                <a:solidFill>
                  <a:schemeClr val="lt1"/>
                </a:solidFill>
                <a:latin typeface="Open Sans"/>
                <a:ea typeface="Open Sans"/>
                <a:cs typeface="Open Sans"/>
                <a:sym typeface="Open Sans"/>
              </a:rPr>
              <a:t>Utah Historical Society</a:t>
            </a:r>
            <a:endParaRPr sz="12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000">
              <a:solidFill>
                <a:schemeClr val="lt1"/>
              </a:solidFill>
              <a:latin typeface="Open Sans"/>
              <a:ea typeface="Open Sans"/>
              <a:cs typeface="Open Sans"/>
              <a:sym typeface="Open Sans"/>
            </a:endParaRPr>
          </a:p>
        </p:txBody>
      </p:sp>
      <p:pic>
        <p:nvPicPr>
          <p:cNvPr id="73" name="Google Shape;73;p15"/>
          <p:cNvPicPr preferRelativeResize="0"/>
          <p:nvPr/>
        </p:nvPicPr>
        <p:blipFill rotWithShape="1">
          <a:blip r:embed="rId3">
            <a:alphaModFix/>
          </a:blip>
          <a:srcRect b="0" l="20508" r="10090" t="7398"/>
          <a:stretch/>
        </p:blipFill>
        <p:spPr>
          <a:xfrm>
            <a:off x="5181600" y="1076388"/>
            <a:ext cx="1915776" cy="2431375"/>
          </a:xfrm>
          <a:prstGeom prst="rect">
            <a:avLst/>
          </a:prstGeom>
          <a:noFill/>
          <a:ln cap="flat" cmpd="sng" w="9525">
            <a:solidFill>
              <a:schemeClr val="lt1"/>
            </a:solidFill>
            <a:prstDash val="solid"/>
            <a:round/>
            <a:headEnd len="sm" w="sm" type="none"/>
            <a:tailEnd len="sm" w="sm" type="none"/>
          </a:ln>
        </p:spPr>
      </p:pic>
      <p:pic>
        <p:nvPicPr>
          <p:cNvPr id="74" name="Google Shape;74;p15"/>
          <p:cNvPicPr preferRelativeResize="0"/>
          <p:nvPr/>
        </p:nvPicPr>
        <p:blipFill>
          <a:blip r:embed="rId4">
            <a:alphaModFix/>
          </a:blip>
          <a:stretch>
            <a:fillRect/>
          </a:stretch>
        </p:blipFill>
        <p:spPr>
          <a:xfrm>
            <a:off x="2112776" y="1073525"/>
            <a:ext cx="1851272" cy="2437100"/>
          </a:xfrm>
          <a:prstGeom prst="rect">
            <a:avLst/>
          </a:prstGeom>
          <a:noFill/>
          <a:ln cap="flat" cmpd="sng" w="9525">
            <a:solidFill>
              <a:schemeClr val="lt2"/>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420">
                <a:solidFill>
                  <a:srgbClr val="EF5856"/>
                </a:solidFill>
                <a:latin typeface="Open Sans"/>
                <a:ea typeface="Open Sans"/>
                <a:cs typeface="Open Sans"/>
                <a:sym typeface="Open Sans"/>
              </a:rPr>
              <a:t>Greater Utah Indigenous Connections</a:t>
            </a:r>
            <a:endParaRPr b="1" sz="2420">
              <a:solidFill>
                <a:schemeClr val="lt1"/>
              </a:solidFill>
            </a:endParaRPr>
          </a:p>
        </p:txBody>
      </p:sp>
      <p:sp>
        <p:nvSpPr>
          <p:cNvPr id="202" name="Google Shape;202;p33"/>
          <p:cNvSpPr txBox="1"/>
          <p:nvPr>
            <p:ph idx="1" type="body"/>
          </p:nvPr>
        </p:nvSpPr>
        <p:spPr>
          <a:xfrm>
            <a:off x="540300" y="1021450"/>
            <a:ext cx="8520600" cy="360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chemeClr val="lt1"/>
                </a:solidFill>
                <a:latin typeface="Open Sans"/>
                <a:ea typeface="Open Sans"/>
                <a:cs typeface="Open Sans"/>
                <a:sym typeface="Open Sans"/>
              </a:rPr>
              <a:t>Resource Hub:</a:t>
            </a:r>
            <a:r>
              <a:rPr b="1" lang="en" sz="1700">
                <a:latin typeface="Open Sans"/>
                <a:ea typeface="Open Sans"/>
                <a:cs typeface="Open Sans"/>
                <a:sym typeface="Open Sans"/>
              </a:rPr>
              <a:t> </a:t>
            </a:r>
            <a:r>
              <a:rPr b="1" lang="en" sz="1700" u="sng">
                <a:solidFill>
                  <a:schemeClr val="hlink"/>
                </a:solidFill>
                <a:latin typeface="Open Sans"/>
                <a:ea typeface="Open Sans"/>
                <a:cs typeface="Open Sans"/>
                <a:sym typeface="Open Sans"/>
                <a:hlinkClick r:id="rId3"/>
              </a:rPr>
              <a:t>uen.org/AmericanIndian</a:t>
            </a:r>
            <a:r>
              <a:rPr b="1" lang="en" sz="1700">
                <a:latin typeface="Open Sans"/>
                <a:ea typeface="Open Sans"/>
                <a:cs typeface="Open Sans"/>
                <a:sym typeface="Open Sans"/>
              </a:rPr>
              <a:t> </a:t>
            </a:r>
            <a:endParaRPr b="1" sz="1700">
              <a:latin typeface="Open Sans"/>
              <a:ea typeface="Open Sans"/>
              <a:cs typeface="Open Sans"/>
              <a:sym typeface="Open Sans"/>
            </a:endParaRPr>
          </a:p>
          <a:p>
            <a:pPr indent="0" lvl="0" marL="0" rtl="0" algn="l">
              <a:spcBef>
                <a:spcPts val="1200"/>
              </a:spcBef>
              <a:spcAft>
                <a:spcPts val="0"/>
              </a:spcAft>
              <a:buNone/>
            </a:pPr>
            <a:r>
              <a:rPr b="1" lang="en" sz="1700">
                <a:solidFill>
                  <a:schemeClr val="lt1"/>
                </a:solidFill>
                <a:latin typeface="Open Sans"/>
                <a:ea typeface="Open Sans"/>
                <a:cs typeface="Open Sans"/>
                <a:sym typeface="Open Sans"/>
              </a:rPr>
              <a:t>Lesson Plans: </a:t>
            </a:r>
            <a:r>
              <a:rPr b="1" lang="en" sz="1700" u="sng">
                <a:solidFill>
                  <a:schemeClr val="hlink"/>
                </a:solidFill>
                <a:latin typeface="Open Sans"/>
                <a:ea typeface="Open Sans"/>
                <a:cs typeface="Open Sans"/>
                <a:sym typeface="Open Sans"/>
                <a:hlinkClick r:id="rId4"/>
              </a:rPr>
              <a:t>Native American Curriculum Initiative</a:t>
            </a:r>
            <a:r>
              <a:rPr b="1" lang="en" sz="1700">
                <a:solidFill>
                  <a:schemeClr val="lt1"/>
                </a:solidFill>
                <a:latin typeface="Open Sans"/>
                <a:ea typeface="Open Sans"/>
                <a:cs typeface="Open Sans"/>
                <a:sym typeface="Open Sans"/>
              </a:rPr>
              <a:t> @ BYU ARTS Partnership</a:t>
            </a:r>
            <a:endParaRPr b="1" sz="1700">
              <a:solidFill>
                <a:schemeClr val="lt1"/>
              </a:solidFill>
              <a:latin typeface="Open Sans"/>
              <a:ea typeface="Open Sans"/>
              <a:cs typeface="Open Sans"/>
              <a:sym typeface="Open Sans"/>
            </a:endParaRPr>
          </a:p>
          <a:p>
            <a:pPr indent="-336550" lvl="0" marL="457200" rtl="0" algn="l">
              <a:spcBef>
                <a:spcPts val="1200"/>
              </a:spcBef>
              <a:spcAft>
                <a:spcPts val="0"/>
              </a:spcAft>
              <a:buClr>
                <a:schemeClr val="lt1"/>
              </a:buClr>
              <a:buSzPts val="1700"/>
              <a:buFont typeface="Open Sans"/>
              <a:buChar char="●"/>
            </a:pPr>
            <a:r>
              <a:rPr b="1" lang="en" sz="1700" u="sng">
                <a:solidFill>
                  <a:schemeClr val="hlink"/>
                </a:solidFill>
                <a:latin typeface="Open Sans"/>
                <a:ea typeface="Open Sans"/>
                <a:cs typeface="Open Sans"/>
                <a:sym typeface="Open Sans"/>
                <a:hlinkClick r:id="rId5"/>
              </a:rPr>
              <a:t>Five Tribal Groups, Eight Tribal Nations</a:t>
            </a:r>
            <a:endParaRPr b="1" sz="1700">
              <a:solidFill>
                <a:schemeClr val="lt1"/>
              </a:solidFill>
              <a:latin typeface="Open Sans"/>
              <a:ea typeface="Open Sans"/>
              <a:cs typeface="Open Sans"/>
              <a:sym typeface="Open Sans"/>
            </a:endParaRPr>
          </a:p>
          <a:p>
            <a:pPr indent="-336550" lvl="0" marL="457200" rtl="0" algn="l">
              <a:spcBef>
                <a:spcPts val="1000"/>
              </a:spcBef>
              <a:spcAft>
                <a:spcPts val="0"/>
              </a:spcAft>
              <a:buClr>
                <a:schemeClr val="lt1"/>
              </a:buClr>
              <a:buSzPts val="1700"/>
              <a:buFont typeface="Open Sans"/>
              <a:buChar char="●"/>
            </a:pPr>
            <a:r>
              <a:rPr b="1" lang="en" sz="1700" u="sng">
                <a:solidFill>
                  <a:schemeClr val="accent5"/>
                </a:solidFill>
                <a:latin typeface="Open Sans"/>
                <a:ea typeface="Open Sans"/>
                <a:cs typeface="Open Sans"/>
                <a:sym typeface="Open Sans"/>
                <a:hlinkClick r:id="rId6">
                  <a:extLst>
                    <a:ext uri="{A12FA001-AC4F-418D-AE19-62706E023703}">
                      <ahyp:hlinkClr val="tx"/>
                    </a:ext>
                  </a:extLst>
                </a:hlinkClick>
              </a:rPr>
              <a:t>Native Americans Within Utah</a:t>
            </a:r>
            <a:endParaRPr b="1" sz="1700">
              <a:solidFill>
                <a:schemeClr val="lt1"/>
              </a:solidFill>
              <a:latin typeface="Open Sans"/>
              <a:ea typeface="Open Sans"/>
              <a:cs typeface="Open Sans"/>
              <a:sym typeface="Open Sans"/>
            </a:endParaRPr>
          </a:p>
          <a:p>
            <a:pPr indent="-336550" lvl="0" marL="457200" rtl="0" algn="l">
              <a:spcBef>
                <a:spcPts val="1000"/>
              </a:spcBef>
              <a:spcAft>
                <a:spcPts val="0"/>
              </a:spcAft>
              <a:buClr>
                <a:schemeClr val="lt1"/>
              </a:buClr>
              <a:buSzPts val="1700"/>
              <a:buFont typeface="Open Sans"/>
              <a:buChar char="●"/>
            </a:pPr>
            <a:r>
              <a:rPr b="1" lang="en" sz="1700" u="sng">
                <a:solidFill>
                  <a:schemeClr val="hlink"/>
                </a:solidFill>
                <a:latin typeface="Open Sans"/>
                <a:ea typeface="Open Sans"/>
                <a:cs typeface="Open Sans"/>
                <a:sym typeface="Open Sans"/>
                <a:hlinkClick r:id="rId7"/>
              </a:rPr>
              <a:t>Utah Environments through the Eyes of the </a:t>
            </a:r>
            <a:r>
              <a:rPr b="1" lang="en" sz="1700" u="sng">
                <a:solidFill>
                  <a:schemeClr val="hlink"/>
                </a:solidFill>
                <a:latin typeface="Open Sans"/>
                <a:ea typeface="Open Sans"/>
                <a:cs typeface="Open Sans"/>
                <a:sym typeface="Open Sans"/>
                <a:hlinkClick r:id="rId8"/>
              </a:rPr>
              <a:t>Paiute</a:t>
            </a:r>
            <a:r>
              <a:rPr b="1" lang="en" sz="1700">
                <a:solidFill>
                  <a:schemeClr val="lt1"/>
                </a:solidFill>
                <a:latin typeface="Open Sans"/>
                <a:ea typeface="Open Sans"/>
                <a:cs typeface="Open Sans"/>
                <a:sym typeface="Open Sans"/>
              </a:rPr>
              <a:t> (Paiute)</a:t>
            </a:r>
            <a:endParaRPr b="1" sz="1700">
              <a:solidFill>
                <a:schemeClr val="lt1"/>
              </a:solidFill>
              <a:latin typeface="Open Sans"/>
              <a:ea typeface="Open Sans"/>
              <a:cs typeface="Open Sans"/>
              <a:sym typeface="Open Sans"/>
            </a:endParaRPr>
          </a:p>
          <a:p>
            <a:pPr indent="-336550" lvl="0" marL="457200" rtl="0" algn="l">
              <a:spcBef>
                <a:spcPts val="1000"/>
              </a:spcBef>
              <a:spcAft>
                <a:spcPts val="0"/>
              </a:spcAft>
              <a:buClr>
                <a:schemeClr val="lt1"/>
              </a:buClr>
              <a:buSzPts val="1700"/>
              <a:buFont typeface="Open Sans"/>
              <a:buChar char="●"/>
            </a:pPr>
            <a:r>
              <a:rPr b="1" lang="en" sz="1700" u="sng">
                <a:solidFill>
                  <a:schemeClr val="hlink"/>
                </a:solidFill>
                <a:latin typeface="Open Sans"/>
                <a:ea typeface="Open Sans"/>
                <a:cs typeface="Open Sans"/>
                <a:sym typeface="Open Sans"/>
                <a:hlinkClick r:id="rId9"/>
              </a:rPr>
              <a:t>Avikaan Nuuche History: Creative Movement</a:t>
            </a:r>
            <a:r>
              <a:rPr b="1" lang="en" sz="1700">
                <a:solidFill>
                  <a:schemeClr val="lt1"/>
                </a:solidFill>
                <a:latin typeface="Open Sans"/>
                <a:ea typeface="Open Sans"/>
                <a:cs typeface="Open Sans"/>
                <a:sym typeface="Open Sans"/>
              </a:rPr>
              <a:t> (White Mesa Ute)</a:t>
            </a:r>
            <a:endParaRPr b="1" sz="1700">
              <a:solidFill>
                <a:schemeClr val="lt1"/>
              </a:solidFill>
              <a:latin typeface="Open Sans"/>
              <a:ea typeface="Open Sans"/>
              <a:cs typeface="Open Sans"/>
              <a:sym typeface="Open Sans"/>
            </a:endParaRPr>
          </a:p>
          <a:p>
            <a:pPr indent="-336550" lvl="0" marL="457200" rtl="0" algn="l">
              <a:spcBef>
                <a:spcPts val="1000"/>
              </a:spcBef>
              <a:spcAft>
                <a:spcPts val="0"/>
              </a:spcAft>
              <a:buClr>
                <a:schemeClr val="lt1"/>
              </a:buClr>
              <a:buSzPts val="1700"/>
              <a:buFont typeface="Open Sans"/>
              <a:buChar char="●"/>
            </a:pPr>
            <a:r>
              <a:rPr b="1" lang="en" sz="1700" u="sng">
                <a:solidFill>
                  <a:schemeClr val="hlink"/>
                </a:solidFill>
                <a:latin typeface="Open Sans"/>
                <a:ea typeface="Open Sans"/>
                <a:cs typeface="Open Sans"/>
                <a:sym typeface="Open Sans"/>
                <a:hlinkClick r:id="rId10"/>
              </a:rPr>
              <a:t>Father Sky and Mother Earth</a:t>
            </a:r>
            <a:r>
              <a:rPr b="1" lang="en" sz="1700">
                <a:solidFill>
                  <a:schemeClr val="lt1"/>
                </a:solidFill>
                <a:latin typeface="Open Sans"/>
                <a:ea typeface="Open Sans"/>
                <a:cs typeface="Open Sans"/>
                <a:sym typeface="Open Sans"/>
              </a:rPr>
              <a:t> (Navajo/Dine)</a:t>
            </a:r>
            <a:endParaRPr b="1" sz="1700">
              <a:solidFill>
                <a:schemeClr val="lt1"/>
              </a:solidFill>
              <a:latin typeface="Open Sans"/>
              <a:ea typeface="Open Sans"/>
              <a:cs typeface="Open Sans"/>
              <a:sym typeface="Open Sans"/>
            </a:endParaRPr>
          </a:p>
          <a:p>
            <a:pPr indent="-336550" lvl="0" marL="457200" rtl="0" algn="l">
              <a:spcBef>
                <a:spcPts val="1000"/>
              </a:spcBef>
              <a:spcAft>
                <a:spcPts val="1000"/>
              </a:spcAft>
              <a:buClr>
                <a:schemeClr val="lt1"/>
              </a:buClr>
              <a:buSzPts val="1700"/>
              <a:buFont typeface="Open Sans"/>
              <a:buChar char="●"/>
            </a:pPr>
            <a:r>
              <a:rPr b="1" lang="en" sz="1700" u="sng">
                <a:solidFill>
                  <a:schemeClr val="hlink"/>
                </a:solidFill>
                <a:latin typeface="Open Sans"/>
                <a:ea typeface="Open Sans"/>
                <a:cs typeface="Open Sans"/>
                <a:sym typeface="Open Sans"/>
                <a:hlinkClick r:id="rId11"/>
              </a:rPr>
              <a:t>Viewing Water as a Gift</a:t>
            </a:r>
            <a:r>
              <a:rPr b="1" lang="en" sz="1700">
                <a:solidFill>
                  <a:schemeClr val="lt1"/>
                </a:solidFill>
                <a:latin typeface="Open Sans"/>
                <a:ea typeface="Open Sans"/>
                <a:cs typeface="Open Sans"/>
                <a:sym typeface="Open Sans"/>
              </a:rPr>
              <a:t> (Confederated Tribes of Goshute)</a:t>
            </a:r>
            <a:endParaRPr b="1" sz="1700">
              <a:solidFill>
                <a:schemeClr val="lt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F5856"/>
                </a:solidFill>
                <a:latin typeface="Open Sans"/>
                <a:ea typeface="Open Sans"/>
                <a:cs typeface="Open Sans"/>
                <a:sym typeface="Open Sans"/>
              </a:rPr>
              <a:t>Utah's</a:t>
            </a:r>
            <a:r>
              <a:rPr b="1" lang="en">
                <a:solidFill>
                  <a:srgbClr val="EF5856"/>
                </a:solidFill>
                <a:latin typeface="Open Sans"/>
                <a:ea typeface="Open Sans"/>
                <a:cs typeface="Open Sans"/>
                <a:sym typeface="Open Sans"/>
              </a:rPr>
              <a:t> African American Community</a:t>
            </a:r>
            <a:endParaRPr b="1">
              <a:solidFill>
                <a:srgbClr val="EF5856"/>
              </a:solidFill>
              <a:latin typeface="Open Sans"/>
              <a:ea typeface="Open Sans"/>
              <a:cs typeface="Open Sans"/>
              <a:sym typeface="Open Sans"/>
            </a:endParaRPr>
          </a:p>
        </p:txBody>
      </p:sp>
      <p:sp>
        <p:nvSpPr>
          <p:cNvPr id="208" name="Google Shape;208;p34"/>
          <p:cNvSpPr txBox="1"/>
          <p:nvPr/>
        </p:nvSpPr>
        <p:spPr>
          <a:xfrm>
            <a:off x="477800" y="1112475"/>
            <a:ext cx="8149800" cy="333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lt1"/>
                </a:solidFill>
                <a:latin typeface="Open Sans"/>
                <a:ea typeface="Open Sans"/>
                <a:cs typeface="Open Sans"/>
                <a:sym typeface="Open Sans"/>
              </a:rPr>
              <a:t>I Love History</a:t>
            </a:r>
            <a:r>
              <a:rPr b="1" lang="en" sz="2000">
                <a:solidFill>
                  <a:schemeClr val="lt1"/>
                </a:solidFill>
                <a:latin typeface="Open Sans"/>
                <a:ea typeface="Open Sans"/>
                <a:cs typeface="Open Sans"/>
                <a:sym typeface="Open Sans"/>
              </a:rPr>
              <a:t>: </a:t>
            </a:r>
            <a:r>
              <a:rPr b="1" lang="en" sz="2000" u="sng">
                <a:solidFill>
                  <a:schemeClr val="hlink"/>
                </a:solidFill>
                <a:latin typeface="Open Sans"/>
                <a:ea typeface="Open Sans"/>
                <a:cs typeface="Open Sans"/>
                <a:sym typeface="Open Sans"/>
                <a:hlinkClick r:id="rId3"/>
              </a:rPr>
              <a:t>Utah’s African American Communities</a:t>
            </a:r>
            <a:endParaRPr b="1" sz="20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2000">
              <a:solidFill>
                <a:schemeClr val="lt1"/>
              </a:solidFill>
              <a:latin typeface="Open Sans"/>
              <a:ea typeface="Open Sans"/>
              <a:cs typeface="Open Sans"/>
              <a:sym typeface="Open Sans"/>
            </a:endParaRPr>
          </a:p>
          <a:p>
            <a:pPr indent="0" lvl="0" marL="0" rtl="0" algn="l">
              <a:spcBef>
                <a:spcPts val="0"/>
              </a:spcBef>
              <a:spcAft>
                <a:spcPts val="0"/>
              </a:spcAft>
              <a:buNone/>
            </a:pPr>
            <a:r>
              <a:rPr b="1" lang="en" sz="2000">
                <a:solidFill>
                  <a:schemeClr val="lt1"/>
                </a:solidFill>
                <a:latin typeface="Open Sans"/>
                <a:ea typeface="Open Sans"/>
                <a:cs typeface="Open Sans"/>
                <a:sym typeface="Open Sans"/>
              </a:rPr>
              <a:t>Article:</a:t>
            </a:r>
            <a:r>
              <a:rPr b="1" lang="en" sz="2000" u="sng">
                <a:solidFill>
                  <a:schemeClr val="accent5"/>
                </a:solidFill>
                <a:latin typeface="Open Sans"/>
                <a:ea typeface="Open Sans"/>
                <a:cs typeface="Open Sans"/>
                <a:sym typeface="Open Sans"/>
                <a:hlinkClick r:id="rId4">
                  <a:extLst>
                    <a:ext uri="{A12FA001-AC4F-418D-AE19-62706E023703}">
                      <ahyp:hlinkClr val="tx"/>
                    </a:ext>
                  </a:extLst>
                </a:hlinkClick>
              </a:rPr>
              <a:t> Green Flake</a:t>
            </a:r>
            <a:r>
              <a:rPr b="1" lang="en" sz="2000">
                <a:solidFill>
                  <a:schemeClr val="dk2"/>
                </a:solidFill>
                <a:latin typeface="Open Sans"/>
                <a:ea typeface="Open Sans"/>
                <a:cs typeface="Open Sans"/>
                <a:sym typeface="Open Sans"/>
              </a:rPr>
              <a:t> (</a:t>
            </a:r>
            <a:r>
              <a:rPr b="1" lang="en" sz="2000" u="sng">
                <a:solidFill>
                  <a:schemeClr val="accent5"/>
                </a:solidFill>
                <a:latin typeface="Open Sans"/>
                <a:ea typeface="Open Sans"/>
                <a:cs typeface="Open Sans"/>
                <a:sym typeface="Open Sans"/>
                <a:hlinkClick r:id="rId5">
                  <a:extLst>
                    <a:ext uri="{A12FA001-AC4F-418D-AE19-62706E023703}">
                      <ahyp:hlinkClr val="tx"/>
                    </a:ext>
                  </a:extLst>
                </a:hlinkClick>
              </a:rPr>
              <a:t>Spanish version</a:t>
            </a:r>
            <a:r>
              <a:rPr b="1" lang="en" sz="2000">
                <a:solidFill>
                  <a:schemeClr val="dk2"/>
                </a:solidFill>
                <a:latin typeface="Open Sans"/>
                <a:ea typeface="Open Sans"/>
                <a:cs typeface="Open Sans"/>
                <a:sym typeface="Open Sans"/>
              </a:rPr>
              <a:t>) </a:t>
            </a:r>
            <a:endParaRPr b="1" sz="2000">
              <a:solidFill>
                <a:schemeClr val="lt1"/>
              </a:solidFill>
              <a:latin typeface="Open Sans"/>
              <a:ea typeface="Open Sans"/>
              <a:cs typeface="Open Sans"/>
              <a:sym typeface="Open Sans"/>
            </a:endParaRPr>
          </a:p>
          <a:p>
            <a:pPr indent="-355600" lvl="1" marL="914400" rtl="0" algn="l">
              <a:spcBef>
                <a:spcPts val="0"/>
              </a:spcBef>
              <a:spcAft>
                <a:spcPts val="0"/>
              </a:spcAft>
              <a:buClr>
                <a:schemeClr val="lt1"/>
              </a:buClr>
              <a:buSzPts val="2000"/>
              <a:buFont typeface="Open Sans"/>
              <a:buChar char="○"/>
            </a:pPr>
            <a:r>
              <a:rPr b="1" lang="en" sz="2000" u="sng">
                <a:solidFill>
                  <a:schemeClr val="accent5"/>
                </a:solidFill>
                <a:latin typeface="Open Sans"/>
                <a:ea typeface="Open Sans"/>
                <a:cs typeface="Open Sans"/>
                <a:sym typeface="Open Sans"/>
                <a:hlinkClick r:id="rId6">
                  <a:extLst>
                    <a:ext uri="{A12FA001-AC4F-418D-AE19-62706E023703}">
                      <ahyp:hlinkClr val="tx"/>
                    </a:ext>
                  </a:extLst>
                </a:hlinkClick>
              </a:rPr>
              <a:t>Green Flake</a:t>
            </a:r>
            <a:r>
              <a:rPr b="1" lang="en" sz="2000">
                <a:solidFill>
                  <a:schemeClr val="lt1"/>
                </a:solidFill>
                <a:latin typeface="Open Sans"/>
                <a:ea typeface="Open Sans"/>
                <a:cs typeface="Open Sans"/>
                <a:sym typeface="Open Sans"/>
              </a:rPr>
              <a:t> Lesson Plan </a:t>
            </a:r>
            <a:endParaRPr b="1" sz="20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2000">
              <a:solidFill>
                <a:schemeClr val="lt1"/>
              </a:solidFill>
              <a:latin typeface="Open Sans"/>
              <a:ea typeface="Open Sans"/>
              <a:cs typeface="Open Sans"/>
              <a:sym typeface="Open Sans"/>
            </a:endParaRPr>
          </a:p>
          <a:p>
            <a:pPr indent="0" lvl="0" marL="0" rtl="0" algn="l">
              <a:spcBef>
                <a:spcPts val="0"/>
              </a:spcBef>
              <a:spcAft>
                <a:spcPts val="0"/>
              </a:spcAft>
              <a:buNone/>
            </a:pPr>
            <a:r>
              <a:rPr b="1" lang="en" sz="2000">
                <a:solidFill>
                  <a:schemeClr val="lt1"/>
                </a:solidFill>
                <a:latin typeface="Open Sans"/>
                <a:ea typeface="Open Sans"/>
                <a:cs typeface="Open Sans"/>
                <a:sym typeface="Open Sans"/>
              </a:rPr>
              <a:t>Article: </a:t>
            </a:r>
            <a:r>
              <a:rPr b="1" lang="en" sz="2000" u="sng">
                <a:solidFill>
                  <a:schemeClr val="hlink"/>
                </a:solidFill>
                <a:latin typeface="Open Sans"/>
                <a:ea typeface="Open Sans"/>
                <a:cs typeface="Open Sans"/>
                <a:sym typeface="Open Sans"/>
                <a:hlinkClick r:id="rId7"/>
              </a:rPr>
              <a:t>Jane Manning James</a:t>
            </a:r>
            <a:endParaRPr b="1" sz="2000">
              <a:solidFill>
                <a:schemeClr val="lt1"/>
              </a:solidFill>
              <a:latin typeface="Open Sans"/>
              <a:ea typeface="Open Sans"/>
              <a:cs typeface="Open Sans"/>
              <a:sym typeface="Open Sans"/>
            </a:endParaRPr>
          </a:p>
          <a:p>
            <a:pPr indent="-355600" lvl="1" marL="914400" rtl="0" algn="l">
              <a:spcBef>
                <a:spcPts val="0"/>
              </a:spcBef>
              <a:spcAft>
                <a:spcPts val="0"/>
              </a:spcAft>
              <a:buClr>
                <a:schemeClr val="lt1"/>
              </a:buClr>
              <a:buSzPts val="2000"/>
              <a:buFont typeface="Open Sans"/>
              <a:buChar char="○"/>
            </a:pPr>
            <a:r>
              <a:rPr b="1" lang="en" sz="2000" u="sng">
                <a:solidFill>
                  <a:schemeClr val="hlink"/>
                </a:solidFill>
                <a:latin typeface="Open Sans"/>
                <a:ea typeface="Open Sans"/>
                <a:cs typeface="Open Sans"/>
                <a:sym typeface="Open Sans"/>
                <a:hlinkClick r:id="rId8"/>
              </a:rPr>
              <a:t>Jane Manning James</a:t>
            </a:r>
            <a:r>
              <a:rPr b="1" lang="en" sz="2000">
                <a:solidFill>
                  <a:schemeClr val="lt1"/>
                </a:solidFill>
                <a:latin typeface="Open Sans"/>
                <a:ea typeface="Open Sans"/>
                <a:cs typeface="Open Sans"/>
                <a:sym typeface="Open Sans"/>
              </a:rPr>
              <a:t> Lesson Plan</a:t>
            </a:r>
            <a:endParaRPr b="1" sz="20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2000">
              <a:solidFill>
                <a:schemeClr val="lt1"/>
              </a:solidFill>
              <a:latin typeface="Open Sans"/>
              <a:ea typeface="Open Sans"/>
              <a:cs typeface="Open Sans"/>
              <a:sym typeface="Open Sans"/>
            </a:endParaRPr>
          </a:p>
          <a:p>
            <a:pPr indent="0" lvl="0" marL="0" rtl="0" algn="l">
              <a:spcBef>
                <a:spcPts val="0"/>
              </a:spcBef>
              <a:spcAft>
                <a:spcPts val="0"/>
              </a:spcAft>
              <a:buNone/>
            </a:pPr>
            <a:r>
              <a:rPr b="1" lang="en" sz="2000">
                <a:solidFill>
                  <a:schemeClr val="lt1"/>
                </a:solidFill>
                <a:latin typeface="Open Sans"/>
                <a:ea typeface="Open Sans"/>
                <a:cs typeface="Open Sans"/>
                <a:sym typeface="Open Sans"/>
              </a:rPr>
              <a:t>Lesson Plan: </a:t>
            </a:r>
            <a:r>
              <a:rPr b="1" lang="en" sz="2000" u="sng">
                <a:solidFill>
                  <a:schemeClr val="hlink"/>
                </a:solidFill>
                <a:latin typeface="Open Sans"/>
                <a:ea typeface="Open Sans"/>
                <a:cs typeface="Open Sans"/>
                <a:sym typeface="Open Sans"/>
                <a:hlinkClick r:id="rId9"/>
              </a:rPr>
              <a:t>Utah’s First African American State Senator</a:t>
            </a:r>
            <a:endParaRPr b="1" sz="2000">
              <a:solidFill>
                <a:schemeClr val="lt1"/>
              </a:solidFill>
              <a:latin typeface="Open Sans"/>
              <a:ea typeface="Open Sans"/>
              <a:cs typeface="Open Sans"/>
              <a:sym typeface="Open Sans"/>
            </a:endParaRPr>
          </a:p>
          <a:p>
            <a:pPr indent="-355600" lvl="1" marL="914400" rtl="0" algn="l">
              <a:spcBef>
                <a:spcPts val="0"/>
              </a:spcBef>
              <a:spcAft>
                <a:spcPts val="0"/>
              </a:spcAft>
              <a:buClr>
                <a:schemeClr val="lt1"/>
              </a:buClr>
              <a:buSzPts val="2000"/>
              <a:buFont typeface="Open Sans"/>
              <a:buChar char="○"/>
            </a:pPr>
            <a:r>
              <a:rPr b="1" lang="en" sz="2000" u="sng">
                <a:solidFill>
                  <a:schemeClr val="hlink"/>
                </a:solidFill>
                <a:latin typeface="Open Sans"/>
                <a:ea typeface="Open Sans"/>
                <a:cs typeface="Open Sans"/>
                <a:sym typeface="Open Sans"/>
                <a:hlinkClick r:id="rId10"/>
              </a:rPr>
              <a:t>2017 -- Interview with Utah's 1st Black State Senator Terry Williams</a:t>
            </a:r>
            <a:endParaRPr b="1" sz="2000">
              <a:solidFill>
                <a:schemeClr val="lt1"/>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F5856"/>
                </a:solidFill>
                <a:latin typeface="Open Sans"/>
                <a:ea typeface="Open Sans"/>
                <a:cs typeface="Open Sans"/>
                <a:sym typeface="Open Sans"/>
              </a:rPr>
              <a:t>Utah’s Pacific Islander Communities</a:t>
            </a:r>
            <a:endParaRPr b="1">
              <a:solidFill>
                <a:srgbClr val="EF5856"/>
              </a:solidFill>
              <a:latin typeface="Open Sans"/>
              <a:ea typeface="Open Sans"/>
              <a:cs typeface="Open Sans"/>
              <a:sym typeface="Open Sans"/>
            </a:endParaRPr>
          </a:p>
        </p:txBody>
      </p:sp>
      <p:sp>
        <p:nvSpPr>
          <p:cNvPr id="214" name="Google Shape;214;p35"/>
          <p:cNvSpPr txBox="1"/>
          <p:nvPr/>
        </p:nvSpPr>
        <p:spPr>
          <a:xfrm>
            <a:off x="613300" y="1127275"/>
            <a:ext cx="8712900" cy="345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chemeClr val="lt1"/>
                </a:solidFill>
                <a:latin typeface="Open Sans"/>
                <a:ea typeface="Open Sans"/>
                <a:cs typeface="Open Sans"/>
                <a:sym typeface="Open Sans"/>
              </a:rPr>
              <a:t>I Love History</a:t>
            </a:r>
            <a:r>
              <a:rPr b="1" lang="en" sz="1900">
                <a:solidFill>
                  <a:schemeClr val="lt1"/>
                </a:solidFill>
                <a:latin typeface="Open Sans"/>
                <a:ea typeface="Open Sans"/>
                <a:cs typeface="Open Sans"/>
                <a:sym typeface="Open Sans"/>
              </a:rPr>
              <a:t>: </a:t>
            </a:r>
            <a:r>
              <a:rPr b="1" lang="en" sz="1900" u="sng">
                <a:solidFill>
                  <a:schemeClr val="hlink"/>
                </a:solidFill>
                <a:latin typeface="Open Sans"/>
                <a:ea typeface="Open Sans"/>
                <a:cs typeface="Open Sans"/>
                <a:sym typeface="Open Sans"/>
                <a:hlinkClick r:id="rId3"/>
              </a:rPr>
              <a:t>Pacific Islander Communities</a:t>
            </a:r>
            <a:endParaRPr b="1" sz="1900">
              <a:solidFill>
                <a:schemeClr val="lt1"/>
              </a:solidFill>
              <a:latin typeface="Open Sans"/>
              <a:ea typeface="Open Sans"/>
              <a:cs typeface="Open Sans"/>
              <a:sym typeface="Open Sans"/>
            </a:endParaRPr>
          </a:p>
          <a:p>
            <a:pPr indent="0" lvl="0" marL="0" rtl="0" algn="l">
              <a:spcBef>
                <a:spcPts val="1000"/>
              </a:spcBef>
              <a:spcAft>
                <a:spcPts val="0"/>
              </a:spcAft>
              <a:buNone/>
            </a:pPr>
            <a:r>
              <a:rPr b="1" lang="en" sz="1900">
                <a:solidFill>
                  <a:schemeClr val="lt1"/>
                </a:solidFill>
                <a:latin typeface="Open Sans"/>
                <a:ea typeface="Open Sans"/>
                <a:cs typeface="Open Sans"/>
                <a:sym typeface="Open Sans"/>
              </a:rPr>
              <a:t>Primary Source: </a:t>
            </a:r>
            <a:r>
              <a:rPr b="1" lang="en" sz="1900" u="sng">
                <a:solidFill>
                  <a:schemeClr val="hlink"/>
                </a:solidFill>
                <a:latin typeface="Open Sans"/>
                <a:ea typeface="Open Sans"/>
                <a:cs typeface="Open Sans"/>
                <a:sym typeface="Open Sans"/>
                <a:hlinkClick r:id="rId4"/>
              </a:rPr>
              <a:t>The 1897 Petition Against the Annexation of Hawaii</a:t>
            </a:r>
            <a:endParaRPr b="1" sz="1900">
              <a:solidFill>
                <a:schemeClr val="lt1"/>
              </a:solidFill>
              <a:latin typeface="Open Sans"/>
              <a:ea typeface="Open Sans"/>
              <a:cs typeface="Open Sans"/>
              <a:sym typeface="Open Sans"/>
            </a:endParaRPr>
          </a:p>
          <a:p>
            <a:pPr indent="0" lvl="0" marL="0" rtl="0" algn="l">
              <a:spcBef>
                <a:spcPts val="1000"/>
              </a:spcBef>
              <a:spcAft>
                <a:spcPts val="0"/>
              </a:spcAft>
              <a:buNone/>
            </a:pPr>
            <a:r>
              <a:rPr b="1" lang="en" sz="1900">
                <a:solidFill>
                  <a:schemeClr val="lt1"/>
                </a:solidFill>
                <a:latin typeface="Open Sans"/>
                <a:ea typeface="Open Sans"/>
                <a:cs typeface="Open Sans"/>
                <a:sym typeface="Open Sans"/>
              </a:rPr>
              <a:t>BYU Capstone: </a:t>
            </a:r>
            <a:r>
              <a:rPr b="1" lang="en" sz="1900" u="sng">
                <a:solidFill>
                  <a:schemeClr val="hlink"/>
                </a:solidFill>
                <a:latin typeface="Open Sans"/>
                <a:ea typeface="Open Sans"/>
                <a:cs typeface="Open Sans"/>
                <a:sym typeface="Open Sans"/>
                <a:hlinkClick r:id="rId5"/>
              </a:rPr>
              <a:t>Ke Kulanakauhale o’Iosepa</a:t>
            </a:r>
            <a:r>
              <a:rPr b="1" lang="en" sz="1900">
                <a:solidFill>
                  <a:schemeClr val="lt1"/>
                </a:solidFill>
                <a:latin typeface="Open Sans"/>
                <a:ea typeface="Open Sans"/>
                <a:cs typeface="Open Sans"/>
                <a:sym typeface="Open Sans"/>
              </a:rPr>
              <a:t> by Palakiko Chandler</a:t>
            </a:r>
            <a:endParaRPr b="1" sz="1900">
              <a:solidFill>
                <a:schemeClr val="lt1"/>
              </a:solidFill>
              <a:latin typeface="Open Sans"/>
              <a:ea typeface="Open Sans"/>
              <a:cs typeface="Open Sans"/>
              <a:sym typeface="Open Sans"/>
            </a:endParaRPr>
          </a:p>
          <a:p>
            <a:pPr indent="0" lvl="0" marL="0" rtl="0" algn="l">
              <a:spcBef>
                <a:spcPts val="1000"/>
              </a:spcBef>
              <a:spcAft>
                <a:spcPts val="0"/>
              </a:spcAft>
              <a:buClr>
                <a:schemeClr val="dk1"/>
              </a:buClr>
              <a:buSzPts val="1100"/>
              <a:buFont typeface="Arial"/>
              <a:buNone/>
            </a:pPr>
            <a:r>
              <a:rPr b="1" lang="en" sz="1900">
                <a:solidFill>
                  <a:schemeClr val="lt1"/>
                </a:solidFill>
                <a:latin typeface="Open Sans"/>
                <a:ea typeface="Open Sans"/>
                <a:cs typeface="Open Sans"/>
                <a:sym typeface="Open Sans"/>
              </a:rPr>
              <a:t>PBS Utah + Brighton High School: </a:t>
            </a:r>
            <a:r>
              <a:rPr b="1" lang="en" sz="1900" u="sng">
                <a:solidFill>
                  <a:schemeClr val="accent5"/>
                </a:solidFill>
                <a:latin typeface="Open Sans"/>
                <a:ea typeface="Open Sans"/>
                <a:cs typeface="Open Sans"/>
                <a:sym typeface="Open Sans"/>
                <a:hlinkClick r:id="rId6">
                  <a:extLst>
                    <a:ext uri="{A12FA001-AC4F-418D-AE19-62706E023703}">
                      <ahyp:hlinkClr val="tx"/>
                    </a:ext>
                  </a:extLst>
                </a:hlinkClick>
              </a:rPr>
              <a:t>Aloha Iosepa</a:t>
            </a:r>
            <a:endParaRPr b="1" sz="1900">
              <a:solidFill>
                <a:schemeClr val="lt1"/>
              </a:solidFill>
              <a:latin typeface="Open Sans"/>
              <a:ea typeface="Open Sans"/>
              <a:cs typeface="Open Sans"/>
              <a:sym typeface="Open Sans"/>
            </a:endParaRPr>
          </a:p>
          <a:p>
            <a:pPr indent="0" lvl="0" marL="0" rtl="0" algn="l">
              <a:spcBef>
                <a:spcPts val="1000"/>
              </a:spcBef>
              <a:spcAft>
                <a:spcPts val="0"/>
              </a:spcAft>
              <a:buNone/>
            </a:pPr>
            <a:r>
              <a:rPr b="1" lang="en" sz="1900">
                <a:solidFill>
                  <a:schemeClr val="lt1"/>
                </a:solidFill>
                <a:latin typeface="Open Sans"/>
                <a:ea typeface="Open Sans"/>
                <a:cs typeface="Open Sans"/>
                <a:sym typeface="Open Sans"/>
              </a:rPr>
              <a:t>PBS Utah: </a:t>
            </a:r>
            <a:r>
              <a:rPr b="1" lang="en" sz="1900" u="sng">
                <a:solidFill>
                  <a:schemeClr val="hlink"/>
                </a:solidFill>
                <a:latin typeface="Open Sans"/>
                <a:ea typeface="Open Sans"/>
                <a:cs typeface="Open Sans"/>
                <a:sym typeface="Open Sans"/>
                <a:hlinkClick r:id="rId7"/>
              </a:rPr>
              <a:t>Pioneers of Aloha</a:t>
            </a:r>
            <a:endParaRPr b="1" sz="1900">
              <a:solidFill>
                <a:schemeClr val="lt1"/>
              </a:solidFill>
              <a:latin typeface="Open Sans"/>
              <a:ea typeface="Open Sans"/>
              <a:cs typeface="Open Sans"/>
              <a:sym typeface="Open Sans"/>
            </a:endParaRPr>
          </a:p>
          <a:p>
            <a:pPr indent="0" lvl="0" marL="0" rtl="0" algn="l">
              <a:spcBef>
                <a:spcPts val="1000"/>
              </a:spcBef>
              <a:spcAft>
                <a:spcPts val="0"/>
              </a:spcAft>
              <a:buNone/>
            </a:pPr>
            <a:r>
              <a:rPr b="1" lang="en" sz="1900">
                <a:solidFill>
                  <a:schemeClr val="lt1"/>
                </a:solidFill>
                <a:latin typeface="Open Sans"/>
                <a:ea typeface="Open Sans"/>
                <a:cs typeface="Open Sans"/>
                <a:sym typeface="Open Sans"/>
              </a:rPr>
              <a:t>KSL: </a:t>
            </a:r>
            <a:r>
              <a:rPr b="1" lang="en" sz="1900" u="sng">
                <a:solidFill>
                  <a:schemeClr val="hlink"/>
                </a:solidFill>
                <a:latin typeface="Open Sans"/>
                <a:ea typeface="Open Sans"/>
                <a:cs typeface="Open Sans"/>
                <a:sym typeface="Open Sans"/>
                <a:hlinkClick r:id="rId8"/>
              </a:rPr>
              <a:t>Utah artist plays big role in Disney’s ‘Moana’</a:t>
            </a:r>
            <a:endParaRPr b="1" sz="1900">
              <a:solidFill>
                <a:schemeClr val="lt1"/>
              </a:solidFill>
              <a:latin typeface="Open Sans"/>
              <a:ea typeface="Open Sans"/>
              <a:cs typeface="Open Sans"/>
              <a:sym typeface="Open Sans"/>
            </a:endParaRPr>
          </a:p>
          <a:p>
            <a:pPr indent="0" lvl="0" marL="0" rtl="0" algn="l">
              <a:spcBef>
                <a:spcPts val="1000"/>
              </a:spcBef>
              <a:spcAft>
                <a:spcPts val="0"/>
              </a:spcAft>
              <a:buNone/>
            </a:pPr>
            <a:r>
              <a:t/>
            </a:r>
            <a:endParaRPr b="1" sz="1900">
              <a:solidFill>
                <a:schemeClr val="lt1"/>
              </a:solidFill>
              <a:latin typeface="Open Sans"/>
              <a:ea typeface="Open Sans"/>
              <a:cs typeface="Open Sans"/>
              <a:sym typeface="Open Sans"/>
            </a:endParaRPr>
          </a:p>
          <a:p>
            <a:pPr indent="0" lvl="0" marL="0" rtl="0" algn="l">
              <a:spcBef>
                <a:spcPts val="1000"/>
              </a:spcBef>
              <a:spcAft>
                <a:spcPts val="1000"/>
              </a:spcAft>
              <a:buNone/>
            </a:pPr>
            <a:r>
              <a:rPr b="1" lang="en" sz="1900">
                <a:solidFill>
                  <a:schemeClr val="lt1"/>
                </a:solidFill>
                <a:latin typeface="Open Sans"/>
                <a:ea typeface="Open Sans"/>
                <a:cs typeface="Open Sans"/>
                <a:sym typeface="Open Sans"/>
              </a:rPr>
              <a:t>NHPI Utah story maps and resource hub COMING SOON  </a:t>
            </a:r>
            <a:endParaRPr b="1" sz="1900">
              <a:solidFill>
                <a:schemeClr val="lt1"/>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F5856"/>
                </a:solidFill>
                <a:latin typeface="Open Sans"/>
                <a:ea typeface="Open Sans"/>
                <a:cs typeface="Open Sans"/>
                <a:sym typeface="Open Sans"/>
              </a:rPr>
              <a:t>Utah’s Latino American</a:t>
            </a:r>
            <a:r>
              <a:rPr b="1" lang="en">
                <a:solidFill>
                  <a:srgbClr val="EF5856"/>
                </a:solidFill>
                <a:latin typeface="Open Sans"/>
                <a:ea typeface="Open Sans"/>
                <a:cs typeface="Open Sans"/>
                <a:sym typeface="Open Sans"/>
              </a:rPr>
              <a:t> Communities</a:t>
            </a:r>
            <a:endParaRPr>
              <a:solidFill>
                <a:schemeClr val="lt1"/>
              </a:solidFill>
            </a:endParaRPr>
          </a:p>
        </p:txBody>
      </p:sp>
      <p:sp>
        <p:nvSpPr>
          <p:cNvPr id="220" name="Google Shape;220;p36"/>
          <p:cNvSpPr txBox="1"/>
          <p:nvPr>
            <p:ph idx="1" type="body"/>
          </p:nvPr>
        </p:nvSpPr>
        <p:spPr>
          <a:xfrm>
            <a:off x="540300" y="1032875"/>
            <a:ext cx="8520600" cy="3989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chemeClr val="lt1"/>
                </a:solidFill>
                <a:latin typeface="Open Sans"/>
                <a:ea typeface="Open Sans"/>
                <a:cs typeface="Open Sans"/>
                <a:sym typeface="Open Sans"/>
              </a:rPr>
              <a:t>I Love History:</a:t>
            </a:r>
            <a:endParaRPr b="1">
              <a:solidFill>
                <a:schemeClr val="lt1"/>
              </a:solidFill>
              <a:latin typeface="Open Sans"/>
              <a:ea typeface="Open Sans"/>
              <a:cs typeface="Open Sans"/>
              <a:sym typeface="Open Sans"/>
            </a:endParaRPr>
          </a:p>
          <a:p>
            <a:pPr indent="-342900" lvl="0" marL="457200" rtl="0" algn="l">
              <a:lnSpc>
                <a:spcPct val="100000"/>
              </a:lnSpc>
              <a:spcBef>
                <a:spcPts val="0"/>
              </a:spcBef>
              <a:spcAft>
                <a:spcPts val="0"/>
              </a:spcAft>
              <a:buClr>
                <a:schemeClr val="lt1"/>
              </a:buClr>
              <a:buSzPts val="1800"/>
              <a:buFont typeface="Open Sans"/>
              <a:buChar char="●"/>
            </a:pPr>
            <a:r>
              <a:rPr b="1" lang="en">
                <a:solidFill>
                  <a:schemeClr val="lt1"/>
                </a:solidFill>
                <a:latin typeface="Open Sans"/>
                <a:ea typeface="Open Sans"/>
                <a:cs typeface="Open Sans"/>
                <a:sym typeface="Open Sans"/>
              </a:rPr>
              <a:t>Spanish Site: </a:t>
            </a:r>
            <a:r>
              <a:rPr b="1" lang="en" u="sng">
                <a:solidFill>
                  <a:schemeClr val="hlink"/>
                </a:solidFill>
                <a:latin typeface="Open Sans"/>
                <a:ea typeface="Open Sans"/>
                <a:cs typeface="Open Sans"/>
                <a:sym typeface="Open Sans"/>
                <a:hlinkClick r:id="rId3"/>
              </a:rPr>
              <a:t>Me Encanta la Historia</a:t>
            </a:r>
            <a:endParaRPr b="1">
              <a:solidFill>
                <a:schemeClr val="lt1"/>
              </a:solidFill>
              <a:latin typeface="Open Sans"/>
              <a:ea typeface="Open Sans"/>
              <a:cs typeface="Open Sans"/>
              <a:sym typeface="Open Sans"/>
            </a:endParaRPr>
          </a:p>
          <a:p>
            <a:pPr indent="-342900" lvl="0" marL="457200" rtl="0" algn="l">
              <a:lnSpc>
                <a:spcPct val="100000"/>
              </a:lnSpc>
              <a:spcBef>
                <a:spcPts val="0"/>
              </a:spcBef>
              <a:spcAft>
                <a:spcPts val="0"/>
              </a:spcAft>
              <a:buClr>
                <a:schemeClr val="lt1"/>
              </a:buClr>
              <a:buSzPts val="1800"/>
              <a:buFont typeface="Open Sans"/>
              <a:buChar char="●"/>
            </a:pPr>
            <a:r>
              <a:rPr b="1" lang="en">
                <a:solidFill>
                  <a:schemeClr val="lt1"/>
                </a:solidFill>
                <a:latin typeface="Open Sans"/>
                <a:ea typeface="Open Sans"/>
                <a:cs typeface="Open Sans"/>
                <a:sym typeface="Open Sans"/>
              </a:rPr>
              <a:t>Article:  </a:t>
            </a:r>
            <a:r>
              <a:rPr b="1" lang="en" u="sng">
                <a:solidFill>
                  <a:schemeClr val="hlink"/>
                </a:solidFill>
                <a:latin typeface="Open Sans"/>
                <a:ea typeface="Open Sans"/>
                <a:cs typeface="Open Sans"/>
                <a:sym typeface="Open Sans"/>
                <a:hlinkClick r:id="rId4"/>
              </a:rPr>
              <a:t>Utah’s Latino Communities</a:t>
            </a:r>
            <a:endParaRPr b="1">
              <a:solidFill>
                <a:schemeClr val="lt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b="1">
              <a:solidFill>
                <a:schemeClr val="lt1"/>
              </a:solidFill>
              <a:latin typeface="Open Sans"/>
              <a:ea typeface="Open Sans"/>
              <a:cs typeface="Open Sans"/>
              <a:sym typeface="Open Sans"/>
            </a:endParaRPr>
          </a:p>
          <a:p>
            <a:pPr indent="0" lvl="0" marL="0" rtl="0" algn="l">
              <a:lnSpc>
                <a:spcPct val="100000"/>
              </a:lnSpc>
              <a:spcBef>
                <a:spcPts val="0"/>
              </a:spcBef>
              <a:spcAft>
                <a:spcPts val="0"/>
              </a:spcAft>
              <a:buNone/>
            </a:pPr>
            <a:r>
              <a:rPr b="1" lang="en">
                <a:solidFill>
                  <a:schemeClr val="lt1"/>
                </a:solidFill>
                <a:latin typeface="Open Sans"/>
                <a:ea typeface="Open Sans"/>
                <a:cs typeface="Open Sans"/>
                <a:sym typeface="Open Sans"/>
              </a:rPr>
              <a:t>Resource Hub: </a:t>
            </a:r>
            <a:r>
              <a:rPr b="1" lang="en" u="sng">
                <a:solidFill>
                  <a:schemeClr val="hlink"/>
                </a:solidFill>
                <a:latin typeface="Open Sans"/>
                <a:ea typeface="Open Sans"/>
                <a:cs typeface="Open Sans"/>
                <a:sym typeface="Open Sans"/>
                <a:hlinkClick r:id="rId5"/>
              </a:rPr>
              <a:t>UEN.org/latino</a:t>
            </a:r>
            <a:endParaRPr b="1">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b="1" lang="en" u="sng">
                <a:solidFill>
                  <a:schemeClr val="hlink"/>
                </a:solidFill>
                <a:latin typeface="Open Sans"/>
                <a:ea typeface="Open Sans"/>
                <a:cs typeface="Open Sans"/>
                <a:sym typeface="Open Sans"/>
                <a:hlinkClick r:id="rId6"/>
              </a:rPr>
              <a:t>Terminology</a:t>
            </a:r>
            <a:endParaRPr b="1">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b="1" lang="en" u="sng">
                <a:solidFill>
                  <a:schemeClr val="hlink"/>
                </a:solidFill>
                <a:latin typeface="Open Sans"/>
                <a:ea typeface="Open Sans"/>
                <a:cs typeface="Open Sans"/>
                <a:sym typeface="Open Sans"/>
                <a:hlinkClick r:id="rId7"/>
              </a:rPr>
              <a:t>Student and Family Resources</a:t>
            </a:r>
            <a:endParaRPr b="1">
              <a:solidFill>
                <a:schemeClr val="lt1"/>
              </a:solidFill>
              <a:latin typeface="Open Sans"/>
              <a:ea typeface="Open Sans"/>
              <a:cs typeface="Open Sans"/>
              <a:sym typeface="Open Sans"/>
            </a:endParaRPr>
          </a:p>
          <a:p>
            <a:pPr indent="0" lvl="0" marL="0" rtl="0" algn="l">
              <a:spcBef>
                <a:spcPts val="1200"/>
              </a:spcBef>
              <a:spcAft>
                <a:spcPts val="0"/>
              </a:spcAft>
              <a:buNone/>
            </a:pPr>
            <a:r>
              <a:rPr b="1" lang="en">
                <a:solidFill>
                  <a:schemeClr val="lt1"/>
                </a:solidFill>
                <a:latin typeface="Open Sans"/>
                <a:ea typeface="Open Sans"/>
                <a:cs typeface="Open Sans"/>
                <a:sym typeface="Open Sans"/>
              </a:rPr>
              <a:t>Lesson Plans:</a:t>
            </a:r>
            <a:endParaRPr b="1">
              <a:solidFill>
                <a:schemeClr val="lt1"/>
              </a:solidFill>
              <a:latin typeface="Open Sans"/>
              <a:ea typeface="Open Sans"/>
              <a:cs typeface="Open Sans"/>
              <a:sym typeface="Open Sans"/>
            </a:endParaRPr>
          </a:p>
          <a:p>
            <a:pPr indent="-342900" lvl="0" marL="457200" rtl="0" algn="l">
              <a:spcBef>
                <a:spcPts val="1200"/>
              </a:spcBef>
              <a:spcAft>
                <a:spcPts val="0"/>
              </a:spcAft>
              <a:buClr>
                <a:schemeClr val="lt1"/>
              </a:buClr>
              <a:buSzPts val="1800"/>
              <a:buFont typeface="Open Sans"/>
              <a:buChar char="●"/>
            </a:pPr>
            <a:r>
              <a:rPr b="1" lang="en" u="sng">
                <a:solidFill>
                  <a:schemeClr val="hlink"/>
                </a:solidFill>
                <a:latin typeface="Open Sans"/>
                <a:ea typeface="Open Sans"/>
                <a:cs typeface="Open Sans"/>
                <a:sym typeface="Open Sans"/>
                <a:hlinkClick r:id="rId8"/>
              </a:rPr>
              <a:t>Born from Corn</a:t>
            </a:r>
            <a:r>
              <a:rPr b="1" lang="en">
                <a:solidFill>
                  <a:schemeClr val="lt1"/>
                </a:solidFill>
                <a:latin typeface="Open Sans"/>
                <a:ea typeface="Open Sans"/>
                <a:cs typeface="Open Sans"/>
                <a:sym typeface="Open Sans"/>
              </a:rPr>
              <a:t> Lesson Series, by Artés de Mexico en Utah</a:t>
            </a:r>
            <a:endParaRPr b="1">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b="1" lang="en" u="sng">
                <a:solidFill>
                  <a:schemeClr val="hlink"/>
                </a:solidFill>
                <a:latin typeface="Open Sans"/>
                <a:ea typeface="Open Sans"/>
                <a:cs typeface="Open Sans"/>
                <a:sym typeface="Open Sans"/>
                <a:hlinkClick r:id="rId9"/>
              </a:rPr>
              <a:t>Presencia: Diversity in Latino Cultures</a:t>
            </a:r>
            <a:endParaRPr b="1">
              <a:solidFill>
                <a:schemeClr val="lt1"/>
              </a:solidFill>
              <a:latin typeface="Open Sans"/>
              <a:ea typeface="Open Sans"/>
              <a:cs typeface="Open Sans"/>
              <a:sym typeface="Open Sans"/>
            </a:endParaRPr>
          </a:p>
          <a:p>
            <a:pPr indent="0" lvl="0" marL="0" rtl="0" algn="l">
              <a:spcBef>
                <a:spcPts val="1200"/>
              </a:spcBef>
              <a:spcAft>
                <a:spcPts val="1200"/>
              </a:spcAft>
              <a:buNone/>
            </a:pPr>
            <a:r>
              <a:t/>
            </a:r>
            <a:endParaRPr b="1">
              <a:solidFill>
                <a:schemeClr val="lt1"/>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F5856"/>
                </a:solidFill>
                <a:latin typeface="Open Sans"/>
                <a:ea typeface="Open Sans"/>
                <a:cs typeface="Open Sans"/>
                <a:sym typeface="Open Sans"/>
              </a:rPr>
              <a:t>Utah’s Asian American Communities</a:t>
            </a:r>
            <a:endParaRPr>
              <a:solidFill>
                <a:schemeClr val="lt1"/>
              </a:solidFill>
            </a:endParaRPr>
          </a:p>
        </p:txBody>
      </p:sp>
      <p:sp>
        <p:nvSpPr>
          <p:cNvPr id="226" name="Google Shape;226;p37"/>
          <p:cNvSpPr txBox="1"/>
          <p:nvPr>
            <p:ph idx="1" type="body"/>
          </p:nvPr>
        </p:nvSpPr>
        <p:spPr>
          <a:xfrm>
            <a:off x="540300" y="1060450"/>
            <a:ext cx="8520600" cy="3773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chemeClr val="lt1"/>
                </a:solidFill>
                <a:latin typeface="Open Sans"/>
                <a:ea typeface="Open Sans"/>
                <a:cs typeface="Open Sans"/>
                <a:sym typeface="Open Sans"/>
              </a:rPr>
              <a:t>Resource Hub: </a:t>
            </a:r>
            <a:r>
              <a:rPr b="1" lang="en" u="sng">
                <a:solidFill>
                  <a:schemeClr val="hlink"/>
                </a:solidFill>
                <a:latin typeface="Open Sans"/>
                <a:ea typeface="Open Sans"/>
                <a:cs typeface="Open Sans"/>
                <a:sym typeface="Open Sans"/>
                <a:hlinkClick r:id="rId3"/>
              </a:rPr>
              <a:t>uen.org/AsianAmerican</a:t>
            </a:r>
            <a:r>
              <a:rPr b="1" lang="en">
                <a:solidFill>
                  <a:schemeClr val="lt1"/>
                </a:solidFill>
                <a:latin typeface="Open Sans"/>
                <a:ea typeface="Open Sans"/>
                <a:cs typeface="Open Sans"/>
                <a:sym typeface="Open Sans"/>
              </a:rPr>
              <a:t> </a:t>
            </a:r>
            <a:endParaRPr b="1">
              <a:solidFill>
                <a:schemeClr val="lt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b="1">
              <a:solidFill>
                <a:schemeClr val="lt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b="1" lang="en">
                <a:solidFill>
                  <a:schemeClr val="lt1"/>
                </a:solidFill>
                <a:latin typeface="Open Sans"/>
                <a:ea typeface="Open Sans"/>
                <a:cs typeface="Open Sans"/>
                <a:sym typeface="Open Sans"/>
              </a:rPr>
              <a:t>Timeline</a:t>
            </a:r>
            <a:endParaRPr b="1">
              <a:solidFill>
                <a:schemeClr val="lt1"/>
              </a:solidFill>
              <a:latin typeface="Open Sans"/>
              <a:ea typeface="Open Sans"/>
              <a:cs typeface="Open Sans"/>
              <a:sym typeface="Open Sans"/>
            </a:endParaRPr>
          </a:p>
          <a:p>
            <a:pPr indent="-342900" lvl="0" marL="457200" rtl="0" algn="l">
              <a:lnSpc>
                <a:spcPct val="100000"/>
              </a:lnSpc>
              <a:spcBef>
                <a:spcPts val="0"/>
              </a:spcBef>
              <a:spcAft>
                <a:spcPts val="0"/>
              </a:spcAft>
              <a:buClr>
                <a:schemeClr val="lt1"/>
              </a:buClr>
              <a:buSzPts val="1800"/>
              <a:buFont typeface="Open Sans"/>
              <a:buChar char="●"/>
            </a:pPr>
            <a:r>
              <a:rPr b="1" lang="en" u="sng">
                <a:solidFill>
                  <a:schemeClr val="accent5"/>
                </a:solidFill>
                <a:latin typeface="Open Sans"/>
                <a:ea typeface="Open Sans"/>
                <a:cs typeface="Open Sans"/>
                <a:sym typeface="Open Sans"/>
                <a:hlinkClick r:id="rId4">
                  <a:extLst>
                    <a:ext uri="{A12FA001-AC4F-418D-AE19-62706E023703}">
                      <ahyp:hlinkClr val="tx"/>
                    </a:ext>
                  </a:extLst>
                </a:hlinkClick>
              </a:rPr>
              <a:t>Utah's Asian American History Timeline </a:t>
            </a:r>
            <a:endParaRPr b="1">
              <a:solidFill>
                <a:schemeClr val="lt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b="1">
              <a:solidFill>
                <a:schemeClr val="lt1"/>
              </a:solidFill>
              <a:latin typeface="Open Sans"/>
              <a:ea typeface="Open Sans"/>
              <a:cs typeface="Open Sans"/>
              <a:sym typeface="Open Sans"/>
            </a:endParaRPr>
          </a:p>
          <a:p>
            <a:pPr indent="0" lvl="0" marL="0" rtl="0" algn="l">
              <a:lnSpc>
                <a:spcPct val="100000"/>
              </a:lnSpc>
              <a:spcBef>
                <a:spcPts val="0"/>
              </a:spcBef>
              <a:spcAft>
                <a:spcPts val="0"/>
              </a:spcAft>
              <a:buNone/>
            </a:pPr>
            <a:r>
              <a:rPr b="1" lang="en">
                <a:solidFill>
                  <a:schemeClr val="lt1"/>
                </a:solidFill>
                <a:latin typeface="Open Sans"/>
                <a:ea typeface="Open Sans"/>
                <a:cs typeface="Open Sans"/>
                <a:sym typeface="Open Sans"/>
              </a:rPr>
              <a:t>Geographies</a:t>
            </a:r>
            <a:endParaRPr b="1">
              <a:solidFill>
                <a:schemeClr val="lt1"/>
              </a:solidFill>
              <a:latin typeface="Open Sans"/>
              <a:ea typeface="Open Sans"/>
              <a:cs typeface="Open Sans"/>
              <a:sym typeface="Open Sans"/>
            </a:endParaRPr>
          </a:p>
          <a:p>
            <a:pPr indent="-342900" lvl="0" marL="457200" rtl="0" algn="l">
              <a:lnSpc>
                <a:spcPct val="100000"/>
              </a:lnSpc>
              <a:spcBef>
                <a:spcPts val="0"/>
              </a:spcBef>
              <a:spcAft>
                <a:spcPts val="0"/>
              </a:spcAft>
              <a:buClr>
                <a:schemeClr val="lt1"/>
              </a:buClr>
              <a:buSzPts val="1800"/>
              <a:buFont typeface="Open Sans"/>
              <a:buChar char="●"/>
            </a:pPr>
            <a:r>
              <a:rPr b="1" lang="en" u="sng">
                <a:solidFill>
                  <a:schemeClr val="accent5"/>
                </a:solidFill>
                <a:latin typeface="Open Sans"/>
                <a:ea typeface="Open Sans"/>
                <a:cs typeface="Open Sans"/>
                <a:sym typeface="Open Sans"/>
                <a:hlinkClick r:id="rId5">
                  <a:extLst>
                    <a:ext uri="{A12FA001-AC4F-418D-AE19-62706E023703}">
                      <ahyp:hlinkClr val="tx"/>
                    </a:ext>
                  </a:extLst>
                </a:hlinkClick>
              </a:rPr>
              <a:t>Asian Regions </a:t>
            </a:r>
            <a:endParaRPr b="1">
              <a:solidFill>
                <a:schemeClr val="lt1"/>
              </a:solidFill>
              <a:latin typeface="Open Sans"/>
              <a:ea typeface="Open Sans"/>
              <a:cs typeface="Open Sans"/>
              <a:sym typeface="Open Sans"/>
            </a:endParaRPr>
          </a:p>
          <a:p>
            <a:pPr indent="-342900" lvl="0" marL="457200" rtl="0" algn="l">
              <a:lnSpc>
                <a:spcPct val="100000"/>
              </a:lnSpc>
              <a:spcBef>
                <a:spcPts val="0"/>
              </a:spcBef>
              <a:spcAft>
                <a:spcPts val="0"/>
              </a:spcAft>
              <a:buClr>
                <a:schemeClr val="lt1"/>
              </a:buClr>
              <a:buSzPts val="1800"/>
              <a:buFont typeface="Open Sans"/>
              <a:buChar char="●"/>
            </a:pPr>
            <a:r>
              <a:rPr b="1" lang="en" u="sng">
                <a:solidFill>
                  <a:schemeClr val="accent5"/>
                </a:solidFill>
                <a:latin typeface="Open Sans"/>
                <a:ea typeface="Open Sans"/>
                <a:cs typeface="Open Sans"/>
                <a:sym typeface="Open Sans"/>
                <a:hlinkClick r:id="rId6">
                  <a:extLst>
                    <a:ext uri="{A12FA001-AC4F-418D-AE19-62706E023703}">
                      <ahyp:hlinkClr val="tx"/>
                    </a:ext>
                  </a:extLst>
                </a:hlinkClick>
              </a:rPr>
              <a:t>People &amp; Places Within Utah's Asian American History </a:t>
            </a:r>
            <a:endParaRPr b="1">
              <a:solidFill>
                <a:schemeClr val="lt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b="1">
              <a:solidFill>
                <a:schemeClr val="lt1"/>
              </a:solidFill>
              <a:latin typeface="Open Sans"/>
              <a:ea typeface="Open Sans"/>
              <a:cs typeface="Open Sans"/>
              <a:sym typeface="Open Sans"/>
            </a:endParaRPr>
          </a:p>
          <a:p>
            <a:pPr indent="0" lvl="0" marL="0" rtl="0" algn="l">
              <a:lnSpc>
                <a:spcPct val="100000"/>
              </a:lnSpc>
              <a:spcBef>
                <a:spcPts val="0"/>
              </a:spcBef>
              <a:spcAft>
                <a:spcPts val="0"/>
              </a:spcAft>
              <a:buNone/>
            </a:pPr>
            <a:r>
              <a:rPr b="1" lang="en">
                <a:solidFill>
                  <a:schemeClr val="lt1"/>
                </a:solidFill>
                <a:latin typeface="Open Sans"/>
                <a:ea typeface="Open Sans"/>
                <a:cs typeface="Open Sans"/>
                <a:sym typeface="Open Sans"/>
              </a:rPr>
              <a:t>Communities</a:t>
            </a:r>
            <a:endParaRPr b="1">
              <a:solidFill>
                <a:schemeClr val="lt1"/>
              </a:solidFill>
              <a:latin typeface="Open Sans"/>
              <a:ea typeface="Open Sans"/>
              <a:cs typeface="Open Sans"/>
              <a:sym typeface="Open Sans"/>
            </a:endParaRPr>
          </a:p>
          <a:p>
            <a:pPr indent="-342900" lvl="0" marL="457200" rtl="0" algn="l">
              <a:lnSpc>
                <a:spcPct val="100000"/>
              </a:lnSpc>
              <a:spcBef>
                <a:spcPts val="0"/>
              </a:spcBef>
              <a:spcAft>
                <a:spcPts val="0"/>
              </a:spcAft>
              <a:buClr>
                <a:schemeClr val="lt1"/>
              </a:buClr>
              <a:buSzPts val="1800"/>
              <a:buFont typeface="Open Sans"/>
              <a:buChar char="●"/>
            </a:pPr>
            <a:r>
              <a:rPr b="1" lang="en" u="sng">
                <a:solidFill>
                  <a:schemeClr val="hlink"/>
                </a:solidFill>
                <a:latin typeface="Open Sans"/>
                <a:ea typeface="Open Sans"/>
                <a:cs typeface="Open Sans"/>
                <a:sym typeface="Open Sans"/>
                <a:hlinkClick r:id="rId7"/>
              </a:rPr>
              <a:t>Acronyms and Identities</a:t>
            </a:r>
            <a:endParaRPr b="1">
              <a:solidFill>
                <a:schemeClr val="lt1"/>
              </a:solidFill>
              <a:latin typeface="Open Sans"/>
              <a:ea typeface="Open Sans"/>
              <a:cs typeface="Open Sans"/>
              <a:sym typeface="Open Sans"/>
            </a:endParaRPr>
          </a:p>
          <a:p>
            <a:pPr indent="-342900" lvl="0" marL="457200" rtl="0" algn="l">
              <a:lnSpc>
                <a:spcPct val="100000"/>
              </a:lnSpc>
              <a:spcBef>
                <a:spcPts val="0"/>
              </a:spcBef>
              <a:spcAft>
                <a:spcPts val="0"/>
              </a:spcAft>
              <a:buClr>
                <a:schemeClr val="lt1"/>
              </a:buClr>
              <a:buSzPts val="1800"/>
              <a:buFont typeface="Open Sans"/>
              <a:buChar char="●"/>
            </a:pPr>
            <a:r>
              <a:rPr b="1" lang="en" u="sng">
                <a:solidFill>
                  <a:schemeClr val="hlink"/>
                </a:solidFill>
                <a:latin typeface="Open Sans"/>
                <a:ea typeface="Open Sans"/>
                <a:cs typeface="Open Sans"/>
                <a:sym typeface="Open Sans"/>
                <a:hlinkClick r:id="rId8"/>
              </a:rPr>
              <a:t>Immigration and Civil Rights</a:t>
            </a:r>
            <a:endParaRPr b="1">
              <a:solidFill>
                <a:schemeClr val="lt1"/>
              </a:solidFill>
            </a:endParaRPr>
          </a:p>
          <a:p>
            <a:pPr indent="0" lvl="0" marL="0" rtl="0" algn="l">
              <a:spcBef>
                <a:spcPts val="0"/>
              </a:spcBef>
              <a:spcAft>
                <a:spcPts val="1200"/>
              </a:spcAft>
              <a:buNone/>
            </a:pPr>
            <a:r>
              <a:t/>
            </a:r>
            <a:endParaRPr b="1">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F5856"/>
                </a:solidFill>
                <a:latin typeface="Open Sans"/>
                <a:ea typeface="Open Sans"/>
                <a:cs typeface="Open Sans"/>
                <a:sym typeface="Open Sans"/>
              </a:rPr>
              <a:t>Chinese Railroad Workers in Utah</a:t>
            </a:r>
            <a:endParaRPr b="1">
              <a:solidFill>
                <a:srgbClr val="EF5856"/>
              </a:solidFill>
              <a:latin typeface="Open Sans"/>
              <a:ea typeface="Open Sans"/>
              <a:cs typeface="Open Sans"/>
              <a:sym typeface="Open Sans"/>
            </a:endParaRPr>
          </a:p>
        </p:txBody>
      </p:sp>
      <p:sp>
        <p:nvSpPr>
          <p:cNvPr id="232" name="Google Shape;232;p38"/>
          <p:cNvSpPr txBox="1"/>
          <p:nvPr/>
        </p:nvSpPr>
        <p:spPr>
          <a:xfrm>
            <a:off x="507400" y="1093925"/>
            <a:ext cx="8286000" cy="390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chemeClr val="lt1"/>
                </a:solidFill>
                <a:latin typeface="Open Sans"/>
                <a:ea typeface="Open Sans"/>
                <a:cs typeface="Open Sans"/>
                <a:sym typeface="Open Sans"/>
              </a:rPr>
              <a:t>I Love History:</a:t>
            </a:r>
            <a:r>
              <a:rPr b="1" lang="en" sz="1700">
                <a:solidFill>
                  <a:schemeClr val="lt1"/>
                </a:solidFill>
                <a:latin typeface="Open Sans"/>
                <a:ea typeface="Open Sans"/>
                <a:cs typeface="Open Sans"/>
                <a:sym typeface="Open Sans"/>
              </a:rPr>
              <a:t> </a:t>
            </a:r>
            <a:r>
              <a:rPr b="1" lang="en" sz="1700" u="sng">
                <a:solidFill>
                  <a:schemeClr val="hlink"/>
                </a:solidFill>
                <a:latin typeface="Open Sans"/>
                <a:ea typeface="Open Sans"/>
                <a:cs typeface="Open Sans"/>
                <a:sym typeface="Open Sans"/>
                <a:hlinkClick r:id="rId3"/>
              </a:rPr>
              <a:t>Utah’s Chinese American Communities</a:t>
            </a:r>
            <a:r>
              <a:rPr b="1" lang="en" sz="1700">
                <a:solidFill>
                  <a:schemeClr val="lt1"/>
                </a:solidFill>
                <a:latin typeface="Open Sans"/>
                <a:ea typeface="Open Sans"/>
                <a:cs typeface="Open Sans"/>
                <a:sym typeface="Open Sans"/>
              </a:rPr>
              <a:t> </a:t>
            </a:r>
            <a:endParaRPr b="1" sz="17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700">
              <a:solidFill>
                <a:schemeClr val="lt1"/>
              </a:solidFill>
              <a:latin typeface="Open Sans"/>
              <a:ea typeface="Open Sans"/>
              <a:cs typeface="Open Sans"/>
              <a:sym typeface="Open Sans"/>
            </a:endParaRPr>
          </a:p>
          <a:p>
            <a:pPr indent="0" lvl="0" marL="0" rtl="0" algn="l">
              <a:spcBef>
                <a:spcPts val="0"/>
              </a:spcBef>
              <a:spcAft>
                <a:spcPts val="0"/>
              </a:spcAft>
              <a:buNone/>
            </a:pPr>
            <a:r>
              <a:rPr b="1" lang="en" sz="1700">
                <a:solidFill>
                  <a:schemeClr val="lt1"/>
                </a:solidFill>
                <a:latin typeface="Open Sans"/>
                <a:ea typeface="Open Sans"/>
                <a:cs typeface="Open Sans"/>
                <a:sym typeface="Open Sans"/>
              </a:rPr>
              <a:t>Elementary 4th-5th grade</a:t>
            </a:r>
            <a:endParaRPr b="1" sz="1700">
              <a:solidFill>
                <a:schemeClr val="lt1"/>
              </a:solidFill>
              <a:latin typeface="Open Sans"/>
              <a:ea typeface="Open Sans"/>
              <a:cs typeface="Open Sans"/>
              <a:sym typeface="Open Sans"/>
            </a:endParaRPr>
          </a:p>
          <a:p>
            <a:pPr indent="-336550" lvl="0" marL="457200" rtl="0" algn="l">
              <a:spcBef>
                <a:spcPts val="0"/>
              </a:spcBef>
              <a:spcAft>
                <a:spcPts val="0"/>
              </a:spcAft>
              <a:buClr>
                <a:schemeClr val="lt1"/>
              </a:buClr>
              <a:buSzPts val="1700"/>
              <a:buFont typeface="Open Sans"/>
              <a:buChar char="●"/>
            </a:pPr>
            <a:r>
              <a:rPr b="1" lang="en" sz="1700" u="sng">
                <a:solidFill>
                  <a:schemeClr val="hlink"/>
                </a:solidFill>
                <a:latin typeface="Open Sans"/>
                <a:ea typeface="Open Sans"/>
                <a:cs typeface="Open Sans"/>
                <a:sym typeface="Open Sans"/>
                <a:hlinkClick r:id="rId4"/>
              </a:rPr>
              <a:t>Coolies</a:t>
            </a:r>
            <a:r>
              <a:rPr b="1" lang="en" sz="1700">
                <a:solidFill>
                  <a:schemeClr val="lt1"/>
                </a:solidFill>
                <a:latin typeface="Open Sans"/>
                <a:ea typeface="Open Sans"/>
                <a:cs typeface="Open Sans"/>
                <a:sym typeface="Open Sans"/>
              </a:rPr>
              <a:t> by Yin (Author), Chris Soentpiet (Illustrator) Ages: 7-10 years</a:t>
            </a:r>
            <a:endParaRPr b="1" sz="1700">
              <a:solidFill>
                <a:schemeClr val="lt1"/>
              </a:solidFill>
              <a:latin typeface="Open Sans"/>
              <a:ea typeface="Open Sans"/>
              <a:cs typeface="Open Sans"/>
              <a:sym typeface="Open Sans"/>
            </a:endParaRPr>
          </a:p>
          <a:p>
            <a:pPr indent="-336550" lvl="0" marL="457200" rtl="0" algn="l">
              <a:spcBef>
                <a:spcPts val="0"/>
              </a:spcBef>
              <a:spcAft>
                <a:spcPts val="0"/>
              </a:spcAft>
              <a:buClr>
                <a:schemeClr val="lt1"/>
              </a:buClr>
              <a:buSzPts val="1700"/>
              <a:buFont typeface="Open Sans"/>
              <a:buChar char="●"/>
            </a:pPr>
            <a:r>
              <a:rPr b="1" lang="en" sz="1700" u="sng">
                <a:solidFill>
                  <a:schemeClr val="hlink"/>
                </a:solidFill>
                <a:latin typeface="Open Sans"/>
                <a:ea typeface="Open Sans"/>
                <a:cs typeface="Open Sans"/>
                <a:sym typeface="Open Sans"/>
                <a:hlinkClick r:id="rId5"/>
              </a:rPr>
              <a:t>Lesson Ideas for Use With the Picture Book Coolies</a:t>
            </a:r>
            <a:r>
              <a:rPr b="1" lang="en" sz="1700">
                <a:solidFill>
                  <a:schemeClr val="lt1"/>
                </a:solidFill>
                <a:latin typeface="Open Sans"/>
                <a:ea typeface="Open Sans"/>
                <a:cs typeface="Open Sans"/>
                <a:sym typeface="Open Sans"/>
              </a:rPr>
              <a:t>, by Yin</a:t>
            </a:r>
            <a:endParaRPr b="1" sz="1700">
              <a:solidFill>
                <a:schemeClr val="lt1"/>
              </a:solidFill>
              <a:latin typeface="Open Sans"/>
              <a:ea typeface="Open Sans"/>
              <a:cs typeface="Open Sans"/>
              <a:sym typeface="Open Sans"/>
            </a:endParaRPr>
          </a:p>
          <a:p>
            <a:pPr indent="-336550" lvl="0" marL="457200" rtl="0" algn="l">
              <a:spcBef>
                <a:spcPts val="0"/>
              </a:spcBef>
              <a:spcAft>
                <a:spcPts val="0"/>
              </a:spcAft>
              <a:buClr>
                <a:schemeClr val="lt1"/>
              </a:buClr>
              <a:buSzPts val="1700"/>
              <a:buFont typeface="Open Sans"/>
              <a:buChar char="●"/>
            </a:pPr>
            <a:r>
              <a:rPr b="1" lang="en" sz="1700" u="sng">
                <a:solidFill>
                  <a:schemeClr val="hlink"/>
                </a:solidFill>
                <a:latin typeface="Open Sans"/>
                <a:ea typeface="Open Sans"/>
                <a:cs typeface="Open Sans"/>
                <a:sym typeface="Open Sans"/>
                <a:hlinkClick r:id="rId6"/>
              </a:rPr>
              <a:t>MOCA Heroes: Chinese Railroad Workers, grades 4-6</a:t>
            </a:r>
            <a:endParaRPr b="1" sz="1700">
              <a:solidFill>
                <a:schemeClr val="lt1"/>
              </a:solidFill>
              <a:latin typeface="Open Sans"/>
              <a:ea typeface="Open Sans"/>
              <a:cs typeface="Open Sans"/>
              <a:sym typeface="Open Sans"/>
            </a:endParaRPr>
          </a:p>
          <a:p>
            <a:pPr indent="-336550" lvl="0" marL="457200" rtl="0" algn="l">
              <a:spcBef>
                <a:spcPts val="0"/>
              </a:spcBef>
              <a:spcAft>
                <a:spcPts val="0"/>
              </a:spcAft>
              <a:buClr>
                <a:schemeClr val="lt1"/>
              </a:buClr>
              <a:buSzPts val="1700"/>
              <a:buFont typeface="Open Sans"/>
              <a:buChar char="●"/>
            </a:pPr>
            <a:r>
              <a:rPr b="1" lang="en" sz="1700" u="sng">
                <a:solidFill>
                  <a:schemeClr val="hlink"/>
                </a:solidFill>
                <a:latin typeface="Open Sans"/>
                <a:ea typeface="Open Sans"/>
                <a:cs typeface="Open Sans"/>
                <a:sym typeface="Open Sans"/>
                <a:hlinkClick r:id="rId7"/>
              </a:rPr>
              <a:t>Spike 150 Lesson Plans</a:t>
            </a:r>
            <a:endParaRPr b="1" sz="1700">
              <a:solidFill>
                <a:schemeClr val="lt1"/>
              </a:solidFill>
              <a:latin typeface="Open Sans"/>
              <a:ea typeface="Open Sans"/>
              <a:cs typeface="Open Sans"/>
              <a:sym typeface="Open Sans"/>
            </a:endParaRPr>
          </a:p>
          <a:p>
            <a:pPr indent="-336550" lvl="0" marL="457200" rtl="0" algn="l">
              <a:spcBef>
                <a:spcPts val="0"/>
              </a:spcBef>
              <a:spcAft>
                <a:spcPts val="0"/>
              </a:spcAft>
              <a:buClr>
                <a:schemeClr val="lt1"/>
              </a:buClr>
              <a:buSzPts val="1700"/>
              <a:buFont typeface="Open Sans"/>
              <a:buChar char="●"/>
            </a:pPr>
            <a:r>
              <a:rPr b="1" lang="en" sz="1700" u="sng">
                <a:solidFill>
                  <a:schemeClr val="hlink"/>
                </a:solidFill>
                <a:latin typeface="Open Sans"/>
                <a:ea typeface="Open Sans"/>
                <a:cs typeface="Open Sans"/>
                <a:sym typeface="Open Sans"/>
                <a:hlinkClick r:id="rId8"/>
              </a:rPr>
              <a:t>https://spike150.org/legacy/</a:t>
            </a:r>
            <a:r>
              <a:rPr b="1" lang="en" sz="1700">
                <a:solidFill>
                  <a:schemeClr val="lt1"/>
                </a:solidFill>
                <a:latin typeface="Open Sans"/>
                <a:ea typeface="Open Sans"/>
                <a:cs typeface="Open Sans"/>
                <a:sym typeface="Open Sans"/>
              </a:rPr>
              <a:t> </a:t>
            </a:r>
            <a:endParaRPr b="1" sz="17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700">
              <a:solidFill>
                <a:schemeClr val="lt1"/>
              </a:solidFill>
              <a:latin typeface="Open Sans"/>
              <a:ea typeface="Open Sans"/>
              <a:cs typeface="Open Sans"/>
              <a:sym typeface="Open Sans"/>
            </a:endParaRPr>
          </a:p>
          <a:p>
            <a:pPr indent="0" lvl="0" marL="0" rtl="0" algn="l">
              <a:spcBef>
                <a:spcPts val="0"/>
              </a:spcBef>
              <a:spcAft>
                <a:spcPts val="0"/>
              </a:spcAft>
              <a:buNone/>
            </a:pPr>
            <a:r>
              <a:rPr b="1" lang="en" sz="1700">
                <a:solidFill>
                  <a:schemeClr val="lt1"/>
                </a:solidFill>
                <a:latin typeface="Open Sans"/>
                <a:ea typeface="Open Sans"/>
                <a:cs typeface="Open Sans"/>
                <a:sym typeface="Open Sans"/>
              </a:rPr>
              <a:t>Secondary 7th - 8th grade</a:t>
            </a:r>
            <a:endParaRPr b="1" sz="1700">
              <a:solidFill>
                <a:schemeClr val="lt1"/>
              </a:solidFill>
              <a:latin typeface="Open Sans"/>
              <a:ea typeface="Open Sans"/>
              <a:cs typeface="Open Sans"/>
              <a:sym typeface="Open Sans"/>
            </a:endParaRPr>
          </a:p>
          <a:p>
            <a:pPr indent="-336550" lvl="0" marL="457200" rtl="0" algn="l">
              <a:spcBef>
                <a:spcPts val="0"/>
              </a:spcBef>
              <a:spcAft>
                <a:spcPts val="0"/>
              </a:spcAft>
              <a:buClr>
                <a:schemeClr val="lt1"/>
              </a:buClr>
              <a:buSzPts val="1700"/>
              <a:buFont typeface="Open Sans"/>
              <a:buChar char="●"/>
            </a:pPr>
            <a:r>
              <a:rPr b="1" lang="en" sz="1700" u="sng">
                <a:solidFill>
                  <a:schemeClr val="hlink"/>
                </a:solidFill>
                <a:latin typeface="Open Sans"/>
                <a:ea typeface="Open Sans"/>
                <a:cs typeface="Open Sans"/>
                <a:sym typeface="Open Sans"/>
                <a:hlinkClick r:id="rId9"/>
              </a:rPr>
              <a:t>Chinese Railroad Workers in North America Project</a:t>
            </a:r>
            <a:endParaRPr b="1" sz="1700">
              <a:solidFill>
                <a:schemeClr val="lt1"/>
              </a:solidFill>
              <a:latin typeface="Open Sans"/>
              <a:ea typeface="Open Sans"/>
              <a:cs typeface="Open Sans"/>
              <a:sym typeface="Open Sans"/>
            </a:endParaRPr>
          </a:p>
          <a:p>
            <a:pPr indent="-336550" lvl="0" marL="457200" rtl="0" algn="l">
              <a:spcBef>
                <a:spcPts val="0"/>
              </a:spcBef>
              <a:spcAft>
                <a:spcPts val="0"/>
              </a:spcAft>
              <a:buClr>
                <a:schemeClr val="lt1"/>
              </a:buClr>
              <a:buSzPts val="1700"/>
              <a:buFont typeface="Open Sans"/>
              <a:buChar char="●"/>
            </a:pPr>
            <a:r>
              <a:rPr b="1" lang="en" sz="1700" u="sng">
                <a:solidFill>
                  <a:schemeClr val="hlink"/>
                </a:solidFill>
                <a:latin typeface="Open Sans"/>
                <a:ea typeface="Open Sans"/>
                <a:cs typeface="Open Sans"/>
                <a:sym typeface="Open Sans"/>
                <a:hlinkClick r:id="rId10"/>
              </a:rPr>
              <a:t>Lesson Ideas for Use With the Picture Book Coolies</a:t>
            </a:r>
            <a:r>
              <a:rPr b="1" lang="en" sz="1700">
                <a:solidFill>
                  <a:schemeClr val="lt1"/>
                </a:solidFill>
                <a:latin typeface="Open Sans"/>
                <a:ea typeface="Open Sans"/>
                <a:cs typeface="Open Sans"/>
                <a:sym typeface="Open Sans"/>
              </a:rPr>
              <a:t>, by Yin</a:t>
            </a:r>
            <a:endParaRPr b="1" sz="1700">
              <a:solidFill>
                <a:schemeClr val="lt1"/>
              </a:solidFill>
              <a:latin typeface="Open Sans"/>
              <a:ea typeface="Open Sans"/>
              <a:cs typeface="Open Sans"/>
              <a:sym typeface="Open Sans"/>
            </a:endParaRPr>
          </a:p>
          <a:p>
            <a:pPr indent="-336550" lvl="0" marL="457200" rtl="0" algn="l">
              <a:spcBef>
                <a:spcPts val="0"/>
              </a:spcBef>
              <a:spcAft>
                <a:spcPts val="0"/>
              </a:spcAft>
              <a:buClr>
                <a:schemeClr val="lt1"/>
              </a:buClr>
              <a:buSzPts val="1700"/>
              <a:buFont typeface="Open Sans"/>
              <a:buChar char="●"/>
            </a:pPr>
            <a:r>
              <a:rPr b="1" lang="en" sz="1700" u="sng">
                <a:solidFill>
                  <a:schemeClr val="hlink"/>
                </a:solidFill>
                <a:latin typeface="Open Sans"/>
                <a:ea typeface="Open Sans"/>
                <a:cs typeface="Open Sans"/>
                <a:sym typeface="Open Sans"/>
                <a:hlinkClick r:id="rId11"/>
              </a:rPr>
              <a:t>Oral Histories and Interviews</a:t>
            </a:r>
            <a:endParaRPr b="1" sz="17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700">
              <a:solidFill>
                <a:schemeClr val="lt1"/>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F5856"/>
                </a:solidFill>
                <a:latin typeface="Open Sans"/>
                <a:ea typeface="Open Sans"/>
                <a:cs typeface="Open Sans"/>
                <a:sym typeface="Open Sans"/>
              </a:rPr>
              <a:t>Utah’s Japanese American Community</a:t>
            </a:r>
            <a:endParaRPr b="1">
              <a:solidFill>
                <a:srgbClr val="EF5856"/>
              </a:solidFill>
              <a:latin typeface="Open Sans"/>
              <a:ea typeface="Open Sans"/>
              <a:cs typeface="Open Sans"/>
              <a:sym typeface="Open Sans"/>
            </a:endParaRPr>
          </a:p>
        </p:txBody>
      </p:sp>
      <p:sp>
        <p:nvSpPr>
          <p:cNvPr id="238" name="Google Shape;238;p39"/>
          <p:cNvSpPr txBox="1"/>
          <p:nvPr/>
        </p:nvSpPr>
        <p:spPr>
          <a:xfrm>
            <a:off x="507400" y="1017725"/>
            <a:ext cx="8286000" cy="390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chemeClr val="lt1"/>
                </a:solidFill>
                <a:latin typeface="Open Sans"/>
                <a:ea typeface="Open Sans"/>
                <a:cs typeface="Open Sans"/>
                <a:sym typeface="Open Sans"/>
              </a:rPr>
              <a:t>I Love History</a:t>
            </a:r>
            <a:r>
              <a:rPr b="1" lang="en" sz="1700">
                <a:solidFill>
                  <a:schemeClr val="lt1"/>
                </a:solidFill>
                <a:latin typeface="Open Sans"/>
                <a:ea typeface="Open Sans"/>
                <a:cs typeface="Open Sans"/>
                <a:sym typeface="Open Sans"/>
              </a:rPr>
              <a:t>: </a:t>
            </a:r>
            <a:r>
              <a:rPr b="1" lang="en" sz="1700" u="sng">
                <a:solidFill>
                  <a:schemeClr val="hlink"/>
                </a:solidFill>
                <a:latin typeface="Open Sans"/>
                <a:ea typeface="Open Sans"/>
                <a:cs typeface="Open Sans"/>
                <a:sym typeface="Open Sans"/>
                <a:hlinkClick r:id="rId3"/>
              </a:rPr>
              <a:t>Japanese American Communities</a:t>
            </a:r>
            <a:endParaRPr b="1" sz="17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700">
              <a:solidFill>
                <a:schemeClr val="lt1"/>
              </a:solidFill>
              <a:latin typeface="Open Sans"/>
              <a:ea typeface="Open Sans"/>
              <a:cs typeface="Open Sans"/>
              <a:sym typeface="Open Sans"/>
            </a:endParaRPr>
          </a:p>
          <a:p>
            <a:pPr indent="0" lvl="0" marL="0" rtl="0" algn="l">
              <a:spcBef>
                <a:spcPts val="0"/>
              </a:spcBef>
              <a:spcAft>
                <a:spcPts val="0"/>
              </a:spcAft>
              <a:buNone/>
            </a:pPr>
            <a:r>
              <a:rPr b="1" lang="en" sz="1700">
                <a:solidFill>
                  <a:schemeClr val="lt1"/>
                </a:solidFill>
                <a:latin typeface="Open Sans"/>
                <a:ea typeface="Open Sans"/>
                <a:cs typeface="Open Sans"/>
                <a:sym typeface="Open Sans"/>
              </a:rPr>
              <a:t>Article: </a:t>
            </a:r>
            <a:r>
              <a:rPr b="1" lang="en" sz="1700" u="sng">
                <a:solidFill>
                  <a:schemeClr val="hlink"/>
                </a:solidFill>
                <a:latin typeface="Open Sans"/>
                <a:ea typeface="Open Sans"/>
                <a:cs typeface="Open Sans"/>
                <a:sym typeface="Open Sans"/>
                <a:hlinkClick r:id="rId4"/>
              </a:rPr>
              <a:t>Kuniko Muramatsu Terasawa</a:t>
            </a:r>
            <a:endParaRPr b="1" sz="17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700">
              <a:solidFill>
                <a:schemeClr val="lt1"/>
              </a:solidFill>
              <a:latin typeface="Open Sans"/>
              <a:ea typeface="Open Sans"/>
              <a:cs typeface="Open Sans"/>
              <a:sym typeface="Open Sans"/>
            </a:endParaRPr>
          </a:p>
          <a:p>
            <a:pPr indent="0" lvl="0" marL="0" rtl="0" algn="l">
              <a:spcBef>
                <a:spcPts val="0"/>
              </a:spcBef>
              <a:spcAft>
                <a:spcPts val="0"/>
              </a:spcAft>
              <a:buNone/>
            </a:pPr>
            <a:r>
              <a:rPr b="1" lang="en" sz="1700">
                <a:solidFill>
                  <a:schemeClr val="lt1"/>
                </a:solidFill>
                <a:latin typeface="Open Sans"/>
                <a:ea typeface="Open Sans"/>
                <a:cs typeface="Open Sans"/>
                <a:sym typeface="Open Sans"/>
              </a:rPr>
              <a:t>PBS: </a:t>
            </a:r>
            <a:r>
              <a:rPr b="1" lang="en" sz="1700" u="sng">
                <a:solidFill>
                  <a:schemeClr val="hlink"/>
                </a:solidFill>
                <a:latin typeface="Open Sans"/>
                <a:ea typeface="Open Sans"/>
                <a:cs typeface="Open Sans"/>
                <a:sym typeface="Open Sans"/>
                <a:hlinkClick r:id="rId5"/>
              </a:rPr>
              <a:t>Hoop Hero (Wat Misaka)</a:t>
            </a:r>
            <a:endParaRPr b="1" sz="17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700">
              <a:solidFill>
                <a:schemeClr val="lt1"/>
              </a:solidFill>
              <a:latin typeface="Open Sans"/>
              <a:ea typeface="Open Sans"/>
              <a:cs typeface="Open Sans"/>
              <a:sym typeface="Open Sans"/>
            </a:endParaRPr>
          </a:p>
          <a:p>
            <a:pPr indent="0" lvl="0" marL="0" rtl="0" algn="l">
              <a:spcBef>
                <a:spcPts val="0"/>
              </a:spcBef>
              <a:spcAft>
                <a:spcPts val="0"/>
              </a:spcAft>
              <a:buNone/>
            </a:pPr>
            <a:r>
              <a:rPr b="1" lang="en" sz="1700">
                <a:solidFill>
                  <a:schemeClr val="lt1"/>
                </a:solidFill>
                <a:latin typeface="Open Sans"/>
                <a:ea typeface="Open Sans"/>
                <a:cs typeface="Open Sans"/>
                <a:sym typeface="Open Sans"/>
              </a:rPr>
              <a:t>Article: </a:t>
            </a:r>
            <a:r>
              <a:rPr b="1" lang="en" sz="1700" u="sng">
                <a:solidFill>
                  <a:schemeClr val="hlink"/>
                </a:solidFill>
                <a:latin typeface="Open Sans"/>
                <a:ea typeface="Open Sans"/>
                <a:cs typeface="Open Sans"/>
                <a:sym typeface="Open Sans"/>
                <a:hlinkClick r:id="rId6"/>
              </a:rPr>
              <a:t>Loving Day and the End of Utah’s Interracial Marriage Ban</a:t>
            </a:r>
            <a:endParaRPr b="1" sz="17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700">
              <a:solidFill>
                <a:schemeClr val="lt1"/>
              </a:solidFill>
              <a:latin typeface="Open Sans"/>
              <a:ea typeface="Open Sans"/>
              <a:cs typeface="Open Sans"/>
              <a:sym typeface="Open Sans"/>
            </a:endParaRPr>
          </a:p>
          <a:p>
            <a:pPr indent="0" lvl="0" marL="0" rtl="0" algn="l">
              <a:spcBef>
                <a:spcPts val="0"/>
              </a:spcBef>
              <a:spcAft>
                <a:spcPts val="0"/>
              </a:spcAft>
              <a:buNone/>
            </a:pPr>
            <a:r>
              <a:rPr b="1" lang="en" sz="1700">
                <a:solidFill>
                  <a:schemeClr val="lt1"/>
                </a:solidFill>
                <a:latin typeface="Open Sans"/>
                <a:ea typeface="Open Sans"/>
                <a:cs typeface="Open Sans"/>
                <a:sym typeface="Open Sans"/>
              </a:rPr>
              <a:t>Elementary 4th-5th grade</a:t>
            </a:r>
            <a:endParaRPr b="1" sz="1700">
              <a:solidFill>
                <a:schemeClr val="lt1"/>
              </a:solidFill>
              <a:latin typeface="Open Sans"/>
              <a:ea typeface="Open Sans"/>
              <a:cs typeface="Open Sans"/>
              <a:sym typeface="Open Sans"/>
            </a:endParaRPr>
          </a:p>
          <a:p>
            <a:pPr indent="-336550" lvl="0" marL="457200" rtl="0" algn="l">
              <a:spcBef>
                <a:spcPts val="0"/>
              </a:spcBef>
              <a:spcAft>
                <a:spcPts val="0"/>
              </a:spcAft>
              <a:buClr>
                <a:schemeClr val="lt1"/>
              </a:buClr>
              <a:buSzPts val="1700"/>
              <a:buFont typeface="Open Sans"/>
              <a:buChar char="●"/>
            </a:pPr>
            <a:r>
              <a:rPr b="1" lang="en" sz="1700" u="sng">
                <a:solidFill>
                  <a:schemeClr val="hlink"/>
                </a:solidFill>
                <a:latin typeface="Open Sans"/>
                <a:ea typeface="Open Sans"/>
                <a:cs typeface="Open Sans"/>
                <a:sym typeface="Open Sans"/>
                <a:hlinkClick r:id="rId7"/>
              </a:rPr>
              <a:t>Obachan Told Me Gaiman</a:t>
            </a:r>
            <a:r>
              <a:rPr b="1" lang="en" sz="1700">
                <a:solidFill>
                  <a:schemeClr val="lt1"/>
                </a:solidFill>
                <a:latin typeface="Open Sans"/>
                <a:ea typeface="Open Sans"/>
                <a:cs typeface="Open Sans"/>
                <a:sym typeface="Open Sans"/>
              </a:rPr>
              <a:t>, by Samantha Matsukawa</a:t>
            </a:r>
            <a:endParaRPr b="1" sz="17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700">
              <a:solidFill>
                <a:schemeClr val="lt1"/>
              </a:solidFill>
              <a:latin typeface="Open Sans"/>
              <a:ea typeface="Open Sans"/>
              <a:cs typeface="Open Sans"/>
              <a:sym typeface="Open Sans"/>
            </a:endParaRPr>
          </a:p>
          <a:p>
            <a:pPr indent="0" lvl="0" marL="0" rtl="0" algn="l">
              <a:spcBef>
                <a:spcPts val="0"/>
              </a:spcBef>
              <a:spcAft>
                <a:spcPts val="0"/>
              </a:spcAft>
              <a:buNone/>
            </a:pPr>
            <a:r>
              <a:rPr b="1" lang="en" sz="1700">
                <a:solidFill>
                  <a:schemeClr val="lt1"/>
                </a:solidFill>
                <a:latin typeface="Open Sans"/>
                <a:ea typeface="Open Sans"/>
                <a:cs typeface="Open Sans"/>
                <a:sym typeface="Open Sans"/>
              </a:rPr>
              <a:t>Secondary 7th - 8th grade</a:t>
            </a:r>
            <a:endParaRPr b="1" sz="1700">
              <a:solidFill>
                <a:schemeClr val="lt1"/>
              </a:solidFill>
              <a:latin typeface="Open Sans"/>
              <a:ea typeface="Open Sans"/>
              <a:cs typeface="Open Sans"/>
              <a:sym typeface="Open Sans"/>
            </a:endParaRPr>
          </a:p>
          <a:p>
            <a:pPr indent="-336550" lvl="0" marL="457200" rtl="0" algn="l">
              <a:spcBef>
                <a:spcPts val="0"/>
              </a:spcBef>
              <a:spcAft>
                <a:spcPts val="0"/>
              </a:spcAft>
              <a:buClr>
                <a:schemeClr val="lt1"/>
              </a:buClr>
              <a:buSzPts val="1700"/>
              <a:buFont typeface="Open Sans"/>
              <a:buChar char="●"/>
            </a:pPr>
            <a:r>
              <a:rPr b="1" lang="en" sz="1700" u="sng">
                <a:solidFill>
                  <a:schemeClr val="hlink"/>
                </a:solidFill>
                <a:latin typeface="Open Sans"/>
                <a:ea typeface="Open Sans"/>
                <a:cs typeface="Open Sans"/>
                <a:sym typeface="Open Sans"/>
                <a:hlinkClick r:id="rId8"/>
              </a:rPr>
              <a:t>Journey to Topaz</a:t>
            </a:r>
            <a:r>
              <a:rPr b="1" lang="en" sz="1700">
                <a:solidFill>
                  <a:schemeClr val="lt1"/>
                </a:solidFill>
                <a:latin typeface="Open Sans"/>
                <a:ea typeface="Open Sans"/>
                <a:cs typeface="Open Sans"/>
                <a:sym typeface="Open Sans"/>
              </a:rPr>
              <a:t>, by Yoshiko Uchida</a:t>
            </a:r>
            <a:endParaRPr b="1" sz="1700">
              <a:solidFill>
                <a:schemeClr val="lt1"/>
              </a:solidFill>
              <a:latin typeface="Open Sans"/>
              <a:ea typeface="Open Sans"/>
              <a:cs typeface="Open Sans"/>
              <a:sym typeface="Open Sans"/>
            </a:endParaRPr>
          </a:p>
          <a:p>
            <a:pPr indent="-336550" lvl="0" marL="457200" rtl="0" algn="l">
              <a:spcBef>
                <a:spcPts val="0"/>
              </a:spcBef>
              <a:spcAft>
                <a:spcPts val="0"/>
              </a:spcAft>
              <a:buClr>
                <a:schemeClr val="lt1"/>
              </a:buClr>
              <a:buSzPts val="1700"/>
              <a:buFont typeface="Open Sans"/>
              <a:buChar char="●"/>
            </a:pPr>
            <a:r>
              <a:rPr b="1" lang="en" sz="1700" u="sng">
                <a:solidFill>
                  <a:schemeClr val="hlink"/>
                </a:solidFill>
                <a:latin typeface="Open Sans"/>
                <a:ea typeface="Open Sans"/>
                <a:cs typeface="Open Sans"/>
                <a:sym typeface="Open Sans"/>
                <a:hlinkClick r:id="rId9"/>
              </a:rPr>
              <a:t>When the Akimotos Went to War</a:t>
            </a:r>
            <a:r>
              <a:rPr b="1" lang="en" sz="1700">
                <a:solidFill>
                  <a:schemeClr val="lt1"/>
                </a:solidFill>
                <a:latin typeface="Open Sans"/>
                <a:ea typeface="Open Sans"/>
                <a:cs typeface="Open Sans"/>
                <a:sym typeface="Open Sans"/>
              </a:rPr>
              <a:t>, by Matthew Elms</a:t>
            </a:r>
            <a:endParaRPr b="1" sz="17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700">
              <a:solidFill>
                <a:schemeClr val="lt1"/>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F5856"/>
                </a:solidFill>
                <a:latin typeface="Open Sans"/>
                <a:ea typeface="Open Sans"/>
                <a:cs typeface="Open Sans"/>
                <a:sym typeface="Open Sans"/>
              </a:rPr>
              <a:t>Utah’s Greek American Community</a:t>
            </a:r>
            <a:endParaRPr>
              <a:solidFill>
                <a:schemeClr val="lt1"/>
              </a:solidFill>
            </a:endParaRPr>
          </a:p>
        </p:txBody>
      </p:sp>
      <p:sp>
        <p:nvSpPr>
          <p:cNvPr id="244" name="Google Shape;244;p40"/>
          <p:cNvSpPr txBox="1"/>
          <p:nvPr>
            <p:ph idx="1" type="body"/>
          </p:nvPr>
        </p:nvSpPr>
        <p:spPr>
          <a:xfrm>
            <a:off x="468925" y="1075375"/>
            <a:ext cx="8520600" cy="3271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chemeClr val="lt1"/>
                </a:solidFill>
                <a:latin typeface="Open Sans"/>
                <a:ea typeface="Open Sans"/>
                <a:cs typeface="Open Sans"/>
                <a:sym typeface="Open Sans"/>
              </a:rPr>
              <a:t>I Love History</a:t>
            </a:r>
            <a:r>
              <a:rPr b="1" lang="en">
                <a:solidFill>
                  <a:schemeClr val="lt1"/>
                </a:solidFill>
                <a:latin typeface="Open Sans"/>
                <a:ea typeface="Open Sans"/>
                <a:cs typeface="Open Sans"/>
                <a:sym typeface="Open Sans"/>
              </a:rPr>
              <a:t>: </a:t>
            </a:r>
            <a:r>
              <a:rPr b="1" lang="en" u="sng">
                <a:solidFill>
                  <a:schemeClr val="hlink"/>
                </a:solidFill>
                <a:latin typeface="Open Sans"/>
                <a:ea typeface="Open Sans"/>
                <a:cs typeface="Open Sans"/>
                <a:sym typeface="Open Sans"/>
                <a:hlinkClick r:id="rId3"/>
              </a:rPr>
              <a:t>Greek American Communities</a:t>
            </a:r>
            <a:endParaRPr b="1">
              <a:solidFill>
                <a:schemeClr val="lt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b="1">
              <a:solidFill>
                <a:schemeClr val="lt1"/>
              </a:solidFill>
              <a:latin typeface="Open Sans"/>
              <a:ea typeface="Open Sans"/>
              <a:cs typeface="Open Sans"/>
              <a:sym typeface="Open Sans"/>
            </a:endParaRPr>
          </a:p>
          <a:p>
            <a:pPr indent="0" lvl="0" marL="0" rtl="0" algn="l">
              <a:lnSpc>
                <a:spcPct val="100000"/>
              </a:lnSpc>
              <a:spcBef>
                <a:spcPts val="0"/>
              </a:spcBef>
              <a:spcAft>
                <a:spcPts val="0"/>
              </a:spcAft>
              <a:buNone/>
            </a:pPr>
            <a:r>
              <a:rPr b="1" lang="en">
                <a:solidFill>
                  <a:schemeClr val="lt1"/>
                </a:solidFill>
                <a:latin typeface="Open Sans"/>
                <a:ea typeface="Open Sans"/>
                <a:cs typeface="Open Sans"/>
                <a:sym typeface="Open Sans"/>
              </a:rPr>
              <a:t>Lesson Plans:</a:t>
            </a:r>
            <a:endParaRPr b="1">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b="1" lang="en" u="sng">
                <a:solidFill>
                  <a:schemeClr val="hlink"/>
                </a:solidFill>
                <a:latin typeface="Open Sans"/>
                <a:ea typeface="Open Sans"/>
                <a:cs typeface="Open Sans"/>
                <a:sym typeface="Open Sans"/>
                <a:hlinkClick r:id="rId4"/>
              </a:rPr>
              <a:t>Helen Z. Papanikolas - Growing Up Greek in Utah</a:t>
            </a:r>
            <a:r>
              <a:rPr b="1" lang="en">
                <a:solidFill>
                  <a:schemeClr val="lt1"/>
                </a:solidFill>
                <a:latin typeface="Open Sans"/>
                <a:ea typeface="Open Sans"/>
                <a:cs typeface="Open Sans"/>
                <a:sym typeface="Open Sans"/>
              </a:rPr>
              <a:t> </a:t>
            </a:r>
            <a:endParaRPr b="1">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b="1" lang="en" u="sng">
                <a:solidFill>
                  <a:schemeClr val="hlink"/>
                </a:solidFill>
                <a:latin typeface="Open Sans"/>
                <a:ea typeface="Open Sans"/>
                <a:cs typeface="Open Sans"/>
                <a:sym typeface="Open Sans"/>
                <a:hlinkClick r:id="rId5"/>
              </a:rPr>
              <a:t>Filling Your Plate - Greek Festival Food</a:t>
            </a:r>
            <a:r>
              <a:rPr b="1" lang="en">
                <a:solidFill>
                  <a:schemeClr val="lt1"/>
                </a:solidFill>
                <a:latin typeface="Open Sans"/>
                <a:ea typeface="Open Sans"/>
                <a:cs typeface="Open Sans"/>
                <a:sym typeface="Open Sans"/>
              </a:rPr>
              <a:t> </a:t>
            </a:r>
            <a:endParaRPr b="1">
              <a:solidFill>
                <a:schemeClr val="lt1"/>
              </a:solidFill>
              <a:latin typeface="Open Sans"/>
              <a:ea typeface="Open Sans"/>
              <a:cs typeface="Open Sans"/>
              <a:sym typeface="Open Sans"/>
            </a:endParaRPr>
          </a:p>
          <a:p>
            <a:pPr indent="0" lvl="0" marL="0" rtl="0" algn="l">
              <a:spcBef>
                <a:spcPts val="1200"/>
              </a:spcBef>
              <a:spcAft>
                <a:spcPts val="0"/>
              </a:spcAft>
              <a:buNone/>
            </a:pPr>
            <a:r>
              <a:rPr b="1" lang="en">
                <a:solidFill>
                  <a:schemeClr val="lt1"/>
                </a:solidFill>
                <a:latin typeface="Open Sans"/>
                <a:ea typeface="Open Sans"/>
                <a:cs typeface="Open Sans"/>
                <a:sym typeface="Open Sans"/>
              </a:rPr>
              <a:t>Primary Source Set</a:t>
            </a:r>
            <a:endParaRPr b="1">
              <a:solidFill>
                <a:schemeClr val="lt1"/>
              </a:solidFill>
              <a:latin typeface="Open Sans"/>
              <a:ea typeface="Open Sans"/>
              <a:cs typeface="Open Sans"/>
              <a:sym typeface="Open Sans"/>
            </a:endParaRPr>
          </a:p>
          <a:p>
            <a:pPr indent="-342900" lvl="0" marL="457200" rtl="0" algn="l">
              <a:spcBef>
                <a:spcPts val="1200"/>
              </a:spcBef>
              <a:spcAft>
                <a:spcPts val="0"/>
              </a:spcAft>
              <a:buClr>
                <a:schemeClr val="lt1"/>
              </a:buClr>
              <a:buSzPts val="1800"/>
              <a:buFont typeface="Open Sans"/>
              <a:buChar char="●"/>
            </a:pPr>
            <a:r>
              <a:rPr b="1" lang="en" u="sng">
                <a:solidFill>
                  <a:schemeClr val="hlink"/>
                </a:solidFill>
                <a:latin typeface="Open Sans"/>
                <a:ea typeface="Open Sans"/>
                <a:cs typeface="Open Sans"/>
                <a:sym typeface="Open Sans"/>
                <a:hlinkClick r:id="rId6"/>
              </a:rPr>
              <a:t>Danger and Diversity in Utah’s Mining Country</a:t>
            </a:r>
            <a:endParaRPr b="1">
              <a:solidFill>
                <a:schemeClr val="lt1"/>
              </a:solidFill>
              <a:latin typeface="Open Sans"/>
              <a:ea typeface="Open Sans"/>
              <a:cs typeface="Open Sans"/>
              <a:sym typeface="Open Sans"/>
            </a:endParaRPr>
          </a:p>
          <a:p>
            <a:pPr indent="0" lvl="0" marL="0" rtl="0" algn="l">
              <a:spcBef>
                <a:spcPts val="1200"/>
              </a:spcBef>
              <a:spcAft>
                <a:spcPts val="1200"/>
              </a:spcAft>
              <a:buNone/>
            </a:pPr>
            <a:r>
              <a:t/>
            </a:r>
            <a:endParaRPr b="1">
              <a:solidFill>
                <a:schemeClr val="lt1"/>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1"/>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F5856"/>
                </a:solidFill>
                <a:latin typeface="Open Sans"/>
                <a:ea typeface="Open Sans"/>
                <a:cs typeface="Open Sans"/>
                <a:sym typeface="Open Sans"/>
              </a:rPr>
              <a:t>Utah’s Middle Eastern American Communities</a:t>
            </a:r>
            <a:endParaRPr b="1">
              <a:solidFill>
                <a:srgbClr val="EF5856"/>
              </a:solidFill>
              <a:latin typeface="Open Sans"/>
              <a:ea typeface="Open Sans"/>
              <a:cs typeface="Open Sans"/>
              <a:sym typeface="Open Sans"/>
            </a:endParaRPr>
          </a:p>
        </p:txBody>
      </p:sp>
      <p:sp>
        <p:nvSpPr>
          <p:cNvPr id="250" name="Google Shape;250;p41"/>
          <p:cNvSpPr txBox="1"/>
          <p:nvPr>
            <p:ph idx="1" type="body"/>
          </p:nvPr>
        </p:nvSpPr>
        <p:spPr>
          <a:xfrm>
            <a:off x="565150" y="895700"/>
            <a:ext cx="8148300" cy="3955800"/>
          </a:xfrm>
          <a:prstGeom prst="rect">
            <a:avLst/>
          </a:prstGeom>
        </p:spPr>
        <p:txBody>
          <a:bodyPr anchorCtr="0" anchor="t" bIns="91425" lIns="91425" spcFirstLastPara="1" rIns="91425" wrap="square" tIns="91425">
            <a:noAutofit/>
          </a:bodyPr>
          <a:lstStyle/>
          <a:p>
            <a:pPr indent="-336550" lvl="0" marL="457200" rtl="0" algn="l">
              <a:lnSpc>
                <a:spcPct val="100000"/>
              </a:lnSpc>
              <a:spcBef>
                <a:spcPts val="0"/>
              </a:spcBef>
              <a:spcAft>
                <a:spcPts val="0"/>
              </a:spcAft>
              <a:buClr>
                <a:schemeClr val="lt1"/>
              </a:buClr>
              <a:buSzPts val="1700"/>
              <a:buFont typeface="Open Sans"/>
              <a:buChar char="●"/>
            </a:pPr>
            <a:r>
              <a:rPr b="1" lang="en" sz="1700">
                <a:solidFill>
                  <a:schemeClr val="lt1"/>
                </a:solidFill>
                <a:latin typeface="Open Sans"/>
                <a:ea typeface="Open Sans"/>
                <a:cs typeface="Open Sans"/>
                <a:sym typeface="Open Sans"/>
              </a:rPr>
              <a:t>PBS: </a:t>
            </a:r>
            <a:r>
              <a:rPr b="1" lang="en" sz="1700" u="sng">
                <a:solidFill>
                  <a:schemeClr val="hlink"/>
                </a:solidFill>
                <a:latin typeface="Open Sans"/>
                <a:ea typeface="Open Sans"/>
                <a:cs typeface="Open Sans"/>
                <a:sym typeface="Open Sans"/>
                <a:hlinkClick r:id="rId3"/>
              </a:rPr>
              <a:t>Egypt: A Taste of Arabian Music | Music Arts Toolkit</a:t>
            </a:r>
            <a:r>
              <a:rPr b="1" lang="en" sz="1700">
                <a:solidFill>
                  <a:schemeClr val="lt1"/>
                </a:solidFill>
                <a:latin typeface="Open Sans"/>
                <a:ea typeface="Open Sans"/>
                <a:cs typeface="Open Sans"/>
                <a:sym typeface="Open Sans"/>
              </a:rPr>
              <a:t> Video</a:t>
            </a:r>
            <a:endParaRPr b="1" sz="1700">
              <a:solidFill>
                <a:schemeClr val="lt1"/>
              </a:solidFill>
              <a:latin typeface="Open Sans"/>
              <a:ea typeface="Open Sans"/>
              <a:cs typeface="Open Sans"/>
              <a:sym typeface="Open Sans"/>
            </a:endParaRPr>
          </a:p>
          <a:p>
            <a:pPr indent="-336550" lvl="1" marL="914400" rtl="0" algn="l">
              <a:lnSpc>
                <a:spcPct val="100000"/>
              </a:lnSpc>
              <a:spcBef>
                <a:spcPts val="0"/>
              </a:spcBef>
              <a:spcAft>
                <a:spcPts val="0"/>
              </a:spcAft>
              <a:buClr>
                <a:schemeClr val="lt1"/>
              </a:buClr>
              <a:buSzPts val="1700"/>
              <a:buFont typeface="Open Sans"/>
              <a:buChar char="○"/>
            </a:pPr>
            <a:r>
              <a:rPr b="1" lang="en" sz="1700">
                <a:solidFill>
                  <a:schemeClr val="lt1"/>
                </a:solidFill>
                <a:latin typeface="Open Sans"/>
                <a:ea typeface="Open Sans"/>
                <a:cs typeface="Open Sans"/>
                <a:sym typeface="Open Sans"/>
              </a:rPr>
              <a:t>Article: </a:t>
            </a:r>
            <a:r>
              <a:rPr b="1" lang="en" sz="1700" u="sng">
                <a:solidFill>
                  <a:schemeClr val="hlink"/>
                </a:solidFill>
                <a:latin typeface="Open Sans"/>
                <a:ea typeface="Open Sans"/>
                <a:cs typeface="Open Sans"/>
                <a:sym typeface="Open Sans"/>
                <a:hlinkClick r:id="rId4"/>
              </a:rPr>
              <a:t>From Kurdistan to Washington, Jalal Kimia Connects Communities with the Daf Drum</a:t>
            </a:r>
            <a:endParaRPr b="1" sz="1700">
              <a:solidFill>
                <a:schemeClr val="lt1"/>
              </a:solidFill>
              <a:latin typeface="Open Sans"/>
              <a:ea typeface="Open Sans"/>
              <a:cs typeface="Open Sans"/>
              <a:sym typeface="Open Sans"/>
            </a:endParaRPr>
          </a:p>
          <a:p>
            <a:pPr indent="0" lvl="0" marL="457200" rtl="0" algn="l">
              <a:lnSpc>
                <a:spcPct val="100000"/>
              </a:lnSpc>
              <a:spcBef>
                <a:spcPts val="0"/>
              </a:spcBef>
              <a:spcAft>
                <a:spcPts val="0"/>
              </a:spcAft>
              <a:buNone/>
            </a:pPr>
            <a:r>
              <a:t/>
            </a:r>
            <a:endParaRPr b="1" sz="1700">
              <a:solidFill>
                <a:schemeClr val="lt1"/>
              </a:solidFill>
              <a:latin typeface="Open Sans"/>
              <a:ea typeface="Open Sans"/>
              <a:cs typeface="Open Sans"/>
              <a:sym typeface="Open Sans"/>
            </a:endParaRPr>
          </a:p>
          <a:p>
            <a:pPr indent="-336550" lvl="0" marL="457200" rtl="0" algn="l">
              <a:lnSpc>
                <a:spcPct val="100000"/>
              </a:lnSpc>
              <a:spcBef>
                <a:spcPts val="0"/>
              </a:spcBef>
              <a:spcAft>
                <a:spcPts val="0"/>
              </a:spcAft>
              <a:buClr>
                <a:schemeClr val="lt1"/>
              </a:buClr>
              <a:buSzPts val="1700"/>
              <a:buFont typeface="Open Sans"/>
              <a:buChar char="●"/>
            </a:pPr>
            <a:r>
              <a:rPr b="1" lang="en" sz="1700">
                <a:solidFill>
                  <a:schemeClr val="lt1"/>
                </a:solidFill>
                <a:latin typeface="Open Sans"/>
                <a:ea typeface="Open Sans"/>
                <a:cs typeface="Open Sans"/>
                <a:sym typeface="Open Sans"/>
              </a:rPr>
              <a:t>PBS: </a:t>
            </a:r>
            <a:r>
              <a:rPr b="1" lang="en" sz="1700" u="sng">
                <a:solidFill>
                  <a:schemeClr val="hlink"/>
                </a:solidFill>
                <a:latin typeface="Open Sans"/>
                <a:ea typeface="Open Sans"/>
                <a:cs typeface="Open Sans"/>
                <a:sym typeface="Open Sans"/>
                <a:hlinkClick r:id="rId5"/>
              </a:rPr>
              <a:t>Art in the Muslim World</a:t>
            </a:r>
            <a:r>
              <a:rPr b="1" lang="en" sz="1700">
                <a:solidFill>
                  <a:schemeClr val="lt1"/>
                </a:solidFill>
                <a:latin typeface="Open Sans"/>
                <a:ea typeface="Open Sans"/>
                <a:cs typeface="Open Sans"/>
                <a:sym typeface="Open Sans"/>
              </a:rPr>
              <a:t> Lesson Plan</a:t>
            </a:r>
            <a:endParaRPr b="1" sz="1700">
              <a:solidFill>
                <a:schemeClr val="lt1"/>
              </a:solidFill>
              <a:latin typeface="Open Sans"/>
              <a:ea typeface="Open Sans"/>
              <a:cs typeface="Open Sans"/>
              <a:sym typeface="Open Sans"/>
            </a:endParaRPr>
          </a:p>
          <a:p>
            <a:pPr indent="-336550" lvl="1" marL="914400" rtl="0" algn="l">
              <a:lnSpc>
                <a:spcPct val="100000"/>
              </a:lnSpc>
              <a:spcBef>
                <a:spcPts val="0"/>
              </a:spcBef>
              <a:spcAft>
                <a:spcPts val="0"/>
              </a:spcAft>
              <a:buClr>
                <a:schemeClr val="lt1"/>
              </a:buClr>
              <a:buSzPts val="1700"/>
              <a:buFont typeface="Open Sans"/>
              <a:buChar char="○"/>
            </a:pPr>
            <a:r>
              <a:rPr b="1" lang="en" sz="1700">
                <a:solidFill>
                  <a:schemeClr val="lt1"/>
                </a:solidFill>
                <a:latin typeface="Open Sans"/>
                <a:ea typeface="Open Sans"/>
                <a:cs typeface="Open Sans"/>
                <a:sym typeface="Open Sans"/>
              </a:rPr>
              <a:t>A</a:t>
            </a:r>
            <a:r>
              <a:rPr b="1" lang="en" sz="1700">
                <a:solidFill>
                  <a:schemeClr val="lt1"/>
                </a:solidFill>
                <a:latin typeface="Open Sans"/>
                <a:ea typeface="Open Sans"/>
                <a:cs typeface="Open Sans"/>
                <a:sym typeface="Open Sans"/>
              </a:rPr>
              <a:t>ctivity: </a:t>
            </a:r>
            <a:r>
              <a:rPr b="1" lang="en" sz="1700" u="sng">
                <a:solidFill>
                  <a:schemeClr val="hlink"/>
                </a:solidFill>
                <a:latin typeface="Open Sans"/>
                <a:ea typeface="Open Sans"/>
                <a:cs typeface="Open Sans"/>
                <a:sym typeface="Open Sans"/>
                <a:hlinkClick r:id="rId6"/>
              </a:rPr>
              <a:t>Islamic Art and Geometric Design - The Metropolitan Museum of Art</a:t>
            </a:r>
            <a:endParaRPr sz="1600">
              <a:solidFill>
                <a:schemeClr val="lt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b="1" sz="1700">
              <a:solidFill>
                <a:schemeClr val="lt1"/>
              </a:solidFill>
              <a:latin typeface="Open Sans"/>
              <a:ea typeface="Open Sans"/>
              <a:cs typeface="Open Sans"/>
              <a:sym typeface="Open Sans"/>
            </a:endParaRPr>
          </a:p>
          <a:p>
            <a:pPr indent="-330200" lvl="0" marL="457200" rtl="0" algn="l">
              <a:lnSpc>
                <a:spcPct val="100000"/>
              </a:lnSpc>
              <a:spcBef>
                <a:spcPts val="0"/>
              </a:spcBef>
              <a:spcAft>
                <a:spcPts val="0"/>
              </a:spcAft>
              <a:buClr>
                <a:schemeClr val="lt1"/>
              </a:buClr>
              <a:buSzPts val="1600"/>
              <a:buFont typeface="Open Sans"/>
              <a:buChar char="●"/>
            </a:pPr>
            <a:r>
              <a:rPr b="1" lang="en" sz="1700">
                <a:solidFill>
                  <a:schemeClr val="lt1"/>
                </a:solidFill>
                <a:latin typeface="Open Sans"/>
                <a:ea typeface="Open Sans"/>
                <a:cs typeface="Open Sans"/>
                <a:sym typeface="Open Sans"/>
              </a:rPr>
              <a:t>UMOCA Education: </a:t>
            </a:r>
            <a:r>
              <a:rPr b="1" lang="en" sz="1700" u="sng">
                <a:solidFill>
                  <a:schemeClr val="accent5"/>
                </a:solidFill>
                <a:latin typeface="Open Sans"/>
                <a:ea typeface="Open Sans"/>
                <a:cs typeface="Open Sans"/>
                <a:sym typeface="Open Sans"/>
                <a:hlinkClick r:id="rId7">
                  <a:extLst>
                    <a:ext uri="{A12FA001-AC4F-418D-AE19-62706E023703}">
                      <ahyp:hlinkClr val="tx"/>
                    </a:ext>
                  </a:extLst>
                </a:hlinkClick>
              </a:rPr>
              <a:t>What is Ramadan?</a:t>
            </a:r>
            <a:r>
              <a:rPr b="1" lang="en" sz="1700">
                <a:solidFill>
                  <a:schemeClr val="lt1"/>
                </a:solidFill>
                <a:latin typeface="Open Sans"/>
                <a:ea typeface="Open Sans"/>
                <a:cs typeface="Open Sans"/>
                <a:sym typeface="Open Sans"/>
              </a:rPr>
              <a:t> Video</a:t>
            </a:r>
            <a:endParaRPr b="1" sz="1700">
              <a:solidFill>
                <a:schemeClr val="lt1"/>
              </a:solidFill>
              <a:latin typeface="Open Sans"/>
              <a:ea typeface="Open Sans"/>
              <a:cs typeface="Open Sans"/>
              <a:sym typeface="Open Sans"/>
            </a:endParaRPr>
          </a:p>
          <a:p>
            <a:pPr indent="-336550" lvl="1" marL="914400" rtl="0" algn="l">
              <a:lnSpc>
                <a:spcPct val="100000"/>
              </a:lnSpc>
              <a:spcBef>
                <a:spcPts val="0"/>
              </a:spcBef>
              <a:spcAft>
                <a:spcPts val="0"/>
              </a:spcAft>
              <a:buClr>
                <a:schemeClr val="lt1"/>
              </a:buClr>
              <a:buSzPts val="1700"/>
              <a:buFont typeface="Open Sans"/>
              <a:buChar char="○"/>
            </a:pPr>
            <a:r>
              <a:rPr b="1" lang="en" sz="1700">
                <a:solidFill>
                  <a:schemeClr val="lt1"/>
                </a:solidFill>
                <a:latin typeface="Open Sans"/>
                <a:ea typeface="Open Sans"/>
                <a:cs typeface="Open Sans"/>
                <a:sym typeface="Open Sans"/>
              </a:rPr>
              <a:t>PBS: </a:t>
            </a:r>
            <a:r>
              <a:rPr b="1" lang="en" sz="1700" u="sng">
                <a:solidFill>
                  <a:schemeClr val="accent5"/>
                </a:solidFill>
                <a:latin typeface="Open Sans"/>
                <a:ea typeface="Open Sans"/>
                <a:cs typeface="Open Sans"/>
                <a:sym typeface="Open Sans"/>
                <a:hlinkClick r:id="rId8">
                  <a:extLst>
                    <a:ext uri="{A12FA001-AC4F-418D-AE19-62706E023703}">
                      <ahyp:hlinkClr val="tx"/>
                    </a:ext>
                  </a:extLst>
                </a:hlinkClick>
              </a:rPr>
              <a:t>Halal - Kosher Dining at Dartmouth</a:t>
            </a:r>
            <a:r>
              <a:rPr b="1" lang="en" sz="1700">
                <a:solidFill>
                  <a:schemeClr val="lt1"/>
                </a:solidFill>
                <a:latin typeface="Open Sans"/>
                <a:ea typeface="Open Sans"/>
                <a:cs typeface="Open Sans"/>
                <a:sym typeface="Open Sans"/>
              </a:rPr>
              <a:t> Video</a:t>
            </a:r>
            <a:endParaRPr b="1" sz="1700">
              <a:solidFill>
                <a:schemeClr val="lt1"/>
              </a:solidFill>
              <a:latin typeface="Open Sans"/>
              <a:ea typeface="Open Sans"/>
              <a:cs typeface="Open Sans"/>
              <a:sym typeface="Open Sans"/>
            </a:endParaRPr>
          </a:p>
          <a:p>
            <a:pPr indent="-336550" lvl="1" marL="914400" rtl="0" algn="l">
              <a:lnSpc>
                <a:spcPct val="100000"/>
              </a:lnSpc>
              <a:spcBef>
                <a:spcPts val="0"/>
              </a:spcBef>
              <a:spcAft>
                <a:spcPts val="0"/>
              </a:spcAft>
              <a:buClr>
                <a:schemeClr val="lt1"/>
              </a:buClr>
              <a:buSzPts val="1700"/>
              <a:buFont typeface="Open Sans"/>
              <a:buChar char="○"/>
            </a:pPr>
            <a:r>
              <a:rPr b="1" lang="en" sz="1700" u="sng">
                <a:solidFill>
                  <a:schemeClr val="hlink"/>
                </a:solidFill>
                <a:latin typeface="Open Sans"/>
                <a:ea typeface="Open Sans"/>
                <a:cs typeface="Open Sans"/>
                <a:sym typeface="Open Sans"/>
                <a:hlinkClick r:id="rId9"/>
              </a:rPr>
              <a:t>First-ever Halal Food Festival hosted by Utah Muslim Civic League celebrates culture, connections</a:t>
            </a:r>
            <a:r>
              <a:rPr b="1" lang="en" sz="1700">
                <a:solidFill>
                  <a:schemeClr val="lt1"/>
                </a:solidFill>
                <a:latin typeface="Open Sans"/>
                <a:ea typeface="Open Sans"/>
                <a:cs typeface="Open Sans"/>
                <a:sym typeface="Open Sans"/>
              </a:rPr>
              <a:t> Video</a:t>
            </a:r>
            <a:endParaRPr b="1" sz="1700">
              <a:solidFill>
                <a:schemeClr val="lt1"/>
              </a:solidFill>
              <a:latin typeface="Open Sans"/>
              <a:ea typeface="Open Sans"/>
              <a:cs typeface="Open Sans"/>
              <a:sym typeface="Open Sans"/>
            </a:endParaRPr>
          </a:p>
          <a:p>
            <a:pPr indent="0" lvl="0" marL="457200" rtl="0" algn="l">
              <a:lnSpc>
                <a:spcPct val="100000"/>
              </a:lnSpc>
              <a:spcBef>
                <a:spcPts val="0"/>
              </a:spcBef>
              <a:spcAft>
                <a:spcPts val="0"/>
              </a:spcAft>
              <a:buNone/>
            </a:pPr>
            <a:r>
              <a:t/>
            </a:r>
            <a:endParaRPr b="1" sz="1700">
              <a:solidFill>
                <a:schemeClr val="lt1"/>
              </a:solidFill>
              <a:latin typeface="Open Sans"/>
              <a:ea typeface="Open Sans"/>
              <a:cs typeface="Open Sans"/>
              <a:sym typeface="Open Sans"/>
            </a:endParaRPr>
          </a:p>
          <a:p>
            <a:pPr indent="-336550" lvl="0" marL="457200" rtl="0" algn="l">
              <a:lnSpc>
                <a:spcPct val="100000"/>
              </a:lnSpc>
              <a:spcBef>
                <a:spcPts val="0"/>
              </a:spcBef>
              <a:spcAft>
                <a:spcPts val="0"/>
              </a:spcAft>
              <a:buClr>
                <a:schemeClr val="lt1"/>
              </a:buClr>
              <a:buSzPts val="1700"/>
              <a:buFont typeface="Open Sans"/>
              <a:buChar char="●"/>
            </a:pPr>
            <a:r>
              <a:rPr b="1" lang="en" sz="1700">
                <a:solidFill>
                  <a:schemeClr val="lt1"/>
                </a:solidFill>
                <a:latin typeface="Open Sans"/>
                <a:ea typeface="Open Sans"/>
                <a:cs typeface="Open Sans"/>
                <a:sym typeface="Open Sans"/>
              </a:rPr>
              <a:t>Article: </a:t>
            </a:r>
            <a:r>
              <a:rPr b="1" lang="en" sz="1700" u="sng">
                <a:solidFill>
                  <a:schemeClr val="accent5"/>
                </a:solidFill>
                <a:latin typeface="Open Sans"/>
                <a:ea typeface="Open Sans"/>
                <a:cs typeface="Open Sans"/>
                <a:sym typeface="Open Sans"/>
                <a:hlinkClick r:id="rId10">
                  <a:extLst>
                    <a:ext uri="{A12FA001-AC4F-418D-AE19-62706E023703}">
                      <ahyp:hlinkClr val="tx"/>
                    </a:ext>
                  </a:extLst>
                </a:hlinkClick>
              </a:rPr>
              <a:t>I was given a chance that changed my life</a:t>
            </a:r>
            <a:endParaRPr b="1" sz="1700">
              <a:solidFill>
                <a:schemeClr val="lt1"/>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F5856"/>
                </a:solidFill>
                <a:latin typeface="Open Sans"/>
                <a:ea typeface="Open Sans"/>
                <a:cs typeface="Open Sans"/>
                <a:sym typeface="Open Sans"/>
              </a:rPr>
              <a:t>Faith Based Communities in Utah</a:t>
            </a:r>
            <a:endParaRPr b="1">
              <a:solidFill>
                <a:srgbClr val="EF5856"/>
              </a:solidFill>
              <a:latin typeface="Open Sans"/>
              <a:ea typeface="Open Sans"/>
              <a:cs typeface="Open Sans"/>
              <a:sym typeface="Open Sans"/>
            </a:endParaRPr>
          </a:p>
        </p:txBody>
      </p:sp>
      <p:sp>
        <p:nvSpPr>
          <p:cNvPr id="256" name="Google Shape;256;p42"/>
          <p:cNvSpPr txBox="1"/>
          <p:nvPr>
            <p:ph idx="1" type="body"/>
          </p:nvPr>
        </p:nvSpPr>
        <p:spPr>
          <a:xfrm>
            <a:off x="311700" y="1312313"/>
            <a:ext cx="3148500" cy="349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lt1"/>
                </a:solidFill>
                <a:latin typeface="Open Sans"/>
                <a:ea typeface="Open Sans"/>
                <a:cs typeface="Open Sans"/>
                <a:sym typeface="Open Sans"/>
              </a:rPr>
              <a:t>What religions are practiced in Utah? </a:t>
            </a:r>
            <a:endParaRPr sz="2200">
              <a:solidFill>
                <a:schemeClr val="lt1"/>
              </a:solidFill>
              <a:latin typeface="Open Sans"/>
              <a:ea typeface="Open Sans"/>
              <a:cs typeface="Open Sans"/>
              <a:sym typeface="Open Sans"/>
            </a:endParaRPr>
          </a:p>
          <a:p>
            <a:pPr indent="0" lvl="0" marL="0" rtl="0" algn="l">
              <a:spcBef>
                <a:spcPts val="1200"/>
              </a:spcBef>
              <a:spcAft>
                <a:spcPts val="0"/>
              </a:spcAft>
              <a:buNone/>
            </a:pPr>
            <a:r>
              <a:t/>
            </a:r>
            <a:endParaRPr sz="2200">
              <a:solidFill>
                <a:schemeClr val="lt1"/>
              </a:solidFill>
              <a:latin typeface="Open Sans"/>
              <a:ea typeface="Open Sans"/>
              <a:cs typeface="Open Sans"/>
              <a:sym typeface="Open Sans"/>
            </a:endParaRPr>
          </a:p>
          <a:p>
            <a:pPr indent="0" lvl="0" marL="0" rtl="0" algn="l">
              <a:spcBef>
                <a:spcPts val="1200"/>
              </a:spcBef>
              <a:spcAft>
                <a:spcPts val="1200"/>
              </a:spcAft>
              <a:buNone/>
            </a:pPr>
            <a:r>
              <a:rPr lang="en" sz="2200">
                <a:solidFill>
                  <a:schemeClr val="lt1"/>
                </a:solidFill>
                <a:latin typeface="Open Sans"/>
                <a:ea typeface="Open Sans"/>
                <a:cs typeface="Open Sans"/>
                <a:sym typeface="Open Sans"/>
              </a:rPr>
              <a:t>Can you map them through histories of migration and diaspora?</a:t>
            </a:r>
            <a:endParaRPr sz="2200">
              <a:solidFill>
                <a:schemeClr val="lt1"/>
              </a:solidFill>
              <a:latin typeface="Open Sans"/>
              <a:ea typeface="Open Sans"/>
              <a:cs typeface="Open Sans"/>
              <a:sym typeface="Open Sans"/>
            </a:endParaRPr>
          </a:p>
        </p:txBody>
      </p:sp>
      <p:sp>
        <p:nvSpPr>
          <p:cNvPr id="257" name="Google Shape;257;p42"/>
          <p:cNvSpPr/>
          <p:nvPr/>
        </p:nvSpPr>
        <p:spPr>
          <a:xfrm>
            <a:off x="3266750" y="445025"/>
            <a:ext cx="6244128" cy="5230764"/>
          </a:xfrm>
          <a:prstGeom prst="cloud">
            <a:avLst/>
          </a:prstGeom>
          <a:noFill/>
          <a:ln cap="flat" cmpd="sng" w="952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8" name="Google Shape;258;p42"/>
          <p:cNvSpPr txBox="1"/>
          <p:nvPr/>
        </p:nvSpPr>
        <p:spPr>
          <a:xfrm>
            <a:off x="4000475" y="1144200"/>
            <a:ext cx="5064900" cy="3351600"/>
          </a:xfrm>
          <a:prstGeom prst="rect">
            <a:avLst/>
          </a:prstGeom>
          <a:noFill/>
          <a:ln>
            <a:noFill/>
          </a:ln>
        </p:spPr>
        <p:txBody>
          <a:bodyPr anchorCtr="0" anchor="t" bIns="91425" lIns="91425" spcFirstLastPara="1" rIns="91425" wrap="square" tIns="91425">
            <a:spAutoFit/>
          </a:bodyPr>
          <a:lstStyle/>
          <a:p>
            <a:pPr indent="457200" lvl="0" marL="0" rtl="0" algn="l">
              <a:lnSpc>
                <a:spcPct val="115000"/>
              </a:lnSpc>
              <a:spcBef>
                <a:spcPts val="0"/>
              </a:spcBef>
              <a:spcAft>
                <a:spcPts val="0"/>
              </a:spcAft>
              <a:buNone/>
            </a:pPr>
            <a:r>
              <a:rPr b="1" lang="en" sz="1500">
                <a:solidFill>
                  <a:schemeClr val="lt1"/>
                </a:solidFill>
                <a:latin typeface="Open Sans"/>
                <a:ea typeface="Open Sans"/>
                <a:cs typeface="Open Sans"/>
                <a:sym typeface="Open Sans"/>
              </a:rPr>
              <a:t>Baptist				</a:t>
            </a:r>
            <a:r>
              <a:rPr b="1" lang="en" sz="1500">
                <a:solidFill>
                  <a:schemeClr val="lt1"/>
                </a:solidFill>
                <a:latin typeface="Open Sans"/>
                <a:ea typeface="Open Sans"/>
                <a:cs typeface="Open Sans"/>
                <a:sym typeface="Open Sans"/>
              </a:rPr>
              <a:t>Buddhist	</a:t>
            </a:r>
            <a:endParaRPr b="1" sz="1500">
              <a:solidFill>
                <a:schemeClr val="lt1"/>
              </a:solidFill>
              <a:latin typeface="Open Sans"/>
              <a:ea typeface="Open Sans"/>
              <a:cs typeface="Open Sans"/>
              <a:sym typeface="Open Sans"/>
            </a:endParaRPr>
          </a:p>
          <a:p>
            <a:pPr indent="457200" lvl="0" marL="457200" rtl="0" algn="l">
              <a:lnSpc>
                <a:spcPct val="115000"/>
              </a:lnSpc>
              <a:spcBef>
                <a:spcPts val="1200"/>
              </a:spcBef>
              <a:spcAft>
                <a:spcPts val="0"/>
              </a:spcAft>
              <a:buNone/>
            </a:pPr>
            <a:r>
              <a:rPr b="1" lang="en" sz="1500">
                <a:solidFill>
                  <a:schemeClr val="lt1"/>
                </a:solidFill>
                <a:latin typeface="Open Sans"/>
                <a:ea typeface="Open Sans"/>
                <a:cs typeface="Open Sans"/>
                <a:sym typeface="Open Sans"/>
              </a:rPr>
              <a:t>	Catholic</a:t>
            </a:r>
            <a:endParaRPr b="1" sz="1500">
              <a:solidFill>
                <a:schemeClr val="lt1"/>
              </a:solidFill>
              <a:latin typeface="Open Sans"/>
              <a:ea typeface="Open Sans"/>
              <a:cs typeface="Open Sans"/>
              <a:sym typeface="Open Sans"/>
            </a:endParaRPr>
          </a:p>
          <a:p>
            <a:pPr indent="0" lvl="0" marL="0" rtl="0" algn="l">
              <a:lnSpc>
                <a:spcPct val="115000"/>
              </a:lnSpc>
              <a:spcBef>
                <a:spcPts val="1200"/>
              </a:spcBef>
              <a:spcAft>
                <a:spcPts val="0"/>
              </a:spcAft>
              <a:buNone/>
            </a:pPr>
            <a:r>
              <a:rPr b="1" lang="en" sz="1500">
                <a:solidFill>
                  <a:schemeClr val="lt1"/>
                </a:solidFill>
                <a:latin typeface="Open Sans"/>
                <a:ea typeface="Open Sans"/>
                <a:cs typeface="Open Sans"/>
                <a:sym typeface="Open Sans"/>
              </a:rPr>
              <a:t>Church of Jesus Christ of Latter-day Saints</a:t>
            </a:r>
            <a:endParaRPr b="1" sz="1500">
              <a:solidFill>
                <a:schemeClr val="lt1"/>
              </a:solidFill>
              <a:latin typeface="Open Sans"/>
              <a:ea typeface="Open Sans"/>
              <a:cs typeface="Open Sans"/>
              <a:sym typeface="Open Sans"/>
            </a:endParaRPr>
          </a:p>
          <a:p>
            <a:pPr indent="457200" lvl="0" marL="0" rtl="0" algn="l">
              <a:lnSpc>
                <a:spcPct val="115000"/>
              </a:lnSpc>
              <a:spcBef>
                <a:spcPts val="1200"/>
              </a:spcBef>
              <a:spcAft>
                <a:spcPts val="0"/>
              </a:spcAft>
              <a:buNone/>
            </a:pPr>
            <a:r>
              <a:rPr b="1" lang="en" sz="1500">
                <a:solidFill>
                  <a:schemeClr val="lt1"/>
                </a:solidFill>
                <a:latin typeface="Open Sans"/>
                <a:ea typeface="Open Sans"/>
                <a:cs typeface="Open Sans"/>
                <a:sym typeface="Open Sans"/>
              </a:rPr>
              <a:t>Eastern Orthodox		</a:t>
            </a:r>
            <a:endParaRPr b="1" sz="1500">
              <a:solidFill>
                <a:schemeClr val="lt1"/>
              </a:solidFill>
              <a:latin typeface="Open Sans"/>
              <a:ea typeface="Open Sans"/>
              <a:cs typeface="Open Sans"/>
              <a:sym typeface="Open Sans"/>
            </a:endParaRPr>
          </a:p>
          <a:p>
            <a:pPr indent="457200" lvl="0" marL="914400" rtl="0" algn="l">
              <a:lnSpc>
                <a:spcPct val="115000"/>
              </a:lnSpc>
              <a:spcBef>
                <a:spcPts val="1200"/>
              </a:spcBef>
              <a:spcAft>
                <a:spcPts val="0"/>
              </a:spcAft>
              <a:buNone/>
            </a:pPr>
            <a:r>
              <a:rPr b="1" lang="en" sz="1500">
                <a:solidFill>
                  <a:schemeClr val="lt1"/>
                </a:solidFill>
                <a:latin typeface="Open Sans"/>
                <a:ea typeface="Open Sans"/>
                <a:cs typeface="Open Sans"/>
                <a:sym typeface="Open Sans"/>
              </a:rPr>
              <a:t>Episcopalian		Hindu	</a:t>
            </a:r>
            <a:endParaRPr b="1" sz="1500">
              <a:solidFill>
                <a:schemeClr val="lt1"/>
              </a:solidFill>
              <a:latin typeface="Open Sans"/>
              <a:ea typeface="Open Sans"/>
              <a:cs typeface="Open Sans"/>
              <a:sym typeface="Open Sans"/>
            </a:endParaRPr>
          </a:p>
          <a:p>
            <a:pPr indent="457200" lvl="0" marL="0" rtl="0" algn="l">
              <a:lnSpc>
                <a:spcPct val="115000"/>
              </a:lnSpc>
              <a:spcBef>
                <a:spcPts val="1200"/>
              </a:spcBef>
              <a:spcAft>
                <a:spcPts val="0"/>
              </a:spcAft>
              <a:buNone/>
            </a:pPr>
            <a:r>
              <a:rPr b="1" lang="en" sz="1500">
                <a:solidFill>
                  <a:schemeClr val="lt1"/>
                </a:solidFill>
                <a:latin typeface="Open Sans"/>
                <a:ea typeface="Open Sans"/>
                <a:cs typeface="Open Sans"/>
                <a:sym typeface="Open Sans"/>
              </a:rPr>
              <a:t>Indigenous 	Japanese Church of Christ	</a:t>
            </a:r>
            <a:endParaRPr b="1" sz="1500">
              <a:solidFill>
                <a:schemeClr val="lt1"/>
              </a:solidFill>
              <a:latin typeface="Open Sans"/>
              <a:ea typeface="Open Sans"/>
              <a:cs typeface="Open Sans"/>
              <a:sym typeface="Open Sans"/>
            </a:endParaRPr>
          </a:p>
          <a:p>
            <a:pPr indent="457200" lvl="0" marL="457200" rtl="0" algn="l">
              <a:lnSpc>
                <a:spcPct val="115000"/>
              </a:lnSpc>
              <a:spcBef>
                <a:spcPts val="1200"/>
              </a:spcBef>
              <a:spcAft>
                <a:spcPts val="0"/>
              </a:spcAft>
              <a:buNone/>
            </a:pPr>
            <a:r>
              <a:rPr b="1" lang="en" sz="1500">
                <a:solidFill>
                  <a:schemeClr val="lt1"/>
                </a:solidFill>
                <a:latin typeface="Open Sans"/>
                <a:ea typeface="Open Sans"/>
                <a:cs typeface="Open Sans"/>
                <a:sym typeface="Open Sans"/>
              </a:rPr>
              <a:t>Methodist		Muslim</a:t>
            </a:r>
            <a:endParaRPr b="1" sz="1500">
              <a:solidFill>
                <a:schemeClr val="lt1"/>
              </a:solidFill>
              <a:latin typeface="Open Sans"/>
              <a:ea typeface="Open Sans"/>
              <a:cs typeface="Open Sans"/>
              <a:sym typeface="Open Sans"/>
            </a:endParaRPr>
          </a:p>
          <a:p>
            <a:pPr indent="0" lvl="0" marL="0" rtl="0" algn="l">
              <a:lnSpc>
                <a:spcPct val="115000"/>
              </a:lnSpc>
              <a:spcBef>
                <a:spcPts val="1200"/>
              </a:spcBef>
              <a:spcAft>
                <a:spcPts val="1200"/>
              </a:spcAft>
              <a:buNone/>
            </a:pPr>
            <a:r>
              <a:rPr b="1" lang="en" sz="1500">
                <a:solidFill>
                  <a:schemeClr val="lt1"/>
                </a:solidFill>
                <a:latin typeface="Open Sans"/>
                <a:ea typeface="Open Sans"/>
                <a:cs typeface="Open Sans"/>
                <a:sym typeface="Open Sans"/>
              </a:rPr>
              <a:t>Presbyterian					Sikh	</a:t>
            </a:r>
            <a:endParaRPr b="1" sz="1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657675" y="1927925"/>
            <a:ext cx="3067200" cy="2583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3600">
                <a:solidFill>
                  <a:srgbClr val="EF5856"/>
                </a:solidFill>
                <a:latin typeface="Open Sans"/>
                <a:ea typeface="Open Sans"/>
                <a:cs typeface="Open Sans"/>
                <a:sym typeface="Open Sans"/>
              </a:rPr>
              <a:t>AGENDA</a:t>
            </a:r>
            <a:endParaRPr b="1" sz="3600">
              <a:solidFill>
                <a:srgbClr val="EF5856"/>
              </a:solidFill>
              <a:latin typeface="Open Sans"/>
              <a:ea typeface="Open Sans"/>
              <a:cs typeface="Open Sans"/>
              <a:sym typeface="Open Sans"/>
            </a:endParaRPr>
          </a:p>
        </p:txBody>
      </p:sp>
      <p:sp>
        <p:nvSpPr>
          <p:cNvPr id="80" name="Google Shape;80;p16"/>
          <p:cNvSpPr txBox="1"/>
          <p:nvPr>
            <p:ph idx="1" type="body"/>
          </p:nvPr>
        </p:nvSpPr>
        <p:spPr>
          <a:xfrm>
            <a:off x="3609675" y="627075"/>
            <a:ext cx="5222700" cy="39417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a:solidFill>
                  <a:schemeClr val="lt1"/>
                </a:solidFill>
                <a:latin typeface="Open Sans"/>
                <a:ea typeface="Open Sans"/>
                <a:cs typeface="Open Sans"/>
                <a:sym typeface="Open Sans"/>
              </a:rPr>
              <a:t>Introductions</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rPr b="1" lang="en">
                <a:solidFill>
                  <a:schemeClr val="lt1"/>
                </a:solidFill>
                <a:latin typeface="Open Sans"/>
                <a:ea typeface="Open Sans"/>
                <a:cs typeface="Open Sans"/>
                <a:sym typeface="Open Sans"/>
              </a:rPr>
              <a:t>Utah Requirements for</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rPr b="1" lang="en" u="sng">
                <a:solidFill>
                  <a:schemeClr val="hlink"/>
                </a:solidFill>
                <a:latin typeface="Open Sans"/>
                <a:ea typeface="Open Sans"/>
                <a:cs typeface="Open Sans"/>
                <a:sym typeface="Open Sans"/>
                <a:hlinkClick r:id="rId3"/>
              </a:rPr>
              <a:t>Ethnic Studies</a:t>
            </a:r>
            <a:r>
              <a:rPr b="1" lang="en">
                <a:solidFill>
                  <a:schemeClr val="lt1"/>
                </a:solidFill>
                <a:latin typeface="Open Sans"/>
                <a:ea typeface="Open Sans"/>
                <a:cs typeface="Open Sans"/>
                <a:sym typeface="Open Sans"/>
              </a:rPr>
              <a:t> and </a:t>
            </a:r>
            <a:r>
              <a:rPr b="1" lang="en" u="sng">
                <a:solidFill>
                  <a:schemeClr val="hlink"/>
                </a:solidFill>
                <a:latin typeface="Open Sans"/>
                <a:ea typeface="Open Sans"/>
                <a:cs typeface="Open Sans"/>
                <a:sym typeface="Open Sans"/>
                <a:hlinkClick r:id="rId4"/>
              </a:rPr>
              <a:t>Equal Opportunity</a:t>
            </a:r>
            <a:r>
              <a:rPr b="1" lang="en">
                <a:solidFill>
                  <a:schemeClr val="lt1"/>
                </a:solidFill>
                <a:latin typeface="Open Sans"/>
                <a:ea typeface="Open Sans"/>
                <a:cs typeface="Open Sans"/>
                <a:sym typeface="Open Sans"/>
              </a:rPr>
              <a:t> </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rPr b="1" lang="en">
                <a:solidFill>
                  <a:schemeClr val="lt1"/>
                </a:solidFill>
                <a:latin typeface="Open Sans"/>
                <a:ea typeface="Open Sans"/>
                <a:cs typeface="Open Sans"/>
                <a:sym typeface="Open Sans"/>
              </a:rPr>
              <a:t>Introduce Digital Resources </a:t>
            </a:r>
            <a:endParaRPr b="1">
              <a:solidFill>
                <a:schemeClr val="lt1"/>
              </a:solidFill>
              <a:latin typeface="Open Sans"/>
              <a:ea typeface="Open Sans"/>
              <a:cs typeface="Open Sans"/>
              <a:sym typeface="Open Sans"/>
            </a:endParaRPr>
          </a:p>
          <a:p>
            <a:pPr indent="-334327" lvl="0" marL="457200" rtl="0" algn="l">
              <a:spcBef>
                <a:spcPts val="0"/>
              </a:spcBef>
              <a:spcAft>
                <a:spcPts val="0"/>
              </a:spcAft>
              <a:buClr>
                <a:schemeClr val="lt1"/>
              </a:buClr>
              <a:buSzPct val="100000"/>
              <a:buFont typeface="Open Sans"/>
              <a:buChar char="●"/>
            </a:pPr>
            <a:r>
              <a:rPr b="1" lang="en">
                <a:solidFill>
                  <a:schemeClr val="lt1"/>
                </a:solidFill>
                <a:latin typeface="Open Sans"/>
                <a:ea typeface="Open Sans"/>
                <a:cs typeface="Open Sans"/>
                <a:sym typeface="Open Sans"/>
              </a:rPr>
              <a:t>Ethnic Studies Resource Hubs @ </a:t>
            </a:r>
            <a:r>
              <a:rPr b="1" lang="en" u="sng">
                <a:solidFill>
                  <a:schemeClr val="hlink"/>
                </a:solidFill>
                <a:latin typeface="Open Sans"/>
                <a:ea typeface="Open Sans"/>
                <a:cs typeface="Open Sans"/>
                <a:sym typeface="Open Sans"/>
                <a:hlinkClick r:id="rId5"/>
              </a:rPr>
              <a:t>uen.org</a:t>
            </a:r>
            <a:r>
              <a:rPr b="1" lang="en">
                <a:solidFill>
                  <a:schemeClr val="lt1"/>
                </a:solidFill>
                <a:latin typeface="Open Sans"/>
                <a:ea typeface="Open Sans"/>
                <a:cs typeface="Open Sans"/>
                <a:sym typeface="Open Sans"/>
              </a:rPr>
              <a:t>  </a:t>
            </a:r>
            <a:endParaRPr b="1">
              <a:solidFill>
                <a:schemeClr val="lt1"/>
              </a:solidFill>
              <a:latin typeface="Open Sans"/>
              <a:ea typeface="Open Sans"/>
              <a:cs typeface="Open Sans"/>
              <a:sym typeface="Open Sans"/>
            </a:endParaRPr>
          </a:p>
          <a:p>
            <a:pPr indent="-334327" lvl="0" marL="457200" rtl="0" algn="l">
              <a:spcBef>
                <a:spcPts val="0"/>
              </a:spcBef>
              <a:spcAft>
                <a:spcPts val="0"/>
              </a:spcAft>
              <a:buClr>
                <a:schemeClr val="lt1"/>
              </a:buClr>
              <a:buSzPct val="100000"/>
              <a:buFont typeface="Open Sans"/>
              <a:buChar char="●"/>
            </a:pPr>
            <a:r>
              <a:rPr b="1" lang="en" u="sng">
                <a:solidFill>
                  <a:schemeClr val="hlink"/>
                </a:solidFill>
                <a:latin typeface="Open Sans"/>
                <a:ea typeface="Open Sans"/>
                <a:cs typeface="Open Sans"/>
                <a:sym typeface="Open Sans"/>
                <a:hlinkClick r:id="rId6"/>
              </a:rPr>
              <a:t>ILoveHistory.utah.gov</a:t>
            </a:r>
            <a:r>
              <a:rPr b="1" lang="en">
                <a:solidFill>
                  <a:schemeClr val="lt1"/>
                </a:solidFill>
                <a:latin typeface="Open Sans"/>
                <a:ea typeface="Open Sans"/>
                <a:cs typeface="Open Sans"/>
                <a:sym typeface="Open Sans"/>
              </a:rPr>
              <a:t>  </a:t>
            </a:r>
            <a:endParaRPr b="1">
              <a:solidFill>
                <a:schemeClr val="lt1"/>
              </a:solidFill>
              <a:latin typeface="Open Sans"/>
              <a:ea typeface="Open Sans"/>
              <a:cs typeface="Open Sans"/>
              <a:sym typeface="Open Sans"/>
            </a:endParaRPr>
          </a:p>
          <a:p>
            <a:pPr indent="-334327" lvl="0" marL="457200" rtl="0" algn="l">
              <a:spcBef>
                <a:spcPts val="0"/>
              </a:spcBef>
              <a:spcAft>
                <a:spcPts val="0"/>
              </a:spcAft>
              <a:buClr>
                <a:schemeClr val="lt1"/>
              </a:buClr>
              <a:buSzPct val="100000"/>
              <a:buFont typeface="Open Sans"/>
              <a:buChar char="●"/>
            </a:pPr>
            <a:r>
              <a:rPr b="1" lang="en" u="sng">
                <a:solidFill>
                  <a:schemeClr val="hlink"/>
                </a:solidFill>
                <a:latin typeface="Open Sans"/>
                <a:ea typeface="Open Sans"/>
                <a:cs typeface="Open Sans"/>
                <a:sym typeface="Open Sans"/>
                <a:hlinkClick r:id="rId7"/>
              </a:rPr>
              <a:t>America 250.utah.gov</a:t>
            </a:r>
            <a:endParaRPr b="1">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ct val="61111"/>
              <a:buFont typeface="Arial"/>
              <a:buNone/>
            </a:pPr>
            <a:r>
              <a:t/>
            </a:r>
            <a:endParaRPr b="1">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ct val="61111"/>
              <a:buFont typeface="Arial"/>
              <a:buNone/>
            </a:pPr>
            <a:r>
              <a:rPr b="1" lang="en">
                <a:solidFill>
                  <a:schemeClr val="lt1"/>
                </a:solidFill>
                <a:latin typeface="Open Sans"/>
                <a:ea typeface="Open Sans"/>
                <a:cs typeface="Open Sans"/>
                <a:sym typeface="Open Sans"/>
              </a:rPr>
              <a:t>Guided </a:t>
            </a:r>
            <a:r>
              <a:rPr b="1" lang="en">
                <a:solidFill>
                  <a:schemeClr val="lt1"/>
                </a:solidFill>
                <a:latin typeface="Open Sans"/>
                <a:ea typeface="Open Sans"/>
                <a:cs typeface="Open Sans"/>
                <a:sym typeface="Open Sans"/>
              </a:rPr>
              <a:t>Exploration </a:t>
            </a:r>
            <a:endParaRPr b="1">
              <a:solidFill>
                <a:schemeClr val="lt1"/>
              </a:solidFill>
              <a:latin typeface="Open Sans"/>
              <a:ea typeface="Open Sans"/>
              <a:cs typeface="Open Sans"/>
              <a:sym typeface="Open Sans"/>
            </a:endParaRPr>
          </a:p>
          <a:p>
            <a:pPr indent="-334327" lvl="0" marL="457200" rtl="0" algn="l">
              <a:spcBef>
                <a:spcPts val="0"/>
              </a:spcBef>
              <a:spcAft>
                <a:spcPts val="0"/>
              </a:spcAft>
              <a:buClr>
                <a:schemeClr val="lt1"/>
              </a:buClr>
              <a:buSzPct val="100000"/>
              <a:buFont typeface="Open Sans"/>
              <a:buChar char="●"/>
            </a:pPr>
            <a:r>
              <a:rPr b="1" lang="en">
                <a:solidFill>
                  <a:schemeClr val="lt1"/>
                </a:solidFill>
                <a:latin typeface="Open Sans"/>
                <a:ea typeface="Open Sans"/>
                <a:cs typeface="Open Sans"/>
                <a:sym typeface="Open Sans"/>
              </a:rPr>
              <a:t>Resource Sets</a:t>
            </a:r>
            <a:endParaRPr b="1">
              <a:solidFill>
                <a:schemeClr val="lt1"/>
              </a:solidFill>
              <a:latin typeface="Open Sans"/>
              <a:ea typeface="Open Sans"/>
              <a:cs typeface="Open Sans"/>
              <a:sym typeface="Open Sans"/>
            </a:endParaRPr>
          </a:p>
          <a:p>
            <a:pPr indent="-334327" lvl="0" marL="457200" rtl="0" algn="l">
              <a:spcBef>
                <a:spcPts val="0"/>
              </a:spcBef>
              <a:spcAft>
                <a:spcPts val="0"/>
              </a:spcAft>
              <a:buClr>
                <a:schemeClr val="lt1"/>
              </a:buClr>
              <a:buSzPct val="100000"/>
              <a:buFont typeface="Open Sans"/>
              <a:buChar char="●"/>
            </a:pPr>
            <a:r>
              <a:rPr b="1" lang="en">
                <a:solidFill>
                  <a:schemeClr val="lt1"/>
                </a:solidFill>
                <a:latin typeface="Open Sans"/>
                <a:ea typeface="Open Sans"/>
                <a:cs typeface="Open Sans"/>
                <a:sym typeface="Open Sans"/>
              </a:rPr>
              <a:t>Choose-Investigate-Share </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rPr b="1" lang="en">
                <a:solidFill>
                  <a:schemeClr val="lt1"/>
                </a:solidFill>
                <a:latin typeface="Open Sans"/>
                <a:ea typeface="Open Sans"/>
                <a:cs typeface="Open Sans"/>
                <a:sym typeface="Open Sans"/>
              </a:rPr>
              <a:t>Questions/Wrap Up</a:t>
            </a:r>
            <a:endParaRPr b="1">
              <a:solidFill>
                <a:schemeClr val="lt1"/>
              </a:solidFill>
              <a:latin typeface="Open Sans"/>
              <a:ea typeface="Open Sans"/>
              <a:cs typeface="Open Sans"/>
              <a:sym typeface="Open Sans"/>
            </a:endParaRPr>
          </a:p>
        </p:txBody>
      </p:sp>
      <p:cxnSp>
        <p:nvCxnSpPr>
          <p:cNvPr id="81" name="Google Shape;81;p16"/>
          <p:cNvCxnSpPr/>
          <p:nvPr/>
        </p:nvCxnSpPr>
        <p:spPr>
          <a:xfrm>
            <a:off x="3229100" y="1196900"/>
            <a:ext cx="0" cy="2583300"/>
          </a:xfrm>
          <a:prstGeom prst="straightConnector1">
            <a:avLst/>
          </a:prstGeom>
          <a:noFill/>
          <a:ln cap="flat" cmpd="sng" w="9525">
            <a:solidFill>
              <a:srgbClr val="EF5856"/>
            </a:solidFill>
            <a:prstDash val="solid"/>
            <a:round/>
            <a:headEnd len="med" w="med" type="none"/>
            <a:tailEnd len="med" w="med"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3"/>
          <p:cNvSpPr txBox="1"/>
          <p:nvPr>
            <p:ph type="title"/>
          </p:nvPr>
        </p:nvSpPr>
        <p:spPr>
          <a:xfrm>
            <a:off x="108025" y="1105200"/>
            <a:ext cx="4380300" cy="1991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Thank you for engaging with us!</a:t>
            </a:r>
            <a:endParaRPr>
              <a:solidFill>
                <a:schemeClr val="lt1"/>
              </a:solidFill>
              <a:latin typeface="Open Sans"/>
              <a:ea typeface="Open Sans"/>
              <a:cs typeface="Open Sans"/>
              <a:sym typeface="Open Sans"/>
            </a:endParaRPr>
          </a:p>
        </p:txBody>
      </p:sp>
      <p:sp>
        <p:nvSpPr>
          <p:cNvPr id="264" name="Google Shape;264;p43"/>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Open Sans"/>
                <a:ea typeface="Open Sans"/>
                <a:cs typeface="Open Sans"/>
                <a:sym typeface="Open Sans"/>
              </a:rPr>
              <a:t>Etiana Coley Mells</a:t>
            </a:r>
            <a:endParaRPr sz="16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400">
                <a:solidFill>
                  <a:schemeClr val="dk1"/>
                </a:solidFill>
                <a:latin typeface="Open Sans"/>
                <a:ea typeface="Open Sans"/>
                <a:cs typeface="Open Sans"/>
                <a:sym typeface="Open Sans"/>
              </a:rPr>
              <a:t>Utah State Board of Education</a:t>
            </a:r>
            <a:endParaRPr sz="1400">
              <a:solidFill>
                <a:schemeClr val="dk1"/>
              </a:solidFill>
              <a:latin typeface="Open Sans"/>
              <a:ea typeface="Open Sans"/>
              <a:cs typeface="Open Sans"/>
              <a:sym typeface="Open Sans"/>
            </a:endParaRPr>
          </a:p>
          <a:p>
            <a:pPr indent="0" lvl="0" marL="0" rtl="0" algn="l">
              <a:spcBef>
                <a:spcPts val="0"/>
              </a:spcBef>
              <a:spcAft>
                <a:spcPts val="0"/>
              </a:spcAft>
              <a:buNone/>
            </a:pPr>
            <a:r>
              <a:rPr lang="en" sz="1400" u="sng">
                <a:solidFill>
                  <a:schemeClr val="hlink"/>
                </a:solidFill>
                <a:latin typeface="Open Sans"/>
                <a:ea typeface="Open Sans"/>
                <a:cs typeface="Open Sans"/>
                <a:sym typeface="Open Sans"/>
                <a:hlinkClick r:id="rId3"/>
              </a:rPr>
              <a:t>etiana.coleymells@schools.utah.gov</a:t>
            </a:r>
            <a:endParaRPr sz="14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0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0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000">
              <a:solidFill>
                <a:schemeClr val="lt1"/>
              </a:solidFill>
              <a:latin typeface="Open Sans"/>
              <a:ea typeface="Open Sans"/>
              <a:cs typeface="Open Sans"/>
              <a:sym typeface="Open Sans"/>
            </a:endParaRPr>
          </a:p>
          <a:p>
            <a:pPr indent="0" lvl="0" marL="0" rtl="0" algn="l">
              <a:spcBef>
                <a:spcPts val="0"/>
              </a:spcBef>
              <a:spcAft>
                <a:spcPts val="0"/>
              </a:spcAft>
              <a:buNone/>
            </a:pPr>
            <a:r>
              <a:rPr lang="en" sz="1600">
                <a:solidFill>
                  <a:schemeClr val="dk1"/>
                </a:solidFill>
                <a:latin typeface="Open Sans"/>
                <a:ea typeface="Open Sans"/>
                <a:cs typeface="Open Sans"/>
                <a:sym typeface="Open Sans"/>
              </a:rPr>
              <a:t>Dr. Wendy Rex Atzet</a:t>
            </a:r>
            <a:endParaRPr sz="1600">
              <a:solidFill>
                <a:schemeClr val="dk1"/>
              </a:solidFill>
              <a:latin typeface="Open Sans"/>
              <a:ea typeface="Open Sans"/>
              <a:cs typeface="Open Sans"/>
              <a:sym typeface="Open Sans"/>
            </a:endParaRPr>
          </a:p>
          <a:p>
            <a:pPr indent="0" lvl="0" marL="0" rtl="0" algn="l">
              <a:spcBef>
                <a:spcPts val="0"/>
              </a:spcBef>
              <a:spcAft>
                <a:spcPts val="0"/>
              </a:spcAft>
              <a:buNone/>
            </a:pPr>
            <a:r>
              <a:rPr lang="en" sz="1400">
                <a:solidFill>
                  <a:schemeClr val="dk1"/>
                </a:solidFill>
                <a:latin typeface="Open Sans"/>
                <a:ea typeface="Open Sans"/>
                <a:cs typeface="Open Sans"/>
                <a:sym typeface="Open Sans"/>
              </a:rPr>
              <a:t>Utah Historical Society</a:t>
            </a:r>
            <a:endParaRPr sz="14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400" u="sng">
                <a:solidFill>
                  <a:schemeClr val="hlink"/>
                </a:solidFill>
                <a:latin typeface="Open Sans"/>
                <a:ea typeface="Open Sans"/>
                <a:cs typeface="Open Sans"/>
                <a:sym typeface="Open Sans"/>
                <a:hlinkClick r:id="rId4"/>
              </a:rPr>
              <a:t>wratzet@utah.gov</a:t>
            </a:r>
            <a:r>
              <a:rPr lang="en" sz="1400">
                <a:solidFill>
                  <a:schemeClr val="lt1"/>
                </a:solidFill>
                <a:latin typeface="Open Sans"/>
                <a:ea typeface="Open Sans"/>
                <a:cs typeface="Open Sans"/>
                <a:sym typeface="Open Sans"/>
              </a:rPr>
              <a:t> </a:t>
            </a:r>
            <a:endParaRPr sz="1400">
              <a:solidFill>
                <a:schemeClr val="lt1"/>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8" name="Shape 268"/>
        <p:cNvGrpSpPr/>
        <p:nvPr/>
      </p:nvGrpSpPr>
      <p:grpSpPr>
        <a:xfrm>
          <a:off x="0" y="0"/>
          <a:ext cx="0" cy="0"/>
          <a:chOff x="0" y="0"/>
          <a:chExt cx="0" cy="0"/>
        </a:xfrm>
      </p:grpSpPr>
      <p:sp>
        <p:nvSpPr>
          <p:cNvPr id="269" name="Google Shape;269;p44"/>
          <p:cNvSpPr txBox="1"/>
          <p:nvPr>
            <p:ph idx="1" type="body"/>
          </p:nvPr>
        </p:nvSpPr>
        <p:spPr>
          <a:xfrm>
            <a:off x="311700" y="237800"/>
            <a:ext cx="8520600" cy="472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solidFill>
                  <a:schemeClr val="dk1"/>
                </a:solidFill>
                <a:latin typeface="Open Sans"/>
                <a:ea typeface="Open Sans"/>
                <a:cs typeface="Open Sans"/>
                <a:sym typeface="Open Sans"/>
              </a:rPr>
              <a:t>Session Description</a:t>
            </a:r>
            <a:r>
              <a:rPr lang="en" sz="1400">
                <a:solidFill>
                  <a:schemeClr val="dk1"/>
                </a:solidFill>
                <a:latin typeface="Open Sans"/>
                <a:ea typeface="Open Sans"/>
                <a:cs typeface="Open Sans"/>
                <a:sym typeface="Open Sans"/>
              </a:rPr>
              <a:t>: Are you wondering how to incorporate Utah’s ethnic studies requirements in your classroom? Join us for an enlightening session to explore a range of culturally appropriate resources that connect Utah’s historic and contemporary immigrant communities.</a:t>
            </a:r>
            <a:endParaRPr sz="1400">
              <a:solidFill>
                <a:schemeClr val="dk1"/>
              </a:solidFill>
              <a:latin typeface="Open Sans"/>
              <a:ea typeface="Open Sans"/>
              <a:cs typeface="Open Sans"/>
              <a:sym typeface="Open Sans"/>
            </a:endParaRPr>
          </a:p>
          <a:p>
            <a:pPr indent="0" lvl="0" marL="0" rtl="0" algn="l">
              <a:spcBef>
                <a:spcPts val="1200"/>
              </a:spcBef>
              <a:spcAft>
                <a:spcPts val="0"/>
              </a:spcAft>
              <a:buClr>
                <a:schemeClr val="dk1"/>
              </a:buClr>
              <a:buSzPts val="1100"/>
              <a:buFont typeface="Arial"/>
              <a:buNone/>
            </a:pPr>
            <a:r>
              <a:rPr lang="en" sz="1400">
                <a:solidFill>
                  <a:schemeClr val="dk1"/>
                </a:solidFill>
                <a:latin typeface="Open Sans"/>
                <a:ea typeface="Open Sans"/>
                <a:cs typeface="Open Sans"/>
                <a:sym typeface="Open Sans"/>
              </a:rPr>
              <a:t>Incorporating ethnic studies materials into your lessons offers valuable opportunities to share the experiences, cultures, and contributions of diverse ethnic groups in Utah. This includes Indigenous peoples, members of the LDS community, African Americans, Latinos, Pacific Islanders, and Asian Americans, both within Utah and beyond. Utilizing the Utah Historical Society’s I Love Utah History website and other educator resources, attendees will learn how to integrate trusted, curated content to explore the rich histories and contemporary communities of Utah's many cultures.</a:t>
            </a:r>
            <a:endParaRPr sz="1400">
              <a:solidFill>
                <a:schemeClr val="dk1"/>
              </a:solidFill>
              <a:latin typeface="Open Sans"/>
              <a:ea typeface="Open Sans"/>
              <a:cs typeface="Open Sans"/>
              <a:sym typeface="Open Sans"/>
            </a:endParaRPr>
          </a:p>
          <a:p>
            <a:pPr indent="0" lvl="0" marL="0" rtl="0" algn="l">
              <a:spcBef>
                <a:spcPts val="1200"/>
              </a:spcBef>
              <a:spcAft>
                <a:spcPts val="0"/>
              </a:spcAft>
              <a:buClr>
                <a:schemeClr val="dk1"/>
              </a:buClr>
              <a:buSzPts val="1100"/>
              <a:buFont typeface="Arial"/>
              <a:buNone/>
            </a:pPr>
            <a:r>
              <a:rPr lang="en" sz="1400">
                <a:solidFill>
                  <a:schemeClr val="dk1"/>
                </a:solidFill>
                <a:latin typeface="Open Sans"/>
                <a:ea typeface="Open Sans"/>
                <a:cs typeface="Open Sans"/>
                <a:sym typeface="Open Sans"/>
              </a:rPr>
              <a:t>We will also delve into the UEN Ethnic Studies Resource Hubs to discover innovative ways to teach about various cultures, their history, and their contributions to building the United States of America.</a:t>
            </a:r>
            <a:endParaRPr sz="1400">
              <a:solidFill>
                <a:schemeClr val="dk1"/>
              </a:solidFill>
              <a:latin typeface="Open Sans"/>
              <a:ea typeface="Open Sans"/>
              <a:cs typeface="Open Sans"/>
              <a:sym typeface="Open Sans"/>
            </a:endParaRPr>
          </a:p>
          <a:p>
            <a:pPr indent="0" lvl="0" marL="0" rtl="0" algn="l">
              <a:spcBef>
                <a:spcPts val="1200"/>
              </a:spcBef>
              <a:spcAft>
                <a:spcPts val="0"/>
              </a:spcAft>
              <a:buClr>
                <a:schemeClr val="dk1"/>
              </a:buClr>
              <a:buSzPts val="1100"/>
              <a:buFont typeface="Arial"/>
              <a:buNone/>
            </a:pPr>
            <a:r>
              <a:rPr lang="en" sz="1400">
                <a:solidFill>
                  <a:schemeClr val="dk1"/>
                </a:solidFill>
                <a:latin typeface="Open Sans"/>
                <a:ea typeface="Open Sans"/>
                <a:cs typeface="Open Sans"/>
                <a:sym typeface="Open Sans"/>
              </a:rPr>
              <a:t>This session will equip educators with the resources and background knowledge needed to create a classroom environment that connects the past with the present, honors and reflects the varied experiences of Utahns of diverse ethnicities, and celebrates Utah's vibrant cultural tapestry.</a:t>
            </a:r>
            <a:endParaRPr sz="1400">
              <a:solidFill>
                <a:schemeClr val="dk1"/>
              </a:solidFill>
              <a:latin typeface="Open Sans"/>
              <a:ea typeface="Open Sans"/>
              <a:cs typeface="Open Sans"/>
              <a:sym typeface="Open Sans"/>
            </a:endParaRPr>
          </a:p>
          <a:p>
            <a:pPr indent="0" lvl="0" marL="0" rtl="0" algn="l">
              <a:spcBef>
                <a:spcPts val="1200"/>
              </a:spcBef>
              <a:spcAft>
                <a:spcPts val="1200"/>
              </a:spcAft>
              <a:buNone/>
            </a:pPr>
            <a:r>
              <a:rPr lang="en" sz="1400">
                <a:solidFill>
                  <a:schemeClr val="dk1"/>
                </a:solidFill>
                <a:latin typeface="Open Sans"/>
                <a:ea typeface="Open Sans"/>
                <a:cs typeface="Open Sans"/>
                <a:sym typeface="Open Sans"/>
              </a:rPr>
              <a:t>You will receive free, digital materials that will help you integrate culturally informed ethnic studies resources and inquiry-based learning strategies into your teaching practices.</a:t>
            </a:r>
            <a:endParaRPr sz="21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265500" y="1231350"/>
            <a:ext cx="3924600" cy="222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en" sz="2540">
                <a:solidFill>
                  <a:srgbClr val="EF5856"/>
                </a:solidFill>
                <a:latin typeface="Open Sans"/>
                <a:ea typeface="Open Sans"/>
                <a:cs typeface="Open Sans"/>
                <a:sym typeface="Open Sans"/>
              </a:rPr>
              <a:t>Utah Requirements </a:t>
            </a:r>
            <a:endParaRPr b="1" sz="2540">
              <a:solidFill>
                <a:srgbClr val="EF5856"/>
              </a:solidFill>
              <a:latin typeface="Open Sans"/>
              <a:ea typeface="Open Sans"/>
              <a:cs typeface="Open Sans"/>
              <a:sym typeface="Open Sans"/>
            </a:endParaRPr>
          </a:p>
          <a:p>
            <a:pPr indent="0" lvl="0" marL="0" rtl="0" algn="l">
              <a:spcBef>
                <a:spcPts val="0"/>
              </a:spcBef>
              <a:spcAft>
                <a:spcPts val="0"/>
              </a:spcAft>
              <a:buSzPts val="990"/>
              <a:buNone/>
            </a:pPr>
            <a:r>
              <a:rPr b="1" lang="en" sz="2540">
                <a:solidFill>
                  <a:srgbClr val="EF5856"/>
                </a:solidFill>
                <a:latin typeface="Open Sans"/>
                <a:ea typeface="Open Sans"/>
                <a:cs typeface="Open Sans"/>
                <a:sym typeface="Open Sans"/>
              </a:rPr>
              <a:t>for Ethnic Studies </a:t>
            </a:r>
            <a:endParaRPr b="1" sz="2540">
              <a:solidFill>
                <a:srgbClr val="EF5856"/>
              </a:solidFill>
              <a:latin typeface="Open Sans"/>
              <a:ea typeface="Open Sans"/>
              <a:cs typeface="Open Sans"/>
              <a:sym typeface="Open Sans"/>
            </a:endParaRPr>
          </a:p>
          <a:p>
            <a:pPr indent="0" lvl="0" marL="0" rtl="0" algn="l">
              <a:spcBef>
                <a:spcPts val="0"/>
              </a:spcBef>
              <a:spcAft>
                <a:spcPts val="0"/>
              </a:spcAft>
              <a:buSzPts val="990"/>
              <a:buNone/>
            </a:pPr>
            <a:r>
              <a:rPr b="1" lang="en" sz="2540">
                <a:solidFill>
                  <a:srgbClr val="EF5856"/>
                </a:solidFill>
                <a:latin typeface="Open Sans"/>
                <a:ea typeface="Open Sans"/>
                <a:cs typeface="Open Sans"/>
                <a:sym typeface="Open Sans"/>
              </a:rPr>
              <a:t>and Equal Opportunity Education</a:t>
            </a:r>
            <a:endParaRPr b="1" sz="2540">
              <a:solidFill>
                <a:srgbClr val="EF5856"/>
              </a:solidFill>
              <a:latin typeface="Open Sans"/>
              <a:ea typeface="Open Sans"/>
              <a:cs typeface="Open Sans"/>
              <a:sym typeface="Open Sans"/>
            </a:endParaRPr>
          </a:p>
        </p:txBody>
      </p:sp>
      <p:sp>
        <p:nvSpPr>
          <p:cNvPr id="87" name="Google Shape;87;p17"/>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Open Sans"/>
                <a:ea typeface="Open Sans"/>
                <a:cs typeface="Open Sans"/>
                <a:sym typeface="Open Sans"/>
              </a:rPr>
              <a:t>Core standards and curriculum requirements</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None/>
            </a:pPr>
            <a:r>
              <a:rPr lang="en">
                <a:solidFill>
                  <a:schemeClr val="dk1"/>
                </a:solidFill>
                <a:latin typeface="Open Sans"/>
                <a:ea typeface="Open Sans"/>
                <a:cs typeface="Open Sans"/>
                <a:sym typeface="Open Sans"/>
              </a:rPr>
              <a:t>Minimum criteria</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None/>
            </a:pPr>
            <a:r>
              <a:rPr lang="en">
                <a:solidFill>
                  <a:schemeClr val="dk1"/>
                </a:solidFill>
                <a:latin typeface="Open Sans"/>
                <a:ea typeface="Open Sans"/>
                <a:cs typeface="Open Sans"/>
                <a:sym typeface="Open Sans"/>
              </a:rPr>
              <a:t>Utah Ethnic Studies Commission recommendations</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None/>
            </a:pPr>
            <a:r>
              <a:rPr lang="en">
                <a:solidFill>
                  <a:schemeClr val="dk1"/>
                </a:solidFill>
                <a:latin typeface="Open Sans"/>
                <a:ea typeface="Open Sans"/>
                <a:cs typeface="Open Sans"/>
                <a:sym typeface="Open Sans"/>
              </a:rPr>
              <a:t>Prohibited discriminatory practices</a:t>
            </a:r>
            <a:endParaRPr>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2" name="Shape 92"/>
        <p:cNvGrpSpPr/>
        <p:nvPr/>
      </p:nvGrpSpPr>
      <p:grpSpPr>
        <a:xfrm>
          <a:off x="0" y="0"/>
          <a:ext cx="0" cy="0"/>
          <a:chOff x="0" y="0"/>
          <a:chExt cx="0" cy="0"/>
        </a:xfrm>
      </p:grpSpPr>
      <p:sp>
        <p:nvSpPr>
          <p:cNvPr id="93" name="Google Shape;93;p18"/>
          <p:cNvSpPr txBox="1"/>
          <p:nvPr>
            <p:ph type="ctrTitle"/>
          </p:nvPr>
        </p:nvSpPr>
        <p:spPr>
          <a:xfrm>
            <a:off x="717900" y="212375"/>
            <a:ext cx="7708200" cy="683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SzPts val="891"/>
              <a:buNone/>
            </a:pPr>
            <a:r>
              <a:rPr b="1" lang="en" sz="2440">
                <a:latin typeface="Open Sans"/>
                <a:ea typeface="Open Sans"/>
                <a:cs typeface="Open Sans"/>
                <a:sym typeface="Open Sans"/>
              </a:rPr>
              <a:t>Ethnic Studies Education </a:t>
            </a:r>
            <a:endParaRPr b="1" sz="2440">
              <a:latin typeface="Open Sans"/>
              <a:ea typeface="Open Sans"/>
              <a:cs typeface="Open Sans"/>
              <a:sym typeface="Open Sans"/>
            </a:endParaRPr>
          </a:p>
        </p:txBody>
      </p:sp>
      <p:sp>
        <p:nvSpPr>
          <p:cNvPr id="94" name="Google Shape;94;p18"/>
          <p:cNvSpPr txBox="1"/>
          <p:nvPr>
            <p:ph idx="1" type="subTitle"/>
          </p:nvPr>
        </p:nvSpPr>
        <p:spPr>
          <a:xfrm>
            <a:off x="717888" y="1002863"/>
            <a:ext cx="7938600" cy="3918000"/>
          </a:xfrm>
          <a:prstGeom prst="rect">
            <a:avLst/>
          </a:prstGeom>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Open Sans"/>
                <a:ea typeface="Open Sans"/>
                <a:cs typeface="Open Sans"/>
                <a:sym typeface="Open Sans"/>
              </a:rPr>
              <a:t>Utah Code</a:t>
            </a:r>
            <a:r>
              <a:rPr lang="en" sz="1800">
                <a:latin typeface="Open Sans"/>
                <a:ea typeface="Open Sans"/>
                <a:cs typeface="Open Sans"/>
                <a:sym typeface="Open Sans"/>
              </a:rPr>
              <a:t> </a:t>
            </a:r>
            <a:r>
              <a:rPr lang="en" sz="1800" u="sng">
                <a:solidFill>
                  <a:schemeClr val="hlink"/>
                </a:solidFill>
                <a:latin typeface="Open Sans"/>
                <a:ea typeface="Open Sans"/>
                <a:cs typeface="Open Sans"/>
                <a:sym typeface="Open Sans"/>
                <a:hlinkClick r:id="rId3"/>
              </a:rPr>
              <a:t>53E-4-204.1.</a:t>
            </a:r>
            <a:r>
              <a:rPr lang="en" sz="1800">
                <a:latin typeface="Open Sans"/>
                <a:ea typeface="Open Sans"/>
                <a:cs typeface="Open Sans"/>
                <a:sym typeface="Open Sans"/>
              </a:rPr>
              <a:t> </a:t>
            </a:r>
            <a:r>
              <a:rPr lang="en" sz="1800">
                <a:solidFill>
                  <a:schemeClr val="dk1"/>
                </a:solidFill>
                <a:latin typeface="Open Sans"/>
                <a:ea typeface="Open Sans"/>
                <a:cs typeface="Open Sans"/>
                <a:sym typeface="Open Sans"/>
              </a:rPr>
              <a:t>core standards and curriculum requirements.</a:t>
            </a:r>
            <a:endParaRPr sz="18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800">
              <a:latin typeface="Open Sans"/>
              <a:ea typeface="Open Sans"/>
              <a:cs typeface="Open Sans"/>
              <a:sym typeface="Open Sans"/>
            </a:endParaRPr>
          </a:p>
          <a:p>
            <a:pPr indent="0" lvl="0" marL="0" rtl="0" algn="l">
              <a:lnSpc>
                <a:spcPct val="100000"/>
              </a:lnSpc>
              <a:spcBef>
                <a:spcPts val="0"/>
              </a:spcBef>
              <a:spcAft>
                <a:spcPts val="0"/>
              </a:spcAft>
              <a:buNone/>
            </a:pPr>
            <a:r>
              <a:rPr lang="en" sz="1800">
                <a:solidFill>
                  <a:schemeClr val="dk1"/>
                </a:solidFill>
                <a:latin typeface="Open Sans"/>
                <a:ea typeface="Open Sans"/>
                <a:cs typeface="Open Sans"/>
                <a:sym typeface="Open Sans"/>
              </a:rPr>
              <a:t>By </a:t>
            </a:r>
            <a:r>
              <a:rPr b="1" lang="en" sz="1800">
                <a:solidFill>
                  <a:schemeClr val="dk1"/>
                </a:solidFill>
                <a:latin typeface="Open Sans"/>
                <a:ea typeface="Open Sans"/>
                <a:cs typeface="Open Sans"/>
                <a:sym typeface="Open Sans"/>
              </a:rPr>
              <a:t>December 31, 2027</a:t>
            </a:r>
            <a:r>
              <a:rPr lang="en" sz="1800">
                <a:solidFill>
                  <a:schemeClr val="dk1"/>
                </a:solidFill>
                <a:latin typeface="Open Sans"/>
                <a:ea typeface="Open Sans"/>
                <a:cs typeface="Open Sans"/>
                <a:sym typeface="Open Sans"/>
              </a:rPr>
              <a:t>, an LEA shall select curriculum and instructional materials for </a:t>
            </a:r>
            <a:r>
              <a:rPr b="1" lang="en" sz="1800">
                <a:solidFill>
                  <a:schemeClr val="dk1"/>
                </a:solidFill>
                <a:latin typeface="Open Sans"/>
                <a:ea typeface="Open Sans"/>
                <a:cs typeface="Open Sans"/>
                <a:sym typeface="Open Sans"/>
              </a:rPr>
              <a:t>teaching ethnic studies to students in kindergarten through grade 12</a:t>
            </a:r>
            <a:r>
              <a:rPr lang="en" sz="1800">
                <a:solidFill>
                  <a:schemeClr val="dk1"/>
                </a:solidFill>
                <a:latin typeface="Open Sans"/>
                <a:ea typeface="Open Sans"/>
                <a:cs typeface="Open Sans"/>
                <a:sym typeface="Open Sans"/>
              </a:rPr>
              <a:t>. </a:t>
            </a:r>
            <a:endParaRPr sz="18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rPr lang="en" sz="1800">
                <a:solidFill>
                  <a:schemeClr val="dk1"/>
                </a:solidFill>
                <a:latin typeface="Open Sans"/>
                <a:ea typeface="Open Sans"/>
                <a:cs typeface="Open Sans"/>
                <a:sym typeface="Open Sans"/>
              </a:rPr>
              <a:t>An LEA shall modify or revise as needed the ethnic studies instructional materials and curriculum the LEA selects, to ensure </a:t>
            </a:r>
            <a:r>
              <a:rPr b="1" lang="en" sz="1800">
                <a:solidFill>
                  <a:schemeClr val="dk1"/>
                </a:solidFill>
                <a:latin typeface="Open Sans"/>
                <a:ea typeface="Open Sans"/>
                <a:cs typeface="Open Sans"/>
                <a:sym typeface="Open Sans"/>
              </a:rPr>
              <a:t>alignment with core standards incorporating ethnic studies</a:t>
            </a:r>
            <a:r>
              <a:rPr lang="en" sz="1800">
                <a:solidFill>
                  <a:schemeClr val="dk1"/>
                </a:solidFill>
                <a:latin typeface="Open Sans"/>
                <a:ea typeface="Open Sans"/>
                <a:cs typeface="Open Sans"/>
                <a:sym typeface="Open Sans"/>
              </a:rPr>
              <a:t>. </a:t>
            </a:r>
            <a:endParaRPr sz="18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rPr b="1" lang="en" sz="1800">
                <a:solidFill>
                  <a:schemeClr val="dk1"/>
                </a:solidFill>
                <a:latin typeface="Open Sans"/>
                <a:ea typeface="Open Sans"/>
                <a:cs typeface="Open Sans"/>
                <a:sym typeface="Open Sans"/>
              </a:rPr>
              <a:t>Tool: </a:t>
            </a:r>
            <a:r>
              <a:rPr b="1" lang="en" sz="1800" u="sng">
                <a:solidFill>
                  <a:schemeClr val="hlink"/>
                </a:solidFill>
                <a:latin typeface="Open Sans"/>
                <a:ea typeface="Open Sans"/>
                <a:cs typeface="Open Sans"/>
                <a:sym typeface="Open Sans"/>
                <a:hlinkClick r:id="rId4"/>
              </a:rPr>
              <a:t>Language Crosswalk: 53E-4-204.1. and 53G-10-204.</a:t>
            </a:r>
            <a:endParaRPr b="1" sz="1800">
              <a:latin typeface="Open Sans"/>
              <a:ea typeface="Open Sans"/>
              <a:cs typeface="Open Sans"/>
              <a:sym typeface="Open Sans"/>
            </a:endParaRPr>
          </a:p>
          <a:p>
            <a:pPr indent="0" lvl="0" marL="0" rtl="0" algn="l">
              <a:spcBef>
                <a:spcPts val="0"/>
              </a:spcBef>
              <a:spcAft>
                <a:spcPts val="0"/>
              </a:spcAft>
              <a:buNone/>
            </a:pPr>
            <a:r>
              <a:rPr b="1" lang="en" sz="1800">
                <a:solidFill>
                  <a:schemeClr val="dk1"/>
                </a:solidFill>
                <a:latin typeface="Open Sans"/>
                <a:ea typeface="Open Sans"/>
                <a:cs typeface="Open Sans"/>
                <a:sym typeface="Open Sans"/>
              </a:rPr>
              <a:t>Published Content Integration Crosswalks: </a:t>
            </a:r>
            <a:r>
              <a:rPr b="1" lang="en" sz="1800" u="sng">
                <a:solidFill>
                  <a:schemeClr val="hlink"/>
                </a:solidFill>
                <a:latin typeface="Open Sans"/>
                <a:ea typeface="Open Sans"/>
                <a:cs typeface="Open Sans"/>
                <a:sym typeface="Open Sans"/>
                <a:hlinkClick r:id="rId5"/>
              </a:rPr>
              <a:t>3rd - 6th grade</a:t>
            </a:r>
            <a:endParaRPr b="1" sz="1800">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9" name="Shape 99"/>
        <p:cNvGrpSpPr/>
        <p:nvPr/>
      </p:nvGrpSpPr>
      <p:grpSpPr>
        <a:xfrm>
          <a:off x="0" y="0"/>
          <a:ext cx="0" cy="0"/>
          <a:chOff x="0" y="0"/>
          <a:chExt cx="0" cy="0"/>
        </a:xfrm>
      </p:grpSpPr>
      <p:graphicFrame>
        <p:nvGraphicFramePr>
          <p:cNvPr id="100" name="Google Shape;100;p19"/>
          <p:cNvGraphicFramePr/>
          <p:nvPr/>
        </p:nvGraphicFramePr>
        <p:xfrm>
          <a:off x="784938" y="867931"/>
          <a:ext cx="3000000" cy="3000000"/>
        </p:xfrm>
        <a:graphic>
          <a:graphicData uri="http://schemas.openxmlformats.org/drawingml/2006/table">
            <a:tbl>
              <a:tblPr>
                <a:noFill/>
                <a:tableStyleId>{900FD7EB-8DBF-4526-ABEC-F88C5F476614}</a:tableStyleId>
              </a:tblPr>
              <a:tblGrid>
                <a:gridCol w="3776750"/>
                <a:gridCol w="3797375"/>
              </a:tblGrid>
              <a:tr h="420200">
                <a:tc>
                  <a:txBody>
                    <a:bodyPr/>
                    <a:lstStyle/>
                    <a:p>
                      <a:pPr indent="0" lvl="0" marL="0" rtl="0" algn="ctr">
                        <a:spcBef>
                          <a:spcPts val="0"/>
                        </a:spcBef>
                        <a:spcAft>
                          <a:spcPts val="0"/>
                        </a:spcAft>
                        <a:buNone/>
                      </a:pPr>
                      <a:r>
                        <a:rPr b="1" lang="en">
                          <a:latin typeface="Open Sans"/>
                          <a:ea typeface="Open Sans"/>
                          <a:cs typeface="Open Sans"/>
                          <a:sym typeface="Open Sans"/>
                        </a:rPr>
                        <a:t>Core Standards</a:t>
                      </a:r>
                      <a:endParaRPr b="1">
                        <a:latin typeface="Open Sans"/>
                        <a:ea typeface="Open Sans"/>
                        <a:cs typeface="Open Sans"/>
                        <a:sym typeface="Open Sans"/>
                      </a:endParaRPr>
                    </a:p>
                  </a:txBody>
                  <a:tcPr marT="47625" marB="47625" marR="47625" marL="47625"/>
                </a:tc>
                <a:tc>
                  <a:txBody>
                    <a:bodyPr/>
                    <a:lstStyle/>
                    <a:p>
                      <a:pPr indent="0" lvl="0" marL="0" rtl="0" algn="ctr">
                        <a:spcBef>
                          <a:spcPts val="0"/>
                        </a:spcBef>
                        <a:spcAft>
                          <a:spcPts val="0"/>
                        </a:spcAft>
                        <a:buNone/>
                      </a:pPr>
                      <a:r>
                        <a:rPr b="1" lang="en">
                          <a:latin typeface="Open Sans"/>
                          <a:ea typeface="Open Sans"/>
                          <a:cs typeface="Open Sans"/>
                          <a:sym typeface="Open Sans"/>
                        </a:rPr>
                        <a:t>Instructional Materials &amp; Curriculum</a:t>
                      </a:r>
                      <a:endParaRPr b="1">
                        <a:latin typeface="Open Sans"/>
                        <a:ea typeface="Open Sans"/>
                        <a:cs typeface="Open Sans"/>
                        <a:sym typeface="Open Sans"/>
                      </a:endParaRPr>
                    </a:p>
                  </a:txBody>
                  <a:tcPr marT="47625" marB="47625" marR="47625" marL="47625"/>
                </a:tc>
              </a:tr>
              <a:tr h="649425">
                <a:tc>
                  <a:txBody>
                    <a:bodyPr/>
                    <a:lstStyle/>
                    <a:p>
                      <a:pPr indent="0" lvl="0" marL="0" rtl="0" algn="l">
                        <a:spcBef>
                          <a:spcPts val="0"/>
                        </a:spcBef>
                        <a:spcAft>
                          <a:spcPts val="0"/>
                        </a:spcAft>
                        <a:buNone/>
                      </a:pPr>
                      <a:r>
                        <a:rPr lang="en">
                          <a:latin typeface="Open Sans"/>
                          <a:ea typeface="Open Sans"/>
                          <a:cs typeface="Open Sans"/>
                          <a:sym typeface="Open Sans"/>
                        </a:rPr>
                        <a:t>Focus on the character traits described in Utah Code Section </a:t>
                      </a:r>
                      <a:r>
                        <a:rPr lang="en" u="sng">
                          <a:solidFill>
                            <a:srgbClr val="1155CC"/>
                          </a:solidFill>
                          <a:latin typeface="Open Sans"/>
                          <a:ea typeface="Open Sans"/>
                          <a:cs typeface="Open Sans"/>
                          <a:sym typeface="Open Sans"/>
                          <a:hlinkClick r:id="rId3">
                            <a:extLst>
                              <a:ext uri="{A12FA001-AC4F-418D-AE19-62706E023703}">
                                <ahyp:hlinkClr val="tx"/>
                              </a:ext>
                            </a:extLst>
                          </a:hlinkClick>
                        </a:rPr>
                        <a:t>53G-10-204</a:t>
                      </a:r>
                      <a:r>
                        <a:rPr lang="en">
                          <a:latin typeface="Open Sans"/>
                          <a:ea typeface="Open Sans"/>
                          <a:cs typeface="Open Sans"/>
                          <a:sym typeface="Open Sans"/>
                        </a:rPr>
                        <a:t>.</a:t>
                      </a:r>
                      <a:endParaRPr>
                        <a:latin typeface="Open Sans"/>
                        <a:ea typeface="Open Sans"/>
                        <a:cs typeface="Open Sans"/>
                        <a:sym typeface="Open Sans"/>
                      </a:endParaRPr>
                    </a:p>
                  </a:txBody>
                  <a:tcPr marT="47625" marB="47625" marR="47625" marL="47625"/>
                </a:tc>
                <a:tc>
                  <a:txBody>
                    <a:bodyPr/>
                    <a:lstStyle/>
                    <a:p>
                      <a:pPr indent="0" lvl="0" marL="0" rtl="0" algn="l">
                        <a:spcBef>
                          <a:spcPts val="0"/>
                        </a:spcBef>
                        <a:spcAft>
                          <a:spcPts val="0"/>
                        </a:spcAft>
                        <a:buNone/>
                      </a:pPr>
                      <a:r>
                        <a:rPr lang="en">
                          <a:latin typeface="Open Sans"/>
                          <a:ea typeface="Open Sans"/>
                          <a:cs typeface="Open Sans"/>
                          <a:sym typeface="Open Sans"/>
                        </a:rPr>
                        <a:t>Align with the core standards incorporating ethnic studies. </a:t>
                      </a:r>
                      <a:endParaRPr>
                        <a:latin typeface="Open Sans"/>
                        <a:ea typeface="Open Sans"/>
                        <a:cs typeface="Open Sans"/>
                        <a:sym typeface="Open Sans"/>
                      </a:endParaRPr>
                    </a:p>
                  </a:txBody>
                  <a:tcPr marT="47625" marB="47625" marR="47625" marL="47625"/>
                </a:tc>
              </a:tr>
              <a:tr h="1337025">
                <a:tc>
                  <a:txBody>
                    <a:bodyPr/>
                    <a:lstStyle/>
                    <a:p>
                      <a:pPr indent="0" lvl="0" marL="0" rtl="0" algn="l">
                        <a:spcBef>
                          <a:spcPts val="0"/>
                        </a:spcBef>
                        <a:spcAft>
                          <a:spcPts val="0"/>
                        </a:spcAft>
                        <a:buNone/>
                      </a:pPr>
                      <a:r>
                        <a:rPr lang="en">
                          <a:latin typeface="Open Sans"/>
                          <a:ea typeface="Open Sans"/>
                          <a:cs typeface="Open Sans"/>
                          <a:sym typeface="Open Sans"/>
                        </a:rPr>
                        <a:t>Ethnic Studies: the interdisciplinary social and historical study of how different populations have experienced and participated in building the United States of America, including the study of the culture, history, and contributions of Utahns of diverse ethnicities.</a:t>
                      </a:r>
                      <a:endParaRPr>
                        <a:latin typeface="Open Sans"/>
                        <a:ea typeface="Open Sans"/>
                        <a:cs typeface="Open Sans"/>
                        <a:sym typeface="Open Sans"/>
                      </a:endParaRPr>
                    </a:p>
                  </a:txBody>
                  <a:tcPr marT="47625" marB="47625" marR="47625" marL="47625"/>
                </a:tc>
                <a:tc>
                  <a:txBody>
                    <a:bodyPr/>
                    <a:lstStyle/>
                    <a:p>
                      <a:pPr indent="0" lvl="0" marL="0" rtl="0" algn="l">
                        <a:spcBef>
                          <a:spcPts val="0"/>
                        </a:spcBef>
                        <a:spcAft>
                          <a:spcPts val="0"/>
                        </a:spcAft>
                        <a:buNone/>
                      </a:pPr>
                      <a:r>
                        <a:rPr lang="en">
                          <a:latin typeface="Open Sans"/>
                          <a:ea typeface="Open Sans"/>
                          <a:cs typeface="Open Sans"/>
                          <a:sym typeface="Open Sans"/>
                        </a:rPr>
                        <a:t>Focuses on shared identity and honoring unique cultural differences, including:</a:t>
                      </a:r>
                      <a:endParaRPr>
                        <a:latin typeface="Open Sans"/>
                        <a:ea typeface="Open Sans"/>
                        <a:cs typeface="Open Sans"/>
                        <a:sym typeface="Open Sans"/>
                      </a:endParaRPr>
                    </a:p>
                    <a:p>
                      <a:pPr indent="-254000" lvl="0" marL="342900" rtl="0" algn="l">
                        <a:spcBef>
                          <a:spcPts val="0"/>
                        </a:spcBef>
                        <a:spcAft>
                          <a:spcPts val="0"/>
                        </a:spcAft>
                        <a:buSzPts val="1400"/>
                        <a:buFont typeface="Open Sans"/>
                        <a:buChar char="●"/>
                      </a:pPr>
                      <a:r>
                        <a:rPr lang="en">
                          <a:latin typeface="Open Sans"/>
                          <a:ea typeface="Open Sans"/>
                          <a:cs typeface="Open Sans"/>
                          <a:sym typeface="Open Sans"/>
                        </a:rPr>
                        <a:t>that each individual student has unique characteristics;</a:t>
                      </a:r>
                      <a:endParaRPr>
                        <a:latin typeface="Open Sans"/>
                        <a:ea typeface="Open Sans"/>
                        <a:cs typeface="Open Sans"/>
                        <a:sym typeface="Open Sans"/>
                      </a:endParaRPr>
                    </a:p>
                    <a:p>
                      <a:pPr indent="-254000" lvl="0" marL="342900" rtl="0" algn="l">
                        <a:spcBef>
                          <a:spcPts val="0"/>
                        </a:spcBef>
                        <a:spcAft>
                          <a:spcPts val="0"/>
                        </a:spcAft>
                        <a:buSzPts val="1400"/>
                        <a:buFont typeface="Open Sans"/>
                        <a:buChar char="●"/>
                      </a:pPr>
                      <a:r>
                        <a:rPr lang="en">
                          <a:latin typeface="Open Sans"/>
                          <a:ea typeface="Open Sans"/>
                          <a:cs typeface="Open Sans"/>
                          <a:sym typeface="Open Sans"/>
                        </a:rPr>
                        <a:t>the common elements that unite Utahns; and</a:t>
                      </a:r>
                      <a:endParaRPr>
                        <a:latin typeface="Open Sans"/>
                        <a:ea typeface="Open Sans"/>
                        <a:cs typeface="Open Sans"/>
                        <a:sym typeface="Open Sans"/>
                      </a:endParaRPr>
                    </a:p>
                    <a:p>
                      <a:pPr indent="-254000" lvl="0" marL="342900" rtl="0" algn="l">
                        <a:spcBef>
                          <a:spcPts val="0"/>
                        </a:spcBef>
                        <a:spcAft>
                          <a:spcPts val="0"/>
                        </a:spcAft>
                        <a:buSzPts val="1400"/>
                        <a:buFont typeface="Open Sans"/>
                        <a:buChar char="●"/>
                      </a:pPr>
                      <a:r>
                        <a:rPr lang="en">
                          <a:latin typeface="Open Sans"/>
                          <a:ea typeface="Open Sans"/>
                          <a:cs typeface="Open Sans"/>
                          <a:sym typeface="Open Sans"/>
                        </a:rPr>
                        <a:t>respect for distinct socio-cultural identities.</a:t>
                      </a:r>
                      <a:endParaRPr>
                        <a:latin typeface="Open Sans"/>
                        <a:ea typeface="Open Sans"/>
                        <a:cs typeface="Open Sans"/>
                        <a:sym typeface="Open Sans"/>
                      </a:endParaRPr>
                    </a:p>
                  </a:txBody>
                  <a:tcPr marT="47625" marB="47625" marR="47625" marL="47625"/>
                </a:tc>
              </a:tr>
              <a:tr h="649425">
                <a:tc>
                  <a:txBody>
                    <a:bodyPr/>
                    <a:lstStyle/>
                    <a:p>
                      <a:pPr indent="0" lvl="0" marL="0" rtl="0" algn="l">
                        <a:spcBef>
                          <a:spcPts val="0"/>
                        </a:spcBef>
                        <a:spcAft>
                          <a:spcPts val="0"/>
                        </a:spcAft>
                        <a:buNone/>
                      </a:pPr>
                      <a:r>
                        <a:rPr lang="en">
                          <a:latin typeface="Open Sans"/>
                          <a:ea typeface="Open Sans"/>
                          <a:cs typeface="Open Sans"/>
                          <a:sym typeface="Open Sans"/>
                        </a:rPr>
                        <a:t>Opportunities to recognize and incorporate histories, contributions, and perspectives of Utahns of diverse ethnicities.</a:t>
                      </a:r>
                      <a:endParaRPr>
                        <a:latin typeface="Open Sans"/>
                        <a:ea typeface="Open Sans"/>
                        <a:cs typeface="Open Sans"/>
                        <a:sym typeface="Open Sans"/>
                      </a:endParaRPr>
                    </a:p>
                  </a:txBody>
                  <a:tcPr marT="47625" marB="47625" marR="47625" marL="47625"/>
                </a:tc>
                <a:tc>
                  <a:txBody>
                    <a:bodyPr/>
                    <a:lstStyle/>
                    <a:p>
                      <a:pPr indent="0" lvl="0" marL="0" rtl="0" algn="l">
                        <a:spcBef>
                          <a:spcPts val="0"/>
                        </a:spcBef>
                        <a:spcAft>
                          <a:spcPts val="0"/>
                        </a:spcAft>
                        <a:buNone/>
                      </a:pPr>
                      <a:r>
                        <a:rPr lang="en">
                          <a:latin typeface="Open Sans"/>
                          <a:ea typeface="Open Sans"/>
                          <a:cs typeface="Open Sans"/>
                          <a:sym typeface="Open Sans"/>
                        </a:rPr>
                        <a:t>Includes themes including cultural histories within the context of United States history and global history.</a:t>
                      </a:r>
                      <a:endParaRPr>
                        <a:latin typeface="Open Sans"/>
                        <a:ea typeface="Open Sans"/>
                        <a:cs typeface="Open Sans"/>
                        <a:sym typeface="Open Sans"/>
                      </a:endParaRPr>
                    </a:p>
                  </a:txBody>
                  <a:tcPr marT="47625" marB="47625" marR="47625" marL="47625"/>
                </a:tc>
              </a:tr>
              <a:tr h="420200">
                <a:tc>
                  <a:txBody>
                    <a:bodyPr/>
                    <a:lstStyle/>
                    <a:p>
                      <a:pPr indent="0" lvl="0" marL="0" rtl="0" algn="l">
                        <a:spcBef>
                          <a:spcPts val="0"/>
                        </a:spcBef>
                        <a:spcAft>
                          <a:spcPts val="0"/>
                        </a:spcAft>
                        <a:buNone/>
                      </a:pPr>
                      <a:r>
                        <a:rPr lang="en">
                          <a:latin typeface="Open Sans"/>
                          <a:ea typeface="Open Sans"/>
                          <a:cs typeface="Open Sans"/>
                          <a:sym typeface="Open Sans"/>
                        </a:rPr>
                        <a:t>Increase cultural awareness.</a:t>
                      </a:r>
                      <a:endParaRPr>
                        <a:latin typeface="Open Sans"/>
                        <a:ea typeface="Open Sans"/>
                        <a:cs typeface="Open Sans"/>
                        <a:sym typeface="Open Sans"/>
                      </a:endParaRPr>
                    </a:p>
                  </a:txBody>
                  <a:tcPr marT="47625" marB="47625" marR="47625" marL="47625"/>
                </a:tc>
                <a:tc>
                  <a:txBody>
                    <a:bodyPr/>
                    <a:lstStyle/>
                    <a:p>
                      <a:pPr indent="0" lvl="0" marL="0" rtl="0" algn="l">
                        <a:spcBef>
                          <a:spcPts val="0"/>
                        </a:spcBef>
                        <a:spcAft>
                          <a:spcPts val="0"/>
                        </a:spcAft>
                        <a:buNone/>
                      </a:pPr>
                      <a:r>
                        <a:t/>
                      </a:r>
                      <a:endParaRPr>
                        <a:latin typeface="Open Sans"/>
                        <a:ea typeface="Open Sans"/>
                        <a:cs typeface="Open Sans"/>
                        <a:sym typeface="Open Sans"/>
                      </a:endParaRPr>
                    </a:p>
                  </a:txBody>
                  <a:tcPr marT="47625" marB="47625" marR="47625" marL="47625"/>
                </a:tc>
              </a:tr>
            </a:tbl>
          </a:graphicData>
        </a:graphic>
      </p:graphicFrame>
      <p:sp>
        <p:nvSpPr>
          <p:cNvPr id="101" name="Google Shape;101;p19"/>
          <p:cNvSpPr txBox="1"/>
          <p:nvPr/>
        </p:nvSpPr>
        <p:spPr>
          <a:xfrm>
            <a:off x="995403" y="198425"/>
            <a:ext cx="7153200" cy="5820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500">
                <a:latin typeface="Open Sans"/>
                <a:ea typeface="Open Sans"/>
                <a:cs typeface="Open Sans"/>
                <a:sym typeface="Open Sans"/>
              </a:rPr>
              <a:t>Minimum Criteria Related to Ethnic Studies Required to be Incorporated </a:t>
            </a:r>
            <a:endParaRPr b="1" sz="1500">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06" name="Shape 106"/>
        <p:cNvGrpSpPr/>
        <p:nvPr/>
      </p:nvGrpSpPr>
      <p:grpSpPr>
        <a:xfrm>
          <a:off x="0" y="0"/>
          <a:ext cx="0" cy="0"/>
          <a:chOff x="0" y="0"/>
          <a:chExt cx="0" cy="0"/>
        </a:xfrm>
      </p:grpSpPr>
      <p:sp>
        <p:nvSpPr>
          <p:cNvPr id="107" name="Google Shape;107;p20"/>
          <p:cNvSpPr txBox="1"/>
          <p:nvPr>
            <p:ph type="title"/>
          </p:nvPr>
        </p:nvSpPr>
        <p:spPr>
          <a:xfrm>
            <a:off x="285750" y="187750"/>
            <a:ext cx="8497500" cy="9678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SzPts val="990"/>
              <a:buNone/>
            </a:pPr>
            <a:r>
              <a:rPr b="1" lang="en" sz="2420">
                <a:latin typeface="Open Sans"/>
                <a:ea typeface="Open Sans"/>
                <a:cs typeface="Open Sans"/>
                <a:sym typeface="Open Sans"/>
              </a:rPr>
              <a:t>Utah </a:t>
            </a:r>
            <a:r>
              <a:rPr b="1" lang="en" sz="2420">
                <a:latin typeface="Open Sans"/>
                <a:ea typeface="Open Sans"/>
                <a:cs typeface="Open Sans"/>
                <a:sym typeface="Open Sans"/>
              </a:rPr>
              <a:t>Ethnic Studies Commission</a:t>
            </a:r>
            <a:r>
              <a:rPr lang="en" sz="2420">
                <a:latin typeface="Open Sans"/>
                <a:ea typeface="Open Sans"/>
                <a:cs typeface="Open Sans"/>
                <a:sym typeface="Open Sans"/>
              </a:rPr>
              <a:t> </a:t>
            </a:r>
            <a:endParaRPr sz="2420">
              <a:latin typeface="Open Sans"/>
              <a:ea typeface="Open Sans"/>
              <a:cs typeface="Open Sans"/>
              <a:sym typeface="Open Sans"/>
            </a:endParaRPr>
          </a:p>
        </p:txBody>
      </p:sp>
      <p:sp>
        <p:nvSpPr>
          <p:cNvPr id="108" name="Google Shape;108;p20"/>
          <p:cNvSpPr txBox="1"/>
          <p:nvPr>
            <p:ph idx="1" type="body"/>
          </p:nvPr>
        </p:nvSpPr>
        <p:spPr>
          <a:xfrm>
            <a:off x="285750" y="1046825"/>
            <a:ext cx="4051500" cy="34725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lang="en" sz="1600">
                <a:solidFill>
                  <a:schemeClr val="dk1"/>
                </a:solidFill>
                <a:latin typeface="Open Sans"/>
                <a:ea typeface="Open Sans"/>
                <a:cs typeface="Open Sans"/>
                <a:sym typeface="Open Sans"/>
              </a:rPr>
              <a:t>Recommendation 1: </a:t>
            </a:r>
            <a:endParaRPr b="1" sz="1600">
              <a:solidFill>
                <a:schemeClr val="dk1"/>
              </a:solidFill>
              <a:latin typeface="Open Sans"/>
              <a:ea typeface="Open Sans"/>
              <a:cs typeface="Open Sans"/>
              <a:sym typeface="Open Sans"/>
            </a:endParaRPr>
          </a:p>
          <a:p>
            <a:pPr indent="0" lvl="0" marL="0" rtl="0" algn="l">
              <a:lnSpc>
                <a:spcPct val="100000"/>
              </a:lnSpc>
              <a:spcBef>
                <a:spcPts val="1200"/>
              </a:spcBef>
              <a:spcAft>
                <a:spcPts val="1200"/>
              </a:spcAft>
              <a:buNone/>
            </a:pPr>
            <a:r>
              <a:rPr lang="en" sz="1600">
                <a:solidFill>
                  <a:schemeClr val="dk1"/>
                </a:solidFill>
                <a:latin typeface="Open Sans"/>
                <a:ea typeface="Open Sans"/>
                <a:cs typeface="Open Sans"/>
                <a:sym typeface="Open Sans"/>
              </a:rPr>
              <a:t>The Utah State Board of Education (USBE) should carefully consider the use of ethnic studies in core standards and curriculum to ensure a narrowly tailored incorporation of age-appropriate opportunities that naturally arise through education without pretextual effort in courses, programs, or activities where ethnic studies is not a primary focus.</a:t>
            </a:r>
            <a:endParaRPr sz="1600">
              <a:solidFill>
                <a:schemeClr val="dk1"/>
              </a:solidFill>
              <a:latin typeface="Open Sans"/>
              <a:ea typeface="Open Sans"/>
              <a:cs typeface="Open Sans"/>
              <a:sym typeface="Open Sans"/>
            </a:endParaRPr>
          </a:p>
        </p:txBody>
      </p:sp>
      <p:sp>
        <p:nvSpPr>
          <p:cNvPr id="109" name="Google Shape;109;p20"/>
          <p:cNvSpPr txBox="1"/>
          <p:nvPr>
            <p:ph idx="2" type="body"/>
          </p:nvPr>
        </p:nvSpPr>
        <p:spPr>
          <a:xfrm>
            <a:off x="4671150" y="1046825"/>
            <a:ext cx="4197300" cy="40968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1600">
                <a:solidFill>
                  <a:schemeClr val="dk1"/>
                </a:solidFill>
                <a:latin typeface="Open Sans"/>
                <a:ea typeface="Open Sans"/>
                <a:cs typeface="Open Sans"/>
                <a:sym typeface="Open Sans"/>
              </a:rPr>
              <a:t>Recommendation 2:</a:t>
            </a:r>
            <a:endParaRPr b="1" sz="1600">
              <a:solidFill>
                <a:schemeClr val="dk1"/>
              </a:solidFill>
              <a:latin typeface="Open Sans"/>
              <a:ea typeface="Open Sans"/>
              <a:cs typeface="Open Sans"/>
              <a:sym typeface="Open Sans"/>
            </a:endParaRPr>
          </a:p>
          <a:p>
            <a:pPr indent="0" lvl="0" marL="0" rtl="0" algn="l">
              <a:lnSpc>
                <a:spcPct val="100000"/>
              </a:lnSpc>
              <a:spcBef>
                <a:spcPts val="1200"/>
              </a:spcBef>
              <a:spcAft>
                <a:spcPts val="0"/>
              </a:spcAft>
              <a:buNone/>
            </a:pPr>
            <a:r>
              <a:rPr lang="en" sz="1600">
                <a:solidFill>
                  <a:schemeClr val="dk1"/>
                </a:solidFill>
                <a:latin typeface="Open Sans"/>
                <a:ea typeface="Open Sans"/>
                <a:cs typeface="Open Sans"/>
                <a:sym typeface="Open Sans"/>
              </a:rPr>
              <a:t>The public education system should incorporate curriculum of people and cultures that reflect the state’s various demographics without commentary that seeks to violate the neutrality standard established in H.B. 261. </a:t>
            </a:r>
            <a:endParaRPr sz="1600">
              <a:solidFill>
                <a:schemeClr val="dk1"/>
              </a:solidFill>
              <a:latin typeface="Open Sans"/>
              <a:ea typeface="Open Sans"/>
              <a:cs typeface="Open Sans"/>
              <a:sym typeface="Open Sans"/>
            </a:endParaRPr>
          </a:p>
          <a:p>
            <a:pPr indent="0" lvl="0" marL="0" rtl="0" algn="l">
              <a:lnSpc>
                <a:spcPct val="100000"/>
              </a:lnSpc>
              <a:spcBef>
                <a:spcPts val="1200"/>
              </a:spcBef>
              <a:spcAft>
                <a:spcPts val="1200"/>
              </a:spcAft>
              <a:buNone/>
            </a:pPr>
            <a:r>
              <a:rPr lang="en" sz="1600">
                <a:solidFill>
                  <a:schemeClr val="dk1"/>
                </a:solidFill>
                <a:latin typeface="Open Sans"/>
                <a:ea typeface="Open Sans"/>
                <a:cs typeface="Open Sans"/>
                <a:sym typeface="Open Sans"/>
              </a:rPr>
              <a:t>H.B. 261 also applies the same neutrality standard to prevent the public education system from prohibited discriminatory practices, assertions, and trainings. USBE should ensure that no state board, system, local education agency, or school action or policy violates this neutrality standard.</a:t>
            </a:r>
            <a:endParaRPr sz="160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14" name="Shape 114"/>
        <p:cNvGrpSpPr/>
        <p:nvPr/>
      </p:nvGrpSpPr>
      <p:grpSpPr>
        <a:xfrm>
          <a:off x="0" y="0"/>
          <a:ext cx="0" cy="0"/>
          <a:chOff x="0" y="0"/>
          <a:chExt cx="0" cy="0"/>
        </a:xfrm>
      </p:grpSpPr>
      <p:sp>
        <p:nvSpPr>
          <p:cNvPr id="115" name="Google Shape;115;p21"/>
          <p:cNvSpPr txBox="1"/>
          <p:nvPr>
            <p:ph type="title"/>
          </p:nvPr>
        </p:nvSpPr>
        <p:spPr>
          <a:xfrm>
            <a:off x="1651975" y="187725"/>
            <a:ext cx="5615100" cy="791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 sz="2400">
                <a:latin typeface="Open Sans"/>
                <a:ea typeface="Open Sans"/>
                <a:cs typeface="Open Sans"/>
                <a:sym typeface="Open Sans"/>
              </a:rPr>
              <a:t>Prohibited Discriminatory Practices </a:t>
            </a:r>
            <a:endParaRPr b="1" sz="2400">
              <a:latin typeface="Open Sans"/>
              <a:ea typeface="Open Sans"/>
              <a:cs typeface="Open Sans"/>
              <a:sym typeface="Open Sans"/>
            </a:endParaRPr>
          </a:p>
        </p:txBody>
      </p:sp>
      <p:sp>
        <p:nvSpPr>
          <p:cNvPr id="116" name="Google Shape;116;p21"/>
          <p:cNvSpPr txBox="1"/>
          <p:nvPr>
            <p:ph idx="1" type="body"/>
          </p:nvPr>
        </p:nvSpPr>
        <p:spPr>
          <a:xfrm>
            <a:off x="417875" y="1660475"/>
            <a:ext cx="4060200" cy="3211800"/>
          </a:xfrm>
          <a:prstGeom prst="rect">
            <a:avLst/>
          </a:prstGeom>
        </p:spPr>
        <p:txBody>
          <a:bodyPr anchorCtr="0" anchor="t" bIns="34275" lIns="68575" spcFirstLastPara="1" rIns="68575" wrap="square" tIns="34275">
            <a:normAutofit/>
          </a:bodyPr>
          <a:lstStyle/>
          <a:p>
            <a:pPr indent="0" lvl="0" marL="0" rtl="0" algn="l">
              <a:lnSpc>
                <a:spcPct val="100000"/>
              </a:lnSpc>
              <a:spcBef>
                <a:spcPts val="800"/>
              </a:spcBef>
              <a:spcAft>
                <a:spcPts val="0"/>
              </a:spcAft>
              <a:buNone/>
            </a:pPr>
            <a:r>
              <a:rPr lang="en">
                <a:solidFill>
                  <a:schemeClr val="dk1"/>
                </a:solidFill>
                <a:latin typeface="Open Sans"/>
                <a:ea typeface="Open Sans"/>
                <a:cs typeface="Open Sans"/>
                <a:sym typeface="Open Sans"/>
              </a:rPr>
              <a:t>An LEA may not: engage in </a:t>
            </a:r>
            <a:r>
              <a:rPr lang="en">
                <a:solidFill>
                  <a:schemeClr val="dk1"/>
                </a:solidFill>
                <a:latin typeface="Open Sans"/>
                <a:ea typeface="Open Sans"/>
                <a:cs typeface="Open Sans"/>
                <a:sym typeface="Open Sans"/>
              </a:rPr>
              <a:t>prohibited discriminatory practices.</a:t>
            </a:r>
            <a:r>
              <a:rPr lang="en">
                <a:solidFill>
                  <a:schemeClr val="dk1"/>
                </a:solidFill>
                <a:latin typeface="Open Sans"/>
                <a:ea typeface="Open Sans"/>
                <a:cs typeface="Open Sans"/>
                <a:sym typeface="Open Sans"/>
              </a:rPr>
              <a:t> (</a:t>
            </a:r>
            <a:r>
              <a:rPr lang="en" u="sng">
                <a:solidFill>
                  <a:schemeClr val="hlink"/>
                </a:solidFill>
                <a:latin typeface="Open Sans"/>
                <a:ea typeface="Open Sans"/>
                <a:cs typeface="Open Sans"/>
                <a:sym typeface="Open Sans"/>
                <a:hlinkClick r:id="rId3"/>
              </a:rPr>
              <a:t>A -L </a:t>
            </a:r>
            <a:r>
              <a:rPr lang="en">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a:p>
            <a:pPr indent="0" lvl="0" marL="0" rtl="0" algn="l">
              <a:lnSpc>
                <a:spcPct val="100000"/>
              </a:lnSpc>
              <a:spcBef>
                <a:spcPts val="1200"/>
              </a:spcBef>
              <a:spcAft>
                <a:spcPts val="0"/>
              </a:spcAft>
              <a:buNone/>
            </a:pPr>
            <a:r>
              <a:rPr lang="en">
                <a:solidFill>
                  <a:schemeClr val="dk1"/>
                </a:solidFill>
                <a:latin typeface="Open Sans"/>
                <a:ea typeface="Open Sans"/>
                <a:cs typeface="Open Sans"/>
                <a:sym typeface="Open Sans"/>
              </a:rPr>
              <a:t>An LEA shall ensure that all students have access to programs providing student success and support. </a:t>
            </a:r>
            <a:endParaRPr>
              <a:solidFill>
                <a:schemeClr val="dk1"/>
              </a:solidFill>
              <a:latin typeface="Open Sans"/>
              <a:ea typeface="Open Sans"/>
              <a:cs typeface="Open Sans"/>
              <a:sym typeface="Open Sans"/>
            </a:endParaRPr>
          </a:p>
          <a:p>
            <a:pPr indent="0" lvl="0" marL="0" rtl="0" algn="l">
              <a:lnSpc>
                <a:spcPct val="100000"/>
              </a:lnSpc>
              <a:spcBef>
                <a:spcPts val="1200"/>
              </a:spcBef>
              <a:spcAft>
                <a:spcPts val="1200"/>
              </a:spcAft>
              <a:buNone/>
            </a:pPr>
            <a:r>
              <a:rPr lang="en">
                <a:solidFill>
                  <a:schemeClr val="dk1"/>
                </a:solidFill>
                <a:latin typeface="Open Sans"/>
                <a:ea typeface="Open Sans"/>
                <a:cs typeface="Open Sans"/>
                <a:sym typeface="Open Sans"/>
              </a:rPr>
              <a:t>Nothing in this section limits or prohibits an LEA's authority to establish policies that are necessary to comply with state law. </a:t>
            </a:r>
            <a:endParaRPr>
              <a:solidFill>
                <a:schemeClr val="dk1"/>
              </a:solidFill>
              <a:latin typeface="Open Sans"/>
              <a:ea typeface="Open Sans"/>
              <a:cs typeface="Open Sans"/>
              <a:sym typeface="Open Sans"/>
            </a:endParaRPr>
          </a:p>
        </p:txBody>
      </p:sp>
      <p:sp>
        <p:nvSpPr>
          <p:cNvPr id="117" name="Google Shape;117;p21"/>
          <p:cNvSpPr txBox="1"/>
          <p:nvPr>
            <p:ph idx="2" type="body"/>
          </p:nvPr>
        </p:nvSpPr>
        <p:spPr>
          <a:xfrm>
            <a:off x="4711350" y="1642725"/>
            <a:ext cx="3916500" cy="3305700"/>
          </a:xfrm>
          <a:prstGeom prst="rect">
            <a:avLst/>
          </a:prstGeom>
        </p:spPr>
        <p:txBody>
          <a:bodyPr anchorCtr="0" anchor="t" bIns="34275" lIns="68575" spcFirstLastPara="1" rIns="68575" wrap="square" tIns="34275">
            <a:normAutofit/>
          </a:bodyPr>
          <a:lstStyle/>
          <a:p>
            <a:pPr indent="0" lvl="0" marL="0" rtl="0" algn="l">
              <a:lnSpc>
                <a:spcPct val="100000"/>
              </a:lnSpc>
              <a:spcBef>
                <a:spcPts val="800"/>
              </a:spcBef>
              <a:spcAft>
                <a:spcPts val="1200"/>
              </a:spcAft>
              <a:buNone/>
            </a:pPr>
            <a:r>
              <a:rPr lang="en">
                <a:solidFill>
                  <a:schemeClr val="dk1"/>
                </a:solidFill>
                <a:latin typeface="Open Sans"/>
                <a:ea typeface="Open Sans"/>
                <a:cs typeface="Open Sans"/>
                <a:sym typeface="Open Sans"/>
              </a:rPr>
              <a:t>An institution shall: develop strategies, including inviting speakers, to promote viewpoint diversity; and establish policies and procedures to include opportunities for education and research on free speech and civic education.</a:t>
            </a:r>
            <a:endParaRPr>
              <a:solidFill>
                <a:schemeClr val="dk1"/>
              </a:solidFill>
              <a:latin typeface="Open Sans"/>
              <a:ea typeface="Open Sans"/>
              <a:cs typeface="Open Sans"/>
              <a:sym typeface="Open Sans"/>
            </a:endParaRPr>
          </a:p>
        </p:txBody>
      </p:sp>
      <p:sp>
        <p:nvSpPr>
          <p:cNvPr id="118" name="Google Shape;118;p21"/>
          <p:cNvSpPr txBox="1"/>
          <p:nvPr/>
        </p:nvSpPr>
        <p:spPr>
          <a:xfrm>
            <a:off x="1066650" y="979425"/>
            <a:ext cx="7010700" cy="5871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sz="2400">
                <a:solidFill>
                  <a:schemeClr val="dk1"/>
                </a:solidFill>
                <a:latin typeface="Open Sans"/>
                <a:ea typeface="Open Sans"/>
                <a:cs typeface="Open Sans"/>
                <a:sym typeface="Open Sans"/>
              </a:rPr>
              <a:t>Utah Codes </a:t>
            </a:r>
            <a:r>
              <a:rPr lang="en" sz="2400" u="sng">
                <a:solidFill>
                  <a:schemeClr val="accent5"/>
                </a:solidFill>
                <a:latin typeface="Open Sans"/>
                <a:ea typeface="Open Sans"/>
                <a:cs typeface="Open Sans"/>
                <a:sym typeface="Open Sans"/>
                <a:hlinkClick r:id="rId4">
                  <a:extLst>
                    <a:ext uri="{A12FA001-AC4F-418D-AE19-62706E023703}">
                      <ahyp:hlinkClr val="tx"/>
                    </a:ext>
                  </a:extLst>
                </a:hlinkClick>
              </a:rPr>
              <a:t>53G-2-105</a:t>
            </a:r>
            <a:r>
              <a:rPr lang="en" sz="2400">
                <a:solidFill>
                  <a:schemeClr val="dk1"/>
                </a:solidFill>
                <a:latin typeface="Open Sans"/>
                <a:ea typeface="Open Sans"/>
                <a:cs typeface="Open Sans"/>
                <a:sym typeface="Open Sans"/>
              </a:rPr>
              <a:t> and </a:t>
            </a:r>
            <a:r>
              <a:rPr lang="en" sz="2400" u="sng">
                <a:solidFill>
                  <a:schemeClr val="accent5"/>
                </a:solidFill>
                <a:latin typeface="Open Sans"/>
                <a:ea typeface="Open Sans"/>
                <a:cs typeface="Open Sans"/>
                <a:sym typeface="Open Sans"/>
                <a:hlinkClick r:id="rId5">
                  <a:extLst>
                    <a:ext uri="{A12FA001-AC4F-418D-AE19-62706E023703}">
                      <ahyp:hlinkClr val="tx"/>
                    </a:ext>
                  </a:extLst>
                </a:hlinkClick>
              </a:rPr>
              <a:t>53B-1-118</a:t>
            </a:r>
            <a:r>
              <a:rPr lang="en" sz="2400">
                <a:solidFill>
                  <a:schemeClr val="dk1"/>
                </a:solidFill>
                <a:latin typeface="Open Sans"/>
                <a:ea typeface="Open Sans"/>
                <a:cs typeface="Open Sans"/>
                <a:sym typeface="Open Sans"/>
              </a:rPr>
              <a:t> (H.B. 261) </a:t>
            </a:r>
            <a:endParaRPr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265500" y="1125425"/>
            <a:ext cx="4045200" cy="1886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3600">
                <a:solidFill>
                  <a:srgbClr val="EF5856"/>
                </a:solidFill>
                <a:latin typeface="Open Sans"/>
                <a:ea typeface="Open Sans"/>
                <a:cs typeface="Open Sans"/>
                <a:sym typeface="Open Sans"/>
              </a:rPr>
              <a:t>Resources For Utah Teachers</a:t>
            </a:r>
            <a:endParaRPr b="1" sz="3600">
              <a:solidFill>
                <a:srgbClr val="EF5856"/>
              </a:solidFill>
              <a:latin typeface="Open Sans"/>
              <a:ea typeface="Open Sans"/>
              <a:cs typeface="Open Sans"/>
              <a:sym typeface="Open Sans"/>
            </a:endParaRPr>
          </a:p>
        </p:txBody>
      </p:sp>
      <p:sp>
        <p:nvSpPr>
          <p:cNvPr id="124" name="Google Shape;124;p2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solidFill>
                  <a:srgbClr val="000000"/>
                </a:solidFill>
                <a:latin typeface="Open Sans"/>
                <a:ea typeface="Open Sans"/>
                <a:cs typeface="Open Sans"/>
                <a:sym typeface="Open Sans"/>
              </a:rPr>
              <a:t>UEN Resource Hubs</a:t>
            </a:r>
            <a:endParaRPr b="1">
              <a:solidFill>
                <a:srgbClr val="000000"/>
              </a:solidFill>
              <a:latin typeface="Open Sans"/>
              <a:ea typeface="Open Sans"/>
              <a:cs typeface="Open Sans"/>
              <a:sym typeface="Open Sans"/>
            </a:endParaRPr>
          </a:p>
          <a:p>
            <a:pPr indent="0" lvl="0" marL="0" rtl="0" algn="l">
              <a:spcBef>
                <a:spcPts val="0"/>
              </a:spcBef>
              <a:spcAft>
                <a:spcPts val="0"/>
              </a:spcAft>
              <a:buNone/>
            </a:pPr>
            <a:r>
              <a:t/>
            </a:r>
            <a:endParaRPr b="1">
              <a:solidFill>
                <a:srgbClr val="000000"/>
              </a:solidFill>
              <a:latin typeface="Open Sans"/>
              <a:ea typeface="Open Sans"/>
              <a:cs typeface="Open Sans"/>
              <a:sym typeface="Open Sans"/>
            </a:endParaRPr>
          </a:p>
          <a:p>
            <a:pPr indent="0" lvl="0" marL="0" rtl="0" algn="l">
              <a:spcBef>
                <a:spcPts val="0"/>
              </a:spcBef>
              <a:spcAft>
                <a:spcPts val="0"/>
              </a:spcAft>
              <a:buNone/>
            </a:pPr>
            <a:r>
              <a:rPr b="1" lang="en">
                <a:solidFill>
                  <a:srgbClr val="000000"/>
                </a:solidFill>
                <a:latin typeface="Open Sans"/>
                <a:ea typeface="Open Sans"/>
                <a:cs typeface="Open Sans"/>
                <a:sym typeface="Open Sans"/>
              </a:rPr>
              <a:t>I Love History</a:t>
            </a:r>
            <a:endParaRPr b="1">
              <a:solidFill>
                <a:srgbClr val="000000"/>
              </a:solidFill>
              <a:latin typeface="Open Sans"/>
              <a:ea typeface="Open Sans"/>
              <a:cs typeface="Open Sans"/>
              <a:sym typeface="Open Sans"/>
            </a:endParaRPr>
          </a:p>
          <a:p>
            <a:pPr indent="0" lvl="0" marL="0" rtl="0" algn="l">
              <a:spcBef>
                <a:spcPts val="0"/>
              </a:spcBef>
              <a:spcAft>
                <a:spcPts val="0"/>
              </a:spcAft>
              <a:buNone/>
            </a:pPr>
            <a:r>
              <a:t/>
            </a:r>
            <a:endParaRPr b="1">
              <a:solidFill>
                <a:srgbClr val="000000"/>
              </a:solidFill>
              <a:latin typeface="Open Sans"/>
              <a:ea typeface="Open Sans"/>
              <a:cs typeface="Open Sans"/>
              <a:sym typeface="Open Sans"/>
            </a:endParaRPr>
          </a:p>
          <a:p>
            <a:pPr indent="0" lvl="0" marL="0" rtl="0" algn="l">
              <a:spcBef>
                <a:spcPts val="0"/>
              </a:spcBef>
              <a:spcAft>
                <a:spcPts val="0"/>
              </a:spcAft>
              <a:buNone/>
            </a:pPr>
            <a:r>
              <a:rPr b="1" lang="en">
                <a:solidFill>
                  <a:srgbClr val="000000"/>
                </a:solidFill>
                <a:latin typeface="Open Sans"/>
                <a:ea typeface="Open Sans"/>
                <a:cs typeface="Open Sans"/>
                <a:sym typeface="Open Sans"/>
              </a:rPr>
              <a:t>America250 Utah</a:t>
            </a:r>
            <a:endParaRPr b="1">
              <a:solidFill>
                <a:srgbClr val="000000"/>
              </a:solidFill>
              <a:latin typeface="Open Sans"/>
              <a:ea typeface="Open Sans"/>
              <a:cs typeface="Open Sans"/>
              <a:sym typeface="Open Sans"/>
            </a:endParaRPr>
          </a:p>
          <a:p>
            <a:pPr indent="0" lvl="0" marL="0" rtl="0" algn="l">
              <a:spcBef>
                <a:spcPts val="0"/>
              </a:spcBef>
              <a:spcAft>
                <a:spcPts val="0"/>
              </a:spcAft>
              <a:buNone/>
            </a:pPr>
            <a:r>
              <a:t/>
            </a:r>
            <a:endParaRPr b="1">
              <a:solidFill>
                <a:srgbClr val="351C75"/>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