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media/image52.jpg" ContentType="image/jpg"/>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3"/>
  </p:notesMasterIdLst>
  <p:sldIdLst>
    <p:sldId id="256" r:id="rId2"/>
    <p:sldId id="2141412778" r:id="rId3"/>
    <p:sldId id="2141412808" r:id="rId4"/>
    <p:sldId id="2141412805" r:id="rId5"/>
    <p:sldId id="257" r:id="rId6"/>
    <p:sldId id="258" r:id="rId7"/>
    <p:sldId id="259" r:id="rId8"/>
    <p:sldId id="260" r:id="rId9"/>
    <p:sldId id="2141412807" r:id="rId10"/>
    <p:sldId id="2141412793" r:id="rId11"/>
    <p:sldId id="2141412785" r:id="rId12"/>
    <p:sldId id="2141412791" r:id="rId13"/>
    <p:sldId id="2141412797" r:id="rId14"/>
    <p:sldId id="2141412784" r:id="rId15"/>
    <p:sldId id="2141412789" r:id="rId16"/>
    <p:sldId id="2141412790" r:id="rId17"/>
    <p:sldId id="2141412794" r:id="rId18"/>
    <p:sldId id="2141412804" r:id="rId19"/>
    <p:sldId id="2141412792" r:id="rId20"/>
    <p:sldId id="2141412803" r:id="rId21"/>
    <p:sldId id="2141412796" r:id="rId22"/>
    <p:sldId id="2518" r:id="rId23"/>
    <p:sldId id="2141412809" r:id="rId24"/>
    <p:sldId id="271" r:id="rId25"/>
    <p:sldId id="2141412800" r:id="rId26"/>
    <p:sldId id="1698" r:id="rId27"/>
    <p:sldId id="273" r:id="rId28"/>
    <p:sldId id="2141412779" r:id="rId29"/>
    <p:sldId id="2141412780" r:id="rId30"/>
    <p:sldId id="2141412781" r:id="rId31"/>
    <p:sldId id="265" r:id="rId32"/>
    <p:sldId id="287" r:id="rId33"/>
    <p:sldId id="2141412798" r:id="rId34"/>
    <p:sldId id="2141412799" r:id="rId35"/>
    <p:sldId id="2141412811" r:id="rId36"/>
    <p:sldId id="261" r:id="rId37"/>
    <p:sldId id="262" r:id="rId38"/>
    <p:sldId id="263" r:id="rId39"/>
    <p:sldId id="264" r:id="rId40"/>
    <p:sldId id="2141412806" r:id="rId41"/>
    <p:sldId id="266" r:id="rId42"/>
    <p:sldId id="267" r:id="rId43"/>
    <p:sldId id="2141412783" r:id="rId44"/>
    <p:sldId id="2141412788" r:id="rId45"/>
    <p:sldId id="2656" r:id="rId46"/>
    <p:sldId id="2141412801" r:id="rId47"/>
    <p:sldId id="2141412786" r:id="rId48"/>
    <p:sldId id="1942" r:id="rId49"/>
    <p:sldId id="2141412787" r:id="rId50"/>
    <p:sldId id="2141412802" r:id="rId51"/>
    <p:sldId id="2141412795" r:id="rId5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DE841EF-8970-F30D-1BE0-B3A9727C3725}" name="Ann Evers" initials="AE" userId="S::Ann.Evers@GED.com::5fcec428-41c2-40d5-9302-fe20cc809d1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241" autoAdjust="0"/>
    <p:restoredTop sz="86531"/>
  </p:normalViewPr>
  <p:slideViewPr>
    <p:cSldViewPr snapToGrid="0" snapToObjects="1" showGuides="1">
      <p:cViewPr varScale="1">
        <p:scale>
          <a:sx n="129" d="100"/>
          <a:sy n="129" d="100"/>
        </p:scale>
        <p:origin x="2820" y="33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microsoft.com/office/2018/10/relationships/authors" Target="author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3EC363-465B-40A4-B8C8-2281C2BA8F68}" type="doc">
      <dgm:prSet loTypeId="urn:microsoft.com/office/officeart/2008/layout/VerticalCurvedList" loCatId="list" qsTypeId="urn:microsoft.com/office/officeart/2005/8/quickstyle/simple2" qsCatId="simple" csTypeId="urn:microsoft.com/office/officeart/2005/8/colors/accent1_2" csCatId="accent1" phldr="1"/>
      <dgm:spPr/>
      <dgm:t>
        <a:bodyPr/>
        <a:lstStyle/>
        <a:p>
          <a:endParaRPr lang="en-US"/>
        </a:p>
      </dgm:t>
    </dgm:pt>
    <dgm:pt modelId="{6C8E722F-5532-46A9-893C-8E9813B15D76}">
      <dgm:prSet phldrT="[Text]" custT="1"/>
      <dgm:spPr>
        <a:solidFill>
          <a:schemeClr val="accent4">
            <a:lumMod val="75000"/>
          </a:schemeClr>
        </a:solidFill>
      </dgm:spPr>
      <dgm:t>
        <a:bodyPr/>
        <a:lstStyle/>
        <a:p>
          <a:r>
            <a:rPr lang="en-US" sz="2000" b="1" dirty="0"/>
            <a:t>Critical Thinking Skills:  All content areas</a:t>
          </a:r>
        </a:p>
      </dgm:t>
    </dgm:pt>
    <dgm:pt modelId="{F7A6B5D7-CBDE-4029-BD55-943D3FC168A5}" type="parTrans" cxnId="{45333ACF-E2E4-45D7-AE0A-4CD567B834CD}">
      <dgm:prSet/>
      <dgm:spPr/>
      <dgm:t>
        <a:bodyPr/>
        <a:lstStyle/>
        <a:p>
          <a:endParaRPr lang="en-US"/>
        </a:p>
      </dgm:t>
    </dgm:pt>
    <dgm:pt modelId="{AC79C644-0FEB-4F7D-B42C-E4A90AECA908}" type="sibTrans" cxnId="{45333ACF-E2E4-45D7-AE0A-4CD567B834CD}">
      <dgm:prSet/>
      <dgm:spPr/>
      <dgm:t>
        <a:bodyPr/>
        <a:lstStyle/>
        <a:p>
          <a:endParaRPr lang="en-US"/>
        </a:p>
      </dgm:t>
    </dgm:pt>
    <dgm:pt modelId="{461BDA5C-958E-4CAC-A44D-0789D1F7FE65}">
      <dgm:prSet phldrT="[Text]" custT="1"/>
      <dgm:spPr>
        <a:solidFill>
          <a:schemeClr val="accent4">
            <a:lumMod val="75000"/>
          </a:schemeClr>
        </a:solidFill>
      </dgm:spPr>
      <dgm:t>
        <a:bodyPr/>
        <a:lstStyle/>
        <a:p>
          <a:endParaRPr lang="en-US" sz="1400" dirty="0"/>
        </a:p>
        <a:p>
          <a:r>
            <a:rPr lang="en-US" sz="2000" b="1" dirty="0"/>
            <a:t>Problem-solving Skills: All content areas</a:t>
          </a:r>
        </a:p>
        <a:p>
          <a:endParaRPr lang="en-US" sz="2000" b="1" dirty="0"/>
        </a:p>
      </dgm:t>
    </dgm:pt>
    <dgm:pt modelId="{C39D6468-CE5D-4621-9847-7824976ADBAD}" type="parTrans" cxnId="{657B71BD-AB37-427A-B7A0-44D6B97319D2}">
      <dgm:prSet/>
      <dgm:spPr/>
      <dgm:t>
        <a:bodyPr/>
        <a:lstStyle/>
        <a:p>
          <a:endParaRPr lang="en-US"/>
        </a:p>
      </dgm:t>
    </dgm:pt>
    <dgm:pt modelId="{C8EB6056-6675-4641-8569-0CEFA56EADFA}" type="sibTrans" cxnId="{657B71BD-AB37-427A-B7A0-44D6B97319D2}">
      <dgm:prSet/>
      <dgm:spPr/>
      <dgm:t>
        <a:bodyPr/>
        <a:lstStyle/>
        <a:p>
          <a:endParaRPr lang="en-US"/>
        </a:p>
      </dgm:t>
    </dgm:pt>
    <dgm:pt modelId="{4C16F9E0-24DF-4DE7-A9CE-7856F8064134}">
      <dgm:prSet phldrT="[Text]" custT="1"/>
      <dgm:spPr>
        <a:solidFill>
          <a:schemeClr val="accent4">
            <a:lumMod val="75000"/>
          </a:schemeClr>
        </a:solidFill>
      </dgm:spPr>
      <dgm:t>
        <a:bodyPr/>
        <a:lstStyle/>
        <a:p>
          <a:r>
            <a:rPr lang="en-US" sz="2000" b="1" dirty="0"/>
            <a:t>Close Reading Skills:  All content areas</a:t>
          </a:r>
        </a:p>
      </dgm:t>
    </dgm:pt>
    <dgm:pt modelId="{D3E06236-1C40-4F42-9743-F7BEF1713D2A}" type="parTrans" cxnId="{65A99D66-B520-4609-8D88-08A94F5A3D16}">
      <dgm:prSet/>
      <dgm:spPr/>
      <dgm:t>
        <a:bodyPr/>
        <a:lstStyle/>
        <a:p>
          <a:endParaRPr lang="en-US"/>
        </a:p>
      </dgm:t>
    </dgm:pt>
    <dgm:pt modelId="{88360C60-439E-45D2-A635-2DD44812C45F}" type="sibTrans" cxnId="{65A99D66-B520-4609-8D88-08A94F5A3D16}">
      <dgm:prSet/>
      <dgm:spPr/>
      <dgm:t>
        <a:bodyPr/>
        <a:lstStyle/>
        <a:p>
          <a:endParaRPr lang="en-US"/>
        </a:p>
      </dgm:t>
    </dgm:pt>
    <dgm:pt modelId="{A35A1374-B70B-4C6E-BA23-D40AE34F5446}">
      <dgm:prSet custT="1"/>
      <dgm:spPr>
        <a:solidFill>
          <a:schemeClr val="accent4">
            <a:lumMod val="75000"/>
          </a:schemeClr>
        </a:solidFill>
      </dgm:spPr>
      <dgm:t>
        <a:bodyPr/>
        <a:lstStyle/>
        <a:p>
          <a:r>
            <a:rPr lang="en-US" sz="2000" b="1" dirty="0"/>
            <a:t>Evidence-based Writing Skills:  Reasoning Through Language Arts</a:t>
          </a:r>
        </a:p>
      </dgm:t>
    </dgm:pt>
    <dgm:pt modelId="{35762ECA-9D53-43A3-A4F3-A802DCB4E0B6}" type="parTrans" cxnId="{416709C7-30E2-41EE-B3B0-626A0100C091}">
      <dgm:prSet/>
      <dgm:spPr/>
      <dgm:t>
        <a:bodyPr/>
        <a:lstStyle/>
        <a:p>
          <a:endParaRPr lang="en-US"/>
        </a:p>
      </dgm:t>
    </dgm:pt>
    <dgm:pt modelId="{74B6ABCE-C82C-4E61-9439-AC2C04986F1F}" type="sibTrans" cxnId="{416709C7-30E2-41EE-B3B0-626A0100C091}">
      <dgm:prSet/>
      <dgm:spPr/>
      <dgm:t>
        <a:bodyPr/>
        <a:lstStyle/>
        <a:p>
          <a:endParaRPr lang="en-US"/>
        </a:p>
      </dgm:t>
    </dgm:pt>
    <dgm:pt modelId="{2B531D9B-9D7B-448C-B59F-205D05C30EC3}" type="pres">
      <dgm:prSet presAssocID="{EB3EC363-465B-40A4-B8C8-2281C2BA8F68}" presName="Name0" presStyleCnt="0">
        <dgm:presLayoutVars>
          <dgm:chMax val="7"/>
          <dgm:chPref val="7"/>
          <dgm:dir/>
        </dgm:presLayoutVars>
      </dgm:prSet>
      <dgm:spPr/>
    </dgm:pt>
    <dgm:pt modelId="{D7B1A058-DAEA-4169-AB8C-41E8A37F91B0}" type="pres">
      <dgm:prSet presAssocID="{EB3EC363-465B-40A4-B8C8-2281C2BA8F68}" presName="Name1" presStyleCnt="0"/>
      <dgm:spPr/>
    </dgm:pt>
    <dgm:pt modelId="{E5D5741E-9684-4EDC-8B1D-5F1F67D7AE4B}" type="pres">
      <dgm:prSet presAssocID="{EB3EC363-465B-40A4-B8C8-2281C2BA8F68}" presName="cycle" presStyleCnt="0"/>
      <dgm:spPr/>
    </dgm:pt>
    <dgm:pt modelId="{F09DC83F-6C47-4A00-88E7-97C43509A688}" type="pres">
      <dgm:prSet presAssocID="{EB3EC363-465B-40A4-B8C8-2281C2BA8F68}" presName="srcNode" presStyleLbl="node1" presStyleIdx="0" presStyleCnt="4"/>
      <dgm:spPr/>
    </dgm:pt>
    <dgm:pt modelId="{4ED33EF7-D69D-4BA5-BF7F-0D2A945BEB9F}" type="pres">
      <dgm:prSet presAssocID="{EB3EC363-465B-40A4-B8C8-2281C2BA8F68}" presName="conn" presStyleLbl="parChTrans1D2" presStyleIdx="0" presStyleCnt="1"/>
      <dgm:spPr/>
    </dgm:pt>
    <dgm:pt modelId="{E10D107A-10EA-4EAB-9450-FDA7D2CC04F8}" type="pres">
      <dgm:prSet presAssocID="{EB3EC363-465B-40A4-B8C8-2281C2BA8F68}" presName="extraNode" presStyleLbl="node1" presStyleIdx="0" presStyleCnt="4"/>
      <dgm:spPr/>
    </dgm:pt>
    <dgm:pt modelId="{23C18AEC-7CFD-4B54-8E1E-FEC7AF37E7F1}" type="pres">
      <dgm:prSet presAssocID="{EB3EC363-465B-40A4-B8C8-2281C2BA8F68}" presName="dstNode" presStyleLbl="node1" presStyleIdx="0" presStyleCnt="4"/>
      <dgm:spPr/>
    </dgm:pt>
    <dgm:pt modelId="{6C0BB08A-A66A-4713-8770-DC5027E3A983}" type="pres">
      <dgm:prSet presAssocID="{6C8E722F-5532-46A9-893C-8E9813B15D76}" presName="text_1" presStyleLbl="node1" presStyleIdx="0" presStyleCnt="4">
        <dgm:presLayoutVars>
          <dgm:bulletEnabled val="1"/>
        </dgm:presLayoutVars>
      </dgm:prSet>
      <dgm:spPr/>
    </dgm:pt>
    <dgm:pt modelId="{6D3A261F-B714-43F8-8CB4-5B04BE2551D2}" type="pres">
      <dgm:prSet presAssocID="{6C8E722F-5532-46A9-893C-8E9813B15D76}" presName="accent_1" presStyleCnt="0"/>
      <dgm:spPr/>
    </dgm:pt>
    <dgm:pt modelId="{66914F8C-CFAA-4A60-83FE-84E19C2F1798}" type="pres">
      <dgm:prSet presAssocID="{6C8E722F-5532-46A9-893C-8E9813B15D76}" presName="accentRepeatNode" presStyleLbl="solidFgAcc1" presStyleIdx="0" presStyleCnt="4"/>
      <dgm:spPr/>
    </dgm:pt>
    <dgm:pt modelId="{F1DBD4FF-1F5C-4007-AD00-BFB83F1DAD8B}" type="pres">
      <dgm:prSet presAssocID="{461BDA5C-958E-4CAC-A44D-0789D1F7FE65}" presName="text_2" presStyleLbl="node1" presStyleIdx="1" presStyleCnt="4">
        <dgm:presLayoutVars>
          <dgm:bulletEnabled val="1"/>
        </dgm:presLayoutVars>
      </dgm:prSet>
      <dgm:spPr/>
    </dgm:pt>
    <dgm:pt modelId="{F4CF62C3-11C9-4985-927A-99832100992F}" type="pres">
      <dgm:prSet presAssocID="{461BDA5C-958E-4CAC-A44D-0789D1F7FE65}" presName="accent_2" presStyleCnt="0"/>
      <dgm:spPr/>
    </dgm:pt>
    <dgm:pt modelId="{D0EF0A47-6742-4B82-B719-0A61F4C3AEAC}" type="pres">
      <dgm:prSet presAssocID="{461BDA5C-958E-4CAC-A44D-0789D1F7FE65}" presName="accentRepeatNode" presStyleLbl="solidFgAcc1" presStyleIdx="1" presStyleCnt="4"/>
      <dgm:spPr/>
    </dgm:pt>
    <dgm:pt modelId="{53856B4A-067E-43D2-BC82-259D2978E0E2}" type="pres">
      <dgm:prSet presAssocID="{4C16F9E0-24DF-4DE7-A9CE-7856F8064134}" presName="text_3" presStyleLbl="node1" presStyleIdx="2" presStyleCnt="4">
        <dgm:presLayoutVars>
          <dgm:bulletEnabled val="1"/>
        </dgm:presLayoutVars>
      </dgm:prSet>
      <dgm:spPr/>
    </dgm:pt>
    <dgm:pt modelId="{F31B2CD3-F9CA-4DCF-8109-D3BF3568B803}" type="pres">
      <dgm:prSet presAssocID="{4C16F9E0-24DF-4DE7-A9CE-7856F8064134}" presName="accent_3" presStyleCnt="0"/>
      <dgm:spPr/>
    </dgm:pt>
    <dgm:pt modelId="{6553DCCA-BA1E-43D3-926D-62082C7B81FC}" type="pres">
      <dgm:prSet presAssocID="{4C16F9E0-24DF-4DE7-A9CE-7856F8064134}" presName="accentRepeatNode" presStyleLbl="solidFgAcc1" presStyleIdx="2" presStyleCnt="4" custLinFactNeighborX="-2925" custLinFactNeighborY="5328"/>
      <dgm:spPr/>
    </dgm:pt>
    <dgm:pt modelId="{98DC7C45-4AA3-4E2C-B6F4-2BCB03FFEDFC}" type="pres">
      <dgm:prSet presAssocID="{A35A1374-B70B-4C6E-BA23-D40AE34F5446}" presName="text_4" presStyleLbl="node1" presStyleIdx="3" presStyleCnt="4">
        <dgm:presLayoutVars>
          <dgm:bulletEnabled val="1"/>
        </dgm:presLayoutVars>
      </dgm:prSet>
      <dgm:spPr/>
    </dgm:pt>
    <dgm:pt modelId="{2E7C06FD-A1DE-4347-968B-33AEBD184998}" type="pres">
      <dgm:prSet presAssocID="{A35A1374-B70B-4C6E-BA23-D40AE34F5446}" presName="accent_4" presStyleCnt="0"/>
      <dgm:spPr/>
    </dgm:pt>
    <dgm:pt modelId="{99650AA8-06EB-4FC2-9571-EF06CD9C951D}" type="pres">
      <dgm:prSet presAssocID="{A35A1374-B70B-4C6E-BA23-D40AE34F5446}" presName="accentRepeatNode" presStyleLbl="solidFgAcc1" presStyleIdx="3" presStyleCnt="4"/>
      <dgm:spPr/>
    </dgm:pt>
  </dgm:ptLst>
  <dgm:cxnLst>
    <dgm:cxn modelId="{2FC24F28-DD39-4EA1-BD04-5FEB938A8AB8}" type="presOf" srcId="{6C8E722F-5532-46A9-893C-8E9813B15D76}" destId="{6C0BB08A-A66A-4713-8770-DC5027E3A983}" srcOrd="0" destOrd="0" presId="urn:microsoft.com/office/officeart/2008/layout/VerticalCurvedList"/>
    <dgm:cxn modelId="{EC067E30-2D1C-4CBD-9E0C-266D99E1EEB4}" type="presOf" srcId="{EB3EC363-465B-40A4-B8C8-2281C2BA8F68}" destId="{2B531D9B-9D7B-448C-B59F-205D05C30EC3}" srcOrd="0" destOrd="0" presId="urn:microsoft.com/office/officeart/2008/layout/VerticalCurvedList"/>
    <dgm:cxn modelId="{65A99D66-B520-4609-8D88-08A94F5A3D16}" srcId="{EB3EC363-465B-40A4-B8C8-2281C2BA8F68}" destId="{4C16F9E0-24DF-4DE7-A9CE-7856F8064134}" srcOrd="2" destOrd="0" parTransId="{D3E06236-1C40-4F42-9743-F7BEF1713D2A}" sibTransId="{88360C60-439E-45D2-A635-2DD44812C45F}"/>
    <dgm:cxn modelId="{7A6BBC79-9E41-43C7-BEC5-C20BB76DC81D}" type="presOf" srcId="{A35A1374-B70B-4C6E-BA23-D40AE34F5446}" destId="{98DC7C45-4AA3-4E2C-B6F4-2BCB03FFEDFC}" srcOrd="0" destOrd="0" presId="urn:microsoft.com/office/officeart/2008/layout/VerticalCurvedList"/>
    <dgm:cxn modelId="{657B71BD-AB37-427A-B7A0-44D6B97319D2}" srcId="{EB3EC363-465B-40A4-B8C8-2281C2BA8F68}" destId="{461BDA5C-958E-4CAC-A44D-0789D1F7FE65}" srcOrd="1" destOrd="0" parTransId="{C39D6468-CE5D-4621-9847-7824976ADBAD}" sibTransId="{C8EB6056-6675-4641-8569-0CEFA56EADFA}"/>
    <dgm:cxn modelId="{416709C7-30E2-41EE-B3B0-626A0100C091}" srcId="{EB3EC363-465B-40A4-B8C8-2281C2BA8F68}" destId="{A35A1374-B70B-4C6E-BA23-D40AE34F5446}" srcOrd="3" destOrd="0" parTransId="{35762ECA-9D53-43A3-A4F3-A802DCB4E0B6}" sibTransId="{74B6ABCE-C82C-4E61-9439-AC2C04986F1F}"/>
    <dgm:cxn modelId="{A06852C9-12DB-4CDF-91F9-71C6858D0205}" type="presOf" srcId="{461BDA5C-958E-4CAC-A44D-0789D1F7FE65}" destId="{F1DBD4FF-1F5C-4007-AD00-BFB83F1DAD8B}" srcOrd="0" destOrd="0" presId="urn:microsoft.com/office/officeart/2008/layout/VerticalCurvedList"/>
    <dgm:cxn modelId="{45333ACF-E2E4-45D7-AE0A-4CD567B834CD}" srcId="{EB3EC363-465B-40A4-B8C8-2281C2BA8F68}" destId="{6C8E722F-5532-46A9-893C-8E9813B15D76}" srcOrd="0" destOrd="0" parTransId="{F7A6B5D7-CBDE-4029-BD55-943D3FC168A5}" sibTransId="{AC79C644-0FEB-4F7D-B42C-E4A90AECA908}"/>
    <dgm:cxn modelId="{ECBEC6EC-D4DC-4DB4-A2BB-F4DF402C40A8}" type="presOf" srcId="{4C16F9E0-24DF-4DE7-A9CE-7856F8064134}" destId="{53856B4A-067E-43D2-BC82-259D2978E0E2}" srcOrd="0" destOrd="0" presId="urn:microsoft.com/office/officeart/2008/layout/VerticalCurvedList"/>
    <dgm:cxn modelId="{1DA3CEF0-4852-4F98-A693-38E600D92CCC}" type="presOf" srcId="{AC79C644-0FEB-4F7D-B42C-E4A90AECA908}" destId="{4ED33EF7-D69D-4BA5-BF7F-0D2A945BEB9F}" srcOrd="0" destOrd="0" presId="urn:microsoft.com/office/officeart/2008/layout/VerticalCurvedList"/>
    <dgm:cxn modelId="{6D37B9D8-3643-48CD-AD4C-CDC215B8AB85}" type="presParOf" srcId="{2B531D9B-9D7B-448C-B59F-205D05C30EC3}" destId="{D7B1A058-DAEA-4169-AB8C-41E8A37F91B0}" srcOrd="0" destOrd="0" presId="urn:microsoft.com/office/officeart/2008/layout/VerticalCurvedList"/>
    <dgm:cxn modelId="{737DFE84-01C7-49A7-A912-1CBDB178A3F1}" type="presParOf" srcId="{D7B1A058-DAEA-4169-AB8C-41E8A37F91B0}" destId="{E5D5741E-9684-4EDC-8B1D-5F1F67D7AE4B}" srcOrd="0" destOrd="0" presId="urn:microsoft.com/office/officeart/2008/layout/VerticalCurvedList"/>
    <dgm:cxn modelId="{E2D9794A-5EFD-4B4E-A532-607F4B02094B}" type="presParOf" srcId="{E5D5741E-9684-4EDC-8B1D-5F1F67D7AE4B}" destId="{F09DC83F-6C47-4A00-88E7-97C43509A688}" srcOrd="0" destOrd="0" presId="urn:microsoft.com/office/officeart/2008/layout/VerticalCurvedList"/>
    <dgm:cxn modelId="{0AA1A8FB-9800-42CE-9D3A-C690B8CFB462}" type="presParOf" srcId="{E5D5741E-9684-4EDC-8B1D-5F1F67D7AE4B}" destId="{4ED33EF7-D69D-4BA5-BF7F-0D2A945BEB9F}" srcOrd="1" destOrd="0" presId="urn:microsoft.com/office/officeart/2008/layout/VerticalCurvedList"/>
    <dgm:cxn modelId="{B151A430-A135-4E4E-9863-FD020CA9A96A}" type="presParOf" srcId="{E5D5741E-9684-4EDC-8B1D-5F1F67D7AE4B}" destId="{E10D107A-10EA-4EAB-9450-FDA7D2CC04F8}" srcOrd="2" destOrd="0" presId="urn:microsoft.com/office/officeart/2008/layout/VerticalCurvedList"/>
    <dgm:cxn modelId="{0F8247D0-651F-44F5-AAF5-AF372A6CDAFC}" type="presParOf" srcId="{E5D5741E-9684-4EDC-8B1D-5F1F67D7AE4B}" destId="{23C18AEC-7CFD-4B54-8E1E-FEC7AF37E7F1}" srcOrd="3" destOrd="0" presId="urn:microsoft.com/office/officeart/2008/layout/VerticalCurvedList"/>
    <dgm:cxn modelId="{647D99DB-21C6-4C49-BBB1-D3A1CE8B38D6}" type="presParOf" srcId="{D7B1A058-DAEA-4169-AB8C-41E8A37F91B0}" destId="{6C0BB08A-A66A-4713-8770-DC5027E3A983}" srcOrd="1" destOrd="0" presId="urn:microsoft.com/office/officeart/2008/layout/VerticalCurvedList"/>
    <dgm:cxn modelId="{18A56989-591B-468F-A66A-FC707C260709}" type="presParOf" srcId="{D7B1A058-DAEA-4169-AB8C-41E8A37F91B0}" destId="{6D3A261F-B714-43F8-8CB4-5B04BE2551D2}" srcOrd="2" destOrd="0" presId="urn:microsoft.com/office/officeart/2008/layout/VerticalCurvedList"/>
    <dgm:cxn modelId="{96404561-85DA-4A12-82D7-0A028258CC2D}" type="presParOf" srcId="{6D3A261F-B714-43F8-8CB4-5B04BE2551D2}" destId="{66914F8C-CFAA-4A60-83FE-84E19C2F1798}" srcOrd="0" destOrd="0" presId="urn:microsoft.com/office/officeart/2008/layout/VerticalCurvedList"/>
    <dgm:cxn modelId="{28985799-03B2-4357-B8FE-EA485AE39848}" type="presParOf" srcId="{D7B1A058-DAEA-4169-AB8C-41E8A37F91B0}" destId="{F1DBD4FF-1F5C-4007-AD00-BFB83F1DAD8B}" srcOrd="3" destOrd="0" presId="urn:microsoft.com/office/officeart/2008/layout/VerticalCurvedList"/>
    <dgm:cxn modelId="{2EDB0C35-EA17-4D9C-8C3B-0DB55ABF9087}" type="presParOf" srcId="{D7B1A058-DAEA-4169-AB8C-41E8A37F91B0}" destId="{F4CF62C3-11C9-4985-927A-99832100992F}" srcOrd="4" destOrd="0" presId="urn:microsoft.com/office/officeart/2008/layout/VerticalCurvedList"/>
    <dgm:cxn modelId="{FACE1D92-4250-49E3-9BD8-62C887C222BE}" type="presParOf" srcId="{F4CF62C3-11C9-4985-927A-99832100992F}" destId="{D0EF0A47-6742-4B82-B719-0A61F4C3AEAC}" srcOrd="0" destOrd="0" presId="urn:microsoft.com/office/officeart/2008/layout/VerticalCurvedList"/>
    <dgm:cxn modelId="{AB1F8656-5C5C-4857-9E79-2F1CCA6F9ED8}" type="presParOf" srcId="{D7B1A058-DAEA-4169-AB8C-41E8A37F91B0}" destId="{53856B4A-067E-43D2-BC82-259D2978E0E2}" srcOrd="5" destOrd="0" presId="urn:microsoft.com/office/officeart/2008/layout/VerticalCurvedList"/>
    <dgm:cxn modelId="{7C0DF458-02F0-477A-B15A-C15F3B66A56F}" type="presParOf" srcId="{D7B1A058-DAEA-4169-AB8C-41E8A37F91B0}" destId="{F31B2CD3-F9CA-4DCF-8109-D3BF3568B803}" srcOrd="6" destOrd="0" presId="urn:microsoft.com/office/officeart/2008/layout/VerticalCurvedList"/>
    <dgm:cxn modelId="{0178F522-C761-44C9-904B-B024D622CD45}" type="presParOf" srcId="{F31B2CD3-F9CA-4DCF-8109-D3BF3568B803}" destId="{6553DCCA-BA1E-43D3-926D-62082C7B81FC}" srcOrd="0" destOrd="0" presId="urn:microsoft.com/office/officeart/2008/layout/VerticalCurvedList"/>
    <dgm:cxn modelId="{9AB58BF0-F5B6-406E-93ED-B9EDBC948881}" type="presParOf" srcId="{D7B1A058-DAEA-4169-AB8C-41E8A37F91B0}" destId="{98DC7C45-4AA3-4E2C-B6F4-2BCB03FFEDFC}" srcOrd="7" destOrd="0" presId="urn:microsoft.com/office/officeart/2008/layout/VerticalCurvedList"/>
    <dgm:cxn modelId="{14181000-F781-4C97-BCA7-E4EAAE26456B}" type="presParOf" srcId="{D7B1A058-DAEA-4169-AB8C-41E8A37F91B0}" destId="{2E7C06FD-A1DE-4347-968B-33AEBD184998}" srcOrd="8" destOrd="0" presId="urn:microsoft.com/office/officeart/2008/layout/VerticalCurvedList"/>
    <dgm:cxn modelId="{073F5D67-0DF0-491F-9010-FFF8F9401B87}" type="presParOf" srcId="{2E7C06FD-A1DE-4347-968B-33AEBD184998}" destId="{99650AA8-06EB-4FC2-9571-EF06CD9C951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D33EF7-D69D-4BA5-BF7F-0D2A945BEB9F}">
      <dsp:nvSpPr>
        <dsp:cNvPr id="0" name=""/>
        <dsp:cNvSpPr/>
      </dsp:nvSpPr>
      <dsp:spPr>
        <a:xfrm>
          <a:off x="-5661014" y="-866571"/>
          <a:ext cx="6739953" cy="6739953"/>
        </a:xfrm>
        <a:prstGeom prst="blockArc">
          <a:avLst>
            <a:gd name="adj1" fmla="val 18900000"/>
            <a:gd name="adj2" fmla="val 2700000"/>
            <a:gd name="adj3" fmla="val 32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0BB08A-A66A-4713-8770-DC5027E3A983}">
      <dsp:nvSpPr>
        <dsp:cNvPr id="0" name=""/>
        <dsp:cNvSpPr/>
      </dsp:nvSpPr>
      <dsp:spPr>
        <a:xfrm>
          <a:off x="564786" y="384923"/>
          <a:ext cx="7594736" cy="770247"/>
        </a:xfrm>
        <a:prstGeom prst="rect">
          <a:avLst/>
        </a:prstGeom>
        <a:solidFill>
          <a:schemeClr val="accent4">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11384"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dirty="0"/>
            <a:t>Critical Thinking Skills:  All content areas</a:t>
          </a:r>
        </a:p>
      </dsp:txBody>
      <dsp:txXfrm>
        <a:off x="564786" y="384923"/>
        <a:ext cx="7594736" cy="770247"/>
      </dsp:txXfrm>
    </dsp:sp>
    <dsp:sp modelId="{66914F8C-CFAA-4A60-83FE-84E19C2F1798}">
      <dsp:nvSpPr>
        <dsp:cNvPr id="0" name=""/>
        <dsp:cNvSpPr/>
      </dsp:nvSpPr>
      <dsp:spPr>
        <a:xfrm>
          <a:off x="83381" y="288642"/>
          <a:ext cx="962809" cy="96280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DBD4FF-1F5C-4007-AD00-BFB83F1DAD8B}">
      <dsp:nvSpPr>
        <dsp:cNvPr id="0" name=""/>
        <dsp:cNvSpPr/>
      </dsp:nvSpPr>
      <dsp:spPr>
        <a:xfrm>
          <a:off x="1006387" y="1540495"/>
          <a:ext cx="7153135" cy="770247"/>
        </a:xfrm>
        <a:prstGeom prst="rect">
          <a:avLst/>
        </a:prstGeom>
        <a:solidFill>
          <a:schemeClr val="accent4">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11384" tIns="35560" rIns="35560" bIns="35560" numCol="1" spcCol="1270" anchor="ctr" anchorCtr="0">
          <a:noAutofit/>
        </a:bodyPr>
        <a:lstStyle/>
        <a:p>
          <a:pPr marL="0" lvl="0" indent="0" algn="l" defTabSz="622300">
            <a:lnSpc>
              <a:spcPct val="90000"/>
            </a:lnSpc>
            <a:spcBef>
              <a:spcPct val="0"/>
            </a:spcBef>
            <a:spcAft>
              <a:spcPct val="35000"/>
            </a:spcAft>
            <a:buNone/>
          </a:pPr>
          <a:endParaRPr lang="en-US" sz="1400" kern="1200" dirty="0"/>
        </a:p>
        <a:p>
          <a:pPr marL="0" lvl="0" indent="0" algn="l" defTabSz="622300">
            <a:lnSpc>
              <a:spcPct val="90000"/>
            </a:lnSpc>
            <a:spcBef>
              <a:spcPct val="0"/>
            </a:spcBef>
            <a:spcAft>
              <a:spcPct val="35000"/>
            </a:spcAft>
            <a:buNone/>
          </a:pPr>
          <a:r>
            <a:rPr lang="en-US" sz="2000" b="1" kern="1200" dirty="0"/>
            <a:t>Problem-solving Skills: All content areas</a:t>
          </a:r>
        </a:p>
        <a:p>
          <a:pPr marL="0" lvl="0" indent="0" algn="l" defTabSz="622300">
            <a:lnSpc>
              <a:spcPct val="90000"/>
            </a:lnSpc>
            <a:spcBef>
              <a:spcPct val="0"/>
            </a:spcBef>
            <a:spcAft>
              <a:spcPct val="35000"/>
            </a:spcAft>
            <a:buNone/>
          </a:pPr>
          <a:endParaRPr lang="en-US" sz="2000" b="1" kern="1200" dirty="0"/>
        </a:p>
      </dsp:txBody>
      <dsp:txXfrm>
        <a:off x="1006387" y="1540495"/>
        <a:ext cx="7153135" cy="770247"/>
      </dsp:txXfrm>
    </dsp:sp>
    <dsp:sp modelId="{D0EF0A47-6742-4B82-B719-0A61F4C3AEAC}">
      <dsp:nvSpPr>
        <dsp:cNvPr id="0" name=""/>
        <dsp:cNvSpPr/>
      </dsp:nvSpPr>
      <dsp:spPr>
        <a:xfrm>
          <a:off x="524982" y="1444214"/>
          <a:ext cx="962809" cy="96280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3856B4A-067E-43D2-BC82-259D2978E0E2}">
      <dsp:nvSpPr>
        <dsp:cNvPr id="0" name=""/>
        <dsp:cNvSpPr/>
      </dsp:nvSpPr>
      <dsp:spPr>
        <a:xfrm>
          <a:off x="1006387" y="2696067"/>
          <a:ext cx="7153135" cy="770247"/>
        </a:xfrm>
        <a:prstGeom prst="rect">
          <a:avLst/>
        </a:prstGeom>
        <a:solidFill>
          <a:schemeClr val="accent4">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11384"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dirty="0"/>
            <a:t>Close Reading Skills:  All content areas</a:t>
          </a:r>
        </a:p>
      </dsp:txBody>
      <dsp:txXfrm>
        <a:off x="1006387" y="2696067"/>
        <a:ext cx="7153135" cy="770247"/>
      </dsp:txXfrm>
    </dsp:sp>
    <dsp:sp modelId="{6553DCCA-BA1E-43D3-926D-62082C7B81FC}">
      <dsp:nvSpPr>
        <dsp:cNvPr id="0" name=""/>
        <dsp:cNvSpPr/>
      </dsp:nvSpPr>
      <dsp:spPr>
        <a:xfrm>
          <a:off x="496820" y="2651085"/>
          <a:ext cx="962809" cy="96280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8DC7C45-4AA3-4E2C-B6F4-2BCB03FFEDFC}">
      <dsp:nvSpPr>
        <dsp:cNvPr id="0" name=""/>
        <dsp:cNvSpPr/>
      </dsp:nvSpPr>
      <dsp:spPr>
        <a:xfrm>
          <a:off x="564786" y="3851639"/>
          <a:ext cx="7594736" cy="770247"/>
        </a:xfrm>
        <a:prstGeom prst="rect">
          <a:avLst/>
        </a:prstGeom>
        <a:solidFill>
          <a:schemeClr val="accent4">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11384"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dirty="0"/>
            <a:t>Evidence-based Writing Skills:  Reasoning Through Language Arts</a:t>
          </a:r>
        </a:p>
      </dsp:txBody>
      <dsp:txXfrm>
        <a:off x="564786" y="3851639"/>
        <a:ext cx="7594736" cy="770247"/>
      </dsp:txXfrm>
    </dsp:sp>
    <dsp:sp modelId="{99650AA8-06EB-4FC2-9571-EF06CD9C951D}">
      <dsp:nvSpPr>
        <dsp:cNvPr id="0" name=""/>
        <dsp:cNvSpPr/>
      </dsp:nvSpPr>
      <dsp:spPr>
        <a:xfrm>
          <a:off x="83381" y="3755358"/>
          <a:ext cx="962809" cy="96280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1E7A0FB-CEFE-9C44-91E4-125BF4F1AEF9}" type="datetimeFigureOut">
              <a:rPr lang="en-US" smtClean="0"/>
              <a:t>7/9/2025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BA60AEF-C119-EA49-A8C9-ED385ECB1E49}" type="slidenum">
              <a:rPr lang="en-US" smtClean="0"/>
              <a:t>‹#›</a:t>
            </a:fld>
            <a:endParaRPr lang="en-US"/>
          </a:p>
        </p:txBody>
      </p:sp>
    </p:spTree>
    <p:extLst>
      <p:ext uri="{BB962C8B-B14F-4D97-AF65-F5344CB8AC3E}">
        <p14:creationId xmlns:p14="http://schemas.microsoft.com/office/powerpoint/2010/main" val="2517398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A60AEF-C119-EA49-A8C9-ED385ECB1E49}" type="slidenum">
              <a:rPr lang="en-US" smtClean="0"/>
              <a:t>1</a:t>
            </a:fld>
            <a:endParaRPr lang="en-US"/>
          </a:p>
        </p:txBody>
      </p:sp>
    </p:spTree>
    <p:extLst>
      <p:ext uri="{BB962C8B-B14F-4D97-AF65-F5344CB8AC3E}">
        <p14:creationId xmlns:p14="http://schemas.microsoft.com/office/powerpoint/2010/main" val="269817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A60AEF-C119-EA49-A8C9-ED385ECB1E49}" type="slidenum">
              <a:rPr lang="en-US" smtClean="0"/>
              <a:t>12</a:t>
            </a:fld>
            <a:endParaRPr lang="en-US"/>
          </a:p>
        </p:txBody>
      </p:sp>
    </p:spTree>
    <p:extLst>
      <p:ext uri="{BB962C8B-B14F-4D97-AF65-F5344CB8AC3E}">
        <p14:creationId xmlns:p14="http://schemas.microsoft.com/office/powerpoint/2010/main" val="30157044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A60AEF-C119-EA49-A8C9-ED385ECB1E49}" type="slidenum">
              <a:rPr lang="en-US" smtClean="0"/>
              <a:t>13</a:t>
            </a:fld>
            <a:endParaRPr lang="en-US"/>
          </a:p>
        </p:txBody>
      </p:sp>
    </p:spTree>
    <p:extLst>
      <p:ext uri="{BB962C8B-B14F-4D97-AF65-F5344CB8AC3E}">
        <p14:creationId xmlns:p14="http://schemas.microsoft.com/office/powerpoint/2010/main" val="2013840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A60AEF-C119-EA49-A8C9-ED385ECB1E49}" type="slidenum">
              <a:rPr lang="en-US" smtClean="0"/>
              <a:t>14</a:t>
            </a:fld>
            <a:endParaRPr lang="en-US"/>
          </a:p>
        </p:txBody>
      </p:sp>
    </p:spTree>
    <p:extLst>
      <p:ext uri="{BB962C8B-B14F-4D97-AF65-F5344CB8AC3E}">
        <p14:creationId xmlns:p14="http://schemas.microsoft.com/office/powerpoint/2010/main" val="37900674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A60AEF-C119-EA49-A8C9-ED385ECB1E49}" type="slidenum">
              <a:rPr lang="en-US" smtClean="0"/>
              <a:t>15</a:t>
            </a:fld>
            <a:endParaRPr lang="en-US"/>
          </a:p>
        </p:txBody>
      </p:sp>
    </p:spTree>
    <p:extLst>
      <p:ext uri="{BB962C8B-B14F-4D97-AF65-F5344CB8AC3E}">
        <p14:creationId xmlns:p14="http://schemas.microsoft.com/office/powerpoint/2010/main" val="32501729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A60AEF-C119-EA49-A8C9-ED385ECB1E49}" type="slidenum">
              <a:rPr lang="en-US" smtClean="0"/>
              <a:t>16</a:t>
            </a:fld>
            <a:endParaRPr lang="en-US"/>
          </a:p>
        </p:txBody>
      </p:sp>
    </p:spTree>
    <p:extLst>
      <p:ext uri="{BB962C8B-B14F-4D97-AF65-F5344CB8AC3E}">
        <p14:creationId xmlns:p14="http://schemas.microsoft.com/office/powerpoint/2010/main" val="31554069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A60AEF-C119-EA49-A8C9-ED385ECB1E49}" type="slidenum">
              <a:rPr lang="en-US" smtClean="0"/>
              <a:t>17</a:t>
            </a:fld>
            <a:endParaRPr lang="en-US"/>
          </a:p>
        </p:txBody>
      </p:sp>
    </p:spTree>
    <p:extLst>
      <p:ext uri="{BB962C8B-B14F-4D97-AF65-F5344CB8AC3E}">
        <p14:creationId xmlns:p14="http://schemas.microsoft.com/office/powerpoint/2010/main" val="20236875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A60AEF-C119-EA49-A8C9-ED385ECB1E49}" type="slidenum">
              <a:rPr lang="en-US" smtClean="0"/>
              <a:t>18</a:t>
            </a:fld>
            <a:endParaRPr lang="en-US"/>
          </a:p>
        </p:txBody>
      </p:sp>
    </p:spTree>
    <p:extLst>
      <p:ext uri="{BB962C8B-B14F-4D97-AF65-F5344CB8AC3E}">
        <p14:creationId xmlns:p14="http://schemas.microsoft.com/office/powerpoint/2010/main" val="1209604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A60AEF-C119-EA49-A8C9-ED385ECB1E49}" type="slidenum">
              <a:rPr lang="en-US" smtClean="0"/>
              <a:t>19</a:t>
            </a:fld>
            <a:endParaRPr lang="en-US"/>
          </a:p>
        </p:txBody>
      </p:sp>
    </p:spTree>
    <p:extLst>
      <p:ext uri="{BB962C8B-B14F-4D97-AF65-F5344CB8AC3E}">
        <p14:creationId xmlns:p14="http://schemas.microsoft.com/office/powerpoint/2010/main" val="31456565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A60AEF-C119-EA49-A8C9-ED385ECB1E49}" type="slidenum">
              <a:rPr lang="en-US" smtClean="0"/>
              <a:t>20</a:t>
            </a:fld>
            <a:endParaRPr lang="en-US"/>
          </a:p>
        </p:txBody>
      </p:sp>
    </p:spTree>
    <p:extLst>
      <p:ext uri="{BB962C8B-B14F-4D97-AF65-F5344CB8AC3E}">
        <p14:creationId xmlns:p14="http://schemas.microsoft.com/office/powerpoint/2010/main" val="29298059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A60AEF-C119-EA49-A8C9-ED385ECB1E49}" type="slidenum">
              <a:rPr lang="en-US" smtClean="0"/>
              <a:t>21</a:t>
            </a:fld>
            <a:endParaRPr lang="en-US"/>
          </a:p>
        </p:txBody>
      </p:sp>
    </p:spTree>
    <p:extLst>
      <p:ext uri="{BB962C8B-B14F-4D97-AF65-F5344CB8AC3E}">
        <p14:creationId xmlns:p14="http://schemas.microsoft.com/office/powerpoint/2010/main" val="3682719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4:notes"/>
          <p:cNvSpPr>
            <a:spLocks noGrp="1" noRot="1" noChangeAspect="1"/>
          </p:cNvSpPr>
          <p:nvPr>
            <p:ph type="sldImg" idx="2"/>
          </p:nvPr>
        </p:nvSpPr>
        <p:spPr>
          <a:xfrm>
            <a:off x="760413" y="1189038"/>
            <a:ext cx="5713412" cy="3213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92" name="Google Shape;192;p4:notes"/>
          <p:cNvSpPr txBox="1">
            <a:spLocks noGrp="1"/>
          </p:cNvSpPr>
          <p:nvPr>
            <p:ph type="body" idx="1"/>
          </p:nvPr>
        </p:nvSpPr>
        <p:spPr>
          <a:xfrm>
            <a:off x="723435" y="4581080"/>
            <a:ext cx="5787475" cy="3748157"/>
          </a:xfrm>
          <a:prstGeom prst="rect">
            <a:avLst/>
          </a:prstGeom>
          <a:noFill/>
          <a:ln>
            <a:noFill/>
          </a:ln>
        </p:spPr>
        <p:txBody>
          <a:bodyPr spcFirstLastPara="1" wrap="square" lIns="95692" tIns="47846" rIns="95692" bIns="47846" anchor="t" anchorCtr="0">
            <a:noAutofit/>
          </a:bodyPr>
          <a:lstStyle/>
          <a:p>
            <a:pPr>
              <a:lnSpc>
                <a:spcPct val="107000"/>
              </a:lnSpc>
              <a:spcAft>
                <a:spcPts val="813"/>
              </a:spcAft>
            </a:pPr>
            <a:r>
              <a:rPr lang="en-US" sz="1800" b="1" dirty="0">
                <a:latin typeface="Calibri" panose="020F0502020204030204" pitchFamily="34" charset="0"/>
                <a:ea typeface="Calibri" panose="020F0502020204030204" pitchFamily="34" charset="0"/>
                <a:cs typeface="Times New Roman" panose="02020603050405020304" pitchFamily="18" charset="0"/>
              </a:rPr>
              <a:t>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3"/>
              </a:spcAft>
            </a:pPr>
            <a:r>
              <a:rPr lang="en-US" sz="1800" dirty="0">
                <a:latin typeface="Calibri" panose="020F0502020204030204" pitchFamily="34" charset="0"/>
                <a:ea typeface="Calibri" panose="020F0502020204030204" pitchFamily="34" charset="0"/>
                <a:cs typeface="Times New Roman" panose="02020603050405020304" pitchFamily="18" charset="0"/>
              </a:rPr>
              <a:t> </a:t>
            </a:r>
          </a:p>
          <a:p>
            <a:endParaRPr dirty="0"/>
          </a:p>
        </p:txBody>
      </p:sp>
      <p:sp>
        <p:nvSpPr>
          <p:cNvPr id="193" name="Google Shape;193;p4:notes"/>
          <p:cNvSpPr txBox="1">
            <a:spLocks noGrp="1"/>
          </p:cNvSpPr>
          <p:nvPr>
            <p:ph type="dt" idx="10"/>
          </p:nvPr>
        </p:nvSpPr>
        <p:spPr>
          <a:xfrm>
            <a:off x="4097789" y="1"/>
            <a:ext cx="3134883" cy="477610"/>
          </a:xfrm>
          <a:prstGeom prst="rect">
            <a:avLst/>
          </a:prstGeom>
          <a:noFill/>
          <a:ln>
            <a:noFill/>
          </a:ln>
        </p:spPr>
        <p:txBody>
          <a:bodyPr spcFirstLastPara="1" wrap="square" lIns="95692" tIns="47846" rIns="95692" bIns="47846" anchor="t" anchorCtr="0">
            <a:noAutofit/>
          </a:bodyPr>
          <a:lstStyle/>
          <a:p>
            <a:r>
              <a:rPr lang="en-US"/>
              <a:t>5/26/2020</a:t>
            </a:r>
            <a:endParaRPr/>
          </a:p>
        </p:txBody>
      </p:sp>
      <p:sp>
        <p:nvSpPr>
          <p:cNvPr id="194" name="Google Shape;194;p4:notes"/>
          <p:cNvSpPr txBox="1">
            <a:spLocks noGrp="1"/>
          </p:cNvSpPr>
          <p:nvPr>
            <p:ph type="ftr" idx="11"/>
          </p:nvPr>
        </p:nvSpPr>
        <p:spPr>
          <a:xfrm>
            <a:off x="0" y="9041520"/>
            <a:ext cx="3134883" cy="477609"/>
          </a:xfrm>
          <a:prstGeom prst="rect">
            <a:avLst/>
          </a:prstGeom>
          <a:noFill/>
          <a:ln>
            <a:noFill/>
          </a:ln>
        </p:spPr>
        <p:txBody>
          <a:bodyPr spcFirstLastPara="1" wrap="square" lIns="95692" tIns="47846" rIns="95692" bIns="47846" anchor="b" anchorCtr="0">
            <a:noAutofit/>
          </a:bodyPr>
          <a:lstStyle/>
          <a:p>
            <a:r>
              <a:rPr lang="en-US"/>
              <a:t>© Copyright GED Testing Service LLC. All rights reserved</a:t>
            </a:r>
            <a:endParaRPr/>
          </a:p>
        </p:txBody>
      </p:sp>
      <p:sp>
        <p:nvSpPr>
          <p:cNvPr id="195" name="Google Shape;195;p4:notes"/>
          <p:cNvSpPr txBox="1">
            <a:spLocks noGrp="1"/>
          </p:cNvSpPr>
          <p:nvPr>
            <p:ph type="sldNum" idx="12"/>
          </p:nvPr>
        </p:nvSpPr>
        <p:spPr>
          <a:xfrm>
            <a:off x="4097789" y="9041520"/>
            <a:ext cx="3134883" cy="477609"/>
          </a:xfrm>
          <a:prstGeom prst="rect">
            <a:avLst/>
          </a:prstGeom>
          <a:noFill/>
          <a:ln>
            <a:noFill/>
          </a:ln>
        </p:spPr>
        <p:txBody>
          <a:bodyPr spcFirstLastPara="1" wrap="square" lIns="95692" tIns="47846" rIns="95692" bIns="47846" anchor="b" anchorCtr="0">
            <a:noAutofit/>
          </a:bodyPr>
          <a:lstStyle/>
          <a:p>
            <a:pPr algn="r"/>
            <a:fld id="{00000000-1234-1234-1234-123412341234}" type="slidenum">
              <a:rPr lang="en-US"/>
              <a:pPr algn="r"/>
              <a:t>2</a:t>
            </a:fld>
            <a:endParaRPr/>
          </a:p>
        </p:txBody>
      </p:sp>
      <p:sp>
        <p:nvSpPr>
          <p:cNvPr id="196" name="Google Shape;196;p4:notes"/>
          <p:cNvSpPr txBox="1">
            <a:spLocks noGrp="1"/>
          </p:cNvSpPr>
          <p:nvPr>
            <p:ph type="hdr" idx="3"/>
          </p:nvPr>
        </p:nvSpPr>
        <p:spPr>
          <a:xfrm>
            <a:off x="0" y="1"/>
            <a:ext cx="3134883" cy="477610"/>
          </a:xfrm>
          <a:prstGeom prst="rect">
            <a:avLst/>
          </a:prstGeom>
          <a:noFill/>
          <a:ln>
            <a:noFill/>
          </a:ln>
        </p:spPr>
        <p:txBody>
          <a:bodyPr spcFirstLastPara="1" wrap="square" lIns="95692" tIns="47846" rIns="95692" bIns="47846" anchor="t" anchorCtr="0">
            <a:noAutofit/>
          </a:bodyPr>
          <a:lstStyle/>
          <a:p>
            <a:r>
              <a:rPr lang="en-US"/>
              <a:t>GED Update - Testing and Instruction</a:t>
            </a:r>
            <a:endParaRPr/>
          </a:p>
        </p:txBody>
      </p:sp>
    </p:spTree>
    <p:extLst>
      <p:ext uri="{BB962C8B-B14F-4D97-AF65-F5344CB8AC3E}">
        <p14:creationId xmlns:p14="http://schemas.microsoft.com/office/powerpoint/2010/main" val="9561711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A60AEF-C119-EA49-A8C9-ED385ECB1E49}" type="slidenum">
              <a:rPr lang="en-US" smtClean="0"/>
              <a:t>22</a:t>
            </a:fld>
            <a:endParaRPr lang="en-US"/>
          </a:p>
        </p:txBody>
      </p:sp>
    </p:spTree>
    <p:extLst>
      <p:ext uri="{BB962C8B-B14F-4D97-AF65-F5344CB8AC3E}">
        <p14:creationId xmlns:p14="http://schemas.microsoft.com/office/powerpoint/2010/main" val="23452760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A60AEF-C119-EA49-A8C9-ED385ECB1E49}" type="slidenum">
              <a:rPr lang="en-US" smtClean="0"/>
              <a:t>24</a:t>
            </a:fld>
            <a:endParaRPr lang="en-US"/>
          </a:p>
        </p:txBody>
      </p:sp>
    </p:spTree>
    <p:extLst>
      <p:ext uri="{BB962C8B-B14F-4D97-AF65-F5344CB8AC3E}">
        <p14:creationId xmlns:p14="http://schemas.microsoft.com/office/powerpoint/2010/main" val="34144407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A60AEF-C119-EA49-A8C9-ED385ECB1E49}" type="slidenum">
              <a:rPr lang="en-US" smtClean="0"/>
              <a:t>25</a:t>
            </a:fld>
            <a:endParaRPr lang="en-US"/>
          </a:p>
        </p:txBody>
      </p:sp>
    </p:spTree>
    <p:extLst>
      <p:ext uri="{BB962C8B-B14F-4D97-AF65-F5344CB8AC3E}">
        <p14:creationId xmlns:p14="http://schemas.microsoft.com/office/powerpoint/2010/main" val="34123038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3232" eaLnBrk="0" fontAlgn="base" hangingPunct="0">
              <a:spcBef>
                <a:spcPct val="30000"/>
              </a:spcBef>
              <a:spcAft>
                <a:spcPct val="0"/>
              </a:spcAft>
              <a:defRPr/>
            </a:pPr>
            <a:r>
              <a:rPr lang="en-US" altLang="en-US" b="1" dirty="0"/>
              <a:t>Key Points</a:t>
            </a:r>
          </a:p>
          <a:p>
            <a:endParaRPr lang="en-US" dirty="0"/>
          </a:p>
          <a:p>
            <a:r>
              <a:rPr lang="en-US" sz="2400" dirty="0"/>
              <a:t>Available in English and Spanish </a:t>
            </a:r>
          </a:p>
          <a:p>
            <a:endParaRPr lang="en-US" sz="2400" dirty="0"/>
          </a:p>
          <a:p>
            <a:r>
              <a:rPr lang="en-US" sz="2400" dirty="0"/>
              <a:t>A wide array of accommodations available</a:t>
            </a:r>
          </a:p>
          <a:p>
            <a:pPr lvl="1"/>
            <a:r>
              <a:rPr lang="en-US" sz="2400" dirty="0"/>
              <a:t>Including zoom-text, alternate color palettes, Braille, screen reader, extended time, paper testing for special circumstances</a:t>
            </a:r>
          </a:p>
          <a:p>
            <a:endParaRPr lang="en-US" dirty="0"/>
          </a:p>
          <a:p>
            <a:r>
              <a:rPr lang="en-US" dirty="0"/>
              <a:t>The chart provides an overview</a:t>
            </a:r>
            <a:r>
              <a:rPr lang="en-US" baseline="0" dirty="0"/>
              <a:t> of the time for each of the tests, as well as pertinent notes. </a:t>
            </a:r>
            <a:endParaRPr lang="en-US" dirty="0"/>
          </a:p>
        </p:txBody>
      </p:sp>
      <p:sp>
        <p:nvSpPr>
          <p:cNvPr id="4" name="Header Placeholder 3"/>
          <p:cNvSpPr>
            <a:spLocks noGrp="1"/>
          </p:cNvSpPr>
          <p:nvPr>
            <p:ph type="hdr" sz="quarter" idx="10"/>
          </p:nvPr>
        </p:nvSpPr>
        <p:spPr/>
        <p:txBody>
          <a:bodyPr/>
          <a:lstStyle/>
          <a:p>
            <a:pPr>
              <a:defRPr/>
            </a:pPr>
            <a:r>
              <a:rPr lang="en-US"/>
              <a:t>From Assessment Targets to PLDs to HIIs</a:t>
            </a:r>
          </a:p>
        </p:txBody>
      </p:sp>
      <p:sp>
        <p:nvSpPr>
          <p:cNvPr id="5" name="Date Placeholder 4"/>
          <p:cNvSpPr>
            <a:spLocks noGrp="1"/>
          </p:cNvSpPr>
          <p:nvPr>
            <p:ph type="dt" idx="11"/>
          </p:nvPr>
        </p:nvSpPr>
        <p:spPr/>
        <p:txBody>
          <a:bodyPr/>
          <a:lstStyle/>
          <a:p>
            <a:pPr>
              <a:defRPr/>
            </a:pPr>
            <a:r>
              <a:rPr lang="en-US" altLang="en-US"/>
              <a:t>07/2016</a:t>
            </a:r>
          </a:p>
        </p:txBody>
      </p:sp>
      <p:sp>
        <p:nvSpPr>
          <p:cNvPr id="6" name="Footer Placeholder 5"/>
          <p:cNvSpPr>
            <a:spLocks noGrp="1"/>
          </p:cNvSpPr>
          <p:nvPr>
            <p:ph type="ftr" sz="quarter" idx="12"/>
          </p:nvPr>
        </p:nvSpPr>
        <p:spPr/>
        <p:txBody>
          <a:bodyPr/>
          <a:lstStyle/>
          <a:p>
            <a:pPr>
              <a:defRPr/>
            </a:pPr>
            <a:r>
              <a:rPr lang="en-US"/>
              <a:t>© Copyright GED Testing Service LLC. All rights reserved</a:t>
            </a:r>
          </a:p>
        </p:txBody>
      </p:sp>
      <p:sp>
        <p:nvSpPr>
          <p:cNvPr id="7" name="Slide Number Placeholder 6"/>
          <p:cNvSpPr>
            <a:spLocks noGrp="1"/>
          </p:cNvSpPr>
          <p:nvPr>
            <p:ph type="sldNum" sz="quarter" idx="13"/>
          </p:nvPr>
        </p:nvSpPr>
        <p:spPr/>
        <p:txBody>
          <a:bodyPr/>
          <a:lstStyle/>
          <a:p>
            <a:pPr>
              <a:defRPr/>
            </a:pPr>
            <a:fld id="{C021BA69-382D-4416-BE3D-C6A30DBB3278}" type="slidenum">
              <a:rPr lang="en-US" altLang="en-US" smtClean="0"/>
              <a:pPr>
                <a:defRPr/>
              </a:pPr>
              <a:t>26</a:t>
            </a:fld>
            <a:endParaRPr lang="en-US" altLang="en-US"/>
          </a:p>
        </p:txBody>
      </p:sp>
    </p:spTree>
    <p:extLst>
      <p:ext uri="{BB962C8B-B14F-4D97-AF65-F5344CB8AC3E}">
        <p14:creationId xmlns:p14="http://schemas.microsoft.com/office/powerpoint/2010/main" val="31690301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b="1" dirty="0">
                <a:ea typeface="ＭＳ Ｐゴシック" charset="0"/>
                <a:cs typeface="Arial" pitchFamily="34" charset="0"/>
              </a:rPr>
              <a:t>Key Points</a:t>
            </a:r>
            <a:endParaRPr lang="en-US" dirty="0">
              <a:ea typeface="ＭＳ Ｐゴシック" charset="0"/>
              <a:cs typeface="Arial" pitchFamily="34" charset="0"/>
            </a:endParaRPr>
          </a:p>
          <a:p>
            <a:pPr>
              <a:lnSpc>
                <a:spcPct val="90000"/>
              </a:lnSpc>
            </a:pPr>
            <a:r>
              <a:rPr lang="en-US" dirty="0">
                <a:ea typeface="ＭＳ Ｐゴシック" charset="0"/>
                <a:cs typeface="Arial" pitchFamily="34" charset="0"/>
              </a:rPr>
              <a:t>This slide provides a short overview of the content and context of the RLA Test.</a:t>
            </a:r>
            <a:r>
              <a:rPr lang="en-US" baseline="0" dirty="0">
                <a:ea typeface="ＭＳ Ｐゴシック" charset="0"/>
                <a:cs typeface="Arial" pitchFamily="34" charset="0"/>
              </a:rPr>
              <a:t>  </a:t>
            </a:r>
            <a:r>
              <a:rPr lang="en-US" dirty="0">
                <a:ea typeface="ＭＳ Ｐゴシック" charset="0"/>
                <a:cs typeface="Arial" pitchFamily="34" charset="0"/>
              </a:rPr>
              <a:t>Review the information on the slide. For additional information, access the </a:t>
            </a:r>
            <a:r>
              <a:rPr lang="en-US" i="1" dirty="0">
                <a:ea typeface="ＭＳ Ｐゴシック" charset="0"/>
                <a:cs typeface="Arial" pitchFamily="34" charset="0"/>
              </a:rPr>
              <a:t>Assessment Guide for Educators Reasoning through Language Arts </a:t>
            </a:r>
            <a:r>
              <a:rPr lang="en-US" dirty="0">
                <a:ea typeface="ＭＳ Ｐゴシック" charset="0"/>
                <a:cs typeface="Arial" pitchFamily="34" charset="0"/>
              </a:rPr>
              <a:t>section.</a:t>
            </a:r>
          </a:p>
        </p:txBody>
      </p:sp>
      <p:sp>
        <p:nvSpPr>
          <p:cNvPr id="4" name="Slide Number Placeholder 3"/>
          <p:cNvSpPr>
            <a:spLocks noGrp="1"/>
          </p:cNvSpPr>
          <p:nvPr>
            <p:ph type="sldNum" sz="quarter" idx="5"/>
          </p:nvPr>
        </p:nvSpPr>
        <p:spPr/>
        <p:txBody>
          <a:bodyPr/>
          <a:lstStyle/>
          <a:p>
            <a:fld id="{CBA60AEF-C119-EA49-A8C9-ED385ECB1E49}" type="slidenum">
              <a:rPr lang="en-US" smtClean="0"/>
              <a:t>27</a:t>
            </a:fld>
            <a:endParaRPr lang="en-US"/>
          </a:p>
        </p:txBody>
      </p:sp>
    </p:spTree>
    <p:extLst>
      <p:ext uri="{BB962C8B-B14F-4D97-AF65-F5344CB8AC3E}">
        <p14:creationId xmlns:p14="http://schemas.microsoft.com/office/powerpoint/2010/main" val="1133118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147EE0-63EC-1FF9-4AE4-A910418374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D52786-44C1-A824-8684-15BEAC8A6F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A0F3C9-404E-A07C-871E-3F17307A3928}"/>
              </a:ext>
            </a:extLst>
          </p:cNvPr>
          <p:cNvSpPr>
            <a:spLocks noGrp="1"/>
          </p:cNvSpPr>
          <p:nvPr>
            <p:ph type="body" idx="1"/>
          </p:nvPr>
        </p:nvSpPr>
        <p:spPr/>
        <p:txBody>
          <a:bodyPr/>
          <a:lstStyle/>
          <a:p>
            <a:pPr>
              <a:lnSpc>
                <a:spcPct val="90000"/>
              </a:lnSpc>
            </a:pPr>
            <a:r>
              <a:rPr lang="en-US" b="1" dirty="0">
                <a:ea typeface="ＭＳ Ｐゴシック" charset="0"/>
                <a:cs typeface="Arial" pitchFamily="34" charset="0"/>
              </a:rPr>
              <a:t>Key Points</a:t>
            </a:r>
          </a:p>
          <a:p>
            <a:pPr>
              <a:lnSpc>
                <a:spcPct val="90000"/>
              </a:lnSpc>
            </a:pPr>
            <a:endParaRPr lang="en-US" dirty="0">
              <a:ea typeface="ＭＳ Ｐゴシック" charset="0"/>
              <a:cs typeface="Arial" pitchFamily="34" charset="0"/>
            </a:endParaRPr>
          </a:p>
          <a:p>
            <a:pPr>
              <a:lnSpc>
                <a:spcPct val="90000"/>
              </a:lnSpc>
            </a:pPr>
            <a:r>
              <a:rPr lang="en-US" dirty="0">
                <a:ea typeface="ＭＳ Ｐゴシック" charset="0"/>
                <a:cs typeface="Arial" pitchFamily="34" charset="0"/>
              </a:rPr>
              <a:t>This slide provides a short overview of the content and context of the Mathematical Reasoning Test.</a:t>
            </a:r>
            <a:r>
              <a:rPr lang="en-US" baseline="0" dirty="0">
                <a:ea typeface="ＭＳ Ｐゴシック" charset="0"/>
                <a:cs typeface="Arial" pitchFamily="34" charset="0"/>
              </a:rPr>
              <a:t>  </a:t>
            </a:r>
            <a:r>
              <a:rPr lang="en-US" dirty="0">
                <a:ea typeface="ＭＳ Ｐゴシック" charset="0"/>
                <a:cs typeface="Arial" pitchFamily="34" charset="0"/>
              </a:rPr>
              <a:t>Review the information on the slide. For additional information, access the </a:t>
            </a:r>
            <a:r>
              <a:rPr lang="en-US" i="1" dirty="0">
                <a:ea typeface="ＭＳ Ｐゴシック" charset="0"/>
                <a:cs typeface="Arial" pitchFamily="34" charset="0"/>
              </a:rPr>
              <a:t>Assessment Guide for Educators Mathematical Reasoning </a:t>
            </a:r>
            <a:r>
              <a:rPr lang="en-US" dirty="0">
                <a:ea typeface="ＭＳ Ｐゴシック" charset="0"/>
                <a:cs typeface="Arial" pitchFamily="34" charset="0"/>
              </a:rPr>
              <a:t>section.</a:t>
            </a:r>
          </a:p>
        </p:txBody>
      </p:sp>
      <p:sp>
        <p:nvSpPr>
          <p:cNvPr id="4" name="Slide Number Placeholder 3">
            <a:extLst>
              <a:ext uri="{FF2B5EF4-FFF2-40B4-BE49-F238E27FC236}">
                <a16:creationId xmlns:a16="http://schemas.microsoft.com/office/drawing/2014/main" id="{2DB09144-CFE8-1F75-5314-1873228F5482}"/>
              </a:ext>
            </a:extLst>
          </p:cNvPr>
          <p:cNvSpPr>
            <a:spLocks noGrp="1"/>
          </p:cNvSpPr>
          <p:nvPr>
            <p:ph type="sldNum" sz="quarter" idx="5"/>
          </p:nvPr>
        </p:nvSpPr>
        <p:spPr/>
        <p:txBody>
          <a:bodyPr/>
          <a:lstStyle/>
          <a:p>
            <a:fld id="{CBA60AEF-C119-EA49-A8C9-ED385ECB1E49}" type="slidenum">
              <a:rPr lang="en-US" smtClean="0"/>
              <a:t>28</a:t>
            </a:fld>
            <a:endParaRPr lang="en-US"/>
          </a:p>
        </p:txBody>
      </p:sp>
    </p:spTree>
    <p:extLst>
      <p:ext uri="{BB962C8B-B14F-4D97-AF65-F5344CB8AC3E}">
        <p14:creationId xmlns:p14="http://schemas.microsoft.com/office/powerpoint/2010/main" val="33149564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56B99-EB90-F393-978D-9A9380D2DA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40929D-598F-B259-EDED-24769E9E31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447046-0C19-4599-7517-F047866BC0C8}"/>
              </a:ext>
            </a:extLst>
          </p:cNvPr>
          <p:cNvSpPr>
            <a:spLocks noGrp="1"/>
          </p:cNvSpPr>
          <p:nvPr>
            <p:ph type="body" idx="1"/>
          </p:nvPr>
        </p:nvSpPr>
        <p:spPr/>
        <p:txBody>
          <a:bodyPr/>
          <a:lstStyle/>
          <a:p>
            <a:pPr>
              <a:lnSpc>
                <a:spcPct val="90000"/>
              </a:lnSpc>
            </a:pPr>
            <a:r>
              <a:rPr lang="en-US" b="1" dirty="0">
                <a:ea typeface="ＭＳ Ｐゴシック" charset="0"/>
                <a:cs typeface="Arial" pitchFamily="34" charset="0"/>
              </a:rPr>
              <a:t>Key Points</a:t>
            </a:r>
          </a:p>
          <a:p>
            <a:pPr>
              <a:lnSpc>
                <a:spcPct val="90000"/>
              </a:lnSpc>
            </a:pPr>
            <a:endParaRPr lang="en-US" dirty="0">
              <a:ea typeface="ＭＳ Ｐゴシック" charset="0"/>
              <a:cs typeface="Arial" pitchFamily="34" charset="0"/>
            </a:endParaRPr>
          </a:p>
          <a:p>
            <a:pPr>
              <a:lnSpc>
                <a:spcPct val="90000"/>
              </a:lnSpc>
            </a:pPr>
            <a:r>
              <a:rPr lang="en-US" dirty="0">
                <a:ea typeface="ＭＳ Ｐゴシック" charset="0"/>
                <a:cs typeface="Arial" pitchFamily="34" charset="0"/>
              </a:rPr>
              <a:t>This slide provides a short overview of the content and context of the Social Studies Test.</a:t>
            </a:r>
            <a:r>
              <a:rPr lang="en-US" baseline="0" dirty="0">
                <a:ea typeface="ＭＳ Ｐゴシック" charset="0"/>
                <a:cs typeface="Arial" pitchFamily="34" charset="0"/>
              </a:rPr>
              <a:t>  </a:t>
            </a:r>
            <a:r>
              <a:rPr lang="en-US" dirty="0">
                <a:ea typeface="ＭＳ Ｐゴシック" charset="0"/>
                <a:cs typeface="Arial" pitchFamily="34" charset="0"/>
              </a:rPr>
              <a:t>Review the information on the slide. For additional information, access the </a:t>
            </a:r>
            <a:r>
              <a:rPr lang="en-US" i="1" dirty="0">
                <a:ea typeface="ＭＳ Ｐゴシック" charset="0"/>
                <a:cs typeface="Arial" pitchFamily="34" charset="0"/>
              </a:rPr>
              <a:t>Assessment Guide for Educators Social Studies </a:t>
            </a:r>
            <a:r>
              <a:rPr lang="en-US" dirty="0">
                <a:ea typeface="ＭＳ Ｐゴシック" charset="0"/>
                <a:cs typeface="Arial" pitchFamily="34" charset="0"/>
              </a:rPr>
              <a:t>section.</a:t>
            </a:r>
          </a:p>
        </p:txBody>
      </p:sp>
      <p:sp>
        <p:nvSpPr>
          <p:cNvPr id="4" name="Slide Number Placeholder 3">
            <a:extLst>
              <a:ext uri="{FF2B5EF4-FFF2-40B4-BE49-F238E27FC236}">
                <a16:creationId xmlns:a16="http://schemas.microsoft.com/office/drawing/2014/main" id="{1D330695-B5B4-52F6-EBEC-F39B3B6657DB}"/>
              </a:ext>
            </a:extLst>
          </p:cNvPr>
          <p:cNvSpPr>
            <a:spLocks noGrp="1"/>
          </p:cNvSpPr>
          <p:nvPr>
            <p:ph type="sldNum" sz="quarter" idx="5"/>
          </p:nvPr>
        </p:nvSpPr>
        <p:spPr/>
        <p:txBody>
          <a:bodyPr/>
          <a:lstStyle/>
          <a:p>
            <a:fld id="{CBA60AEF-C119-EA49-A8C9-ED385ECB1E49}" type="slidenum">
              <a:rPr lang="en-US" smtClean="0"/>
              <a:t>29</a:t>
            </a:fld>
            <a:endParaRPr lang="en-US"/>
          </a:p>
        </p:txBody>
      </p:sp>
    </p:spTree>
    <p:extLst>
      <p:ext uri="{BB962C8B-B14F-4D97-AF65-F5344CB8AC3E}">
        <p14:creationId xmlns:p14="http://schemas.microsoft.com/office/powerpoint/2010/main" val="6355594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5AC01-C3E4-41DF-1A71-CBC39DF53A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B03C25-F53A-58F2-777C-A0BF7671C4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AC936D-4E8F-E736-0D6E-6262BBAB1ADA}"/>
              </a:ext>
            </a:extLst>
          </p:cNvPr>
          <p:cNvSpPr>
            <a:spLocks noGrp="1"/>
          </p:cNvSpPr>
          <p:nvPr>
            <p:ph type="body" idx="1"/>
          </p:nvPr>
        </p:nvSpPr>
        <p:spPr/>
        <p:txBody>
          <a:bodyPr/>
          <a:lstStyle/>
          <a:p>
            <a:pPr>
              <a:lnSpc>
                <a:spcPct val="90000"/>
              </a:lnSpc>
            </a:pPr>
            <a:r>
              <a:rPr lang="en-US" b="1">
                <a:ea typeface="ＭＳ Ｐゴシック" charset="0"/>
                <a:cs typeface="Arial" pitchFamily="34" charset="0"/>
              </a:rPr>
              <a:t>Key Points</a:t>
            </a:r>
          </a:p>
          <a:p>
            <a:pPr>
              <a:lnSpc>
                <a:spcPct val="90000"/>
              </a:lnSpc>
            </a:pPr>
            <a:endParaRPr lang="en-US">
              <a:ea typeface="ＭＳ Ｐゴシック" charset="0"/>
              <a:cs typeface="Arial" pitchFamily="34" charset="0"/>
            </a:endParaRPr>
          </a:p>
          <a:p>
            <a:pPr>
              <a:lnSpc>
                <a:spcPct val="90000"/>
              </a:lnSpc>
            </a:pPr>
            <a:r>
              <a:rPr lang="en-US">
                <a:ea typeface="ＭＳ Ｐゴシック" charset="0"/>
                <a:cs typeface="Arial" pitchFamily="34" charset="0"/>
              </a:rPr>
              <a:t>This slide provides a short overview of the content and context of the Mathematical Reasoning Test.</a:t>
            </a:r>
            <a:r>
              <a:rPr lang="en-US" baseline="0">
                <a:ea typeface="ＭＳ Ｐゴシック" charset="0"/>
                <a:cs typeface="Arial" pitchFamily="34" charset="0"/>
              </a:rPr>
              <a:t>  </a:t>
            </a:r>
            <a:r>
              <a:rPr lang="en-US">
                <a:ea typeface="ＭＳ Ｐゴシック" charset="0"/>
                <a:cs typeface="Arial" pitchFamily="34" charset="0"/>
              </a:rPr>
              <a:t>Review the information on the slide. For additional information, access the </a:t>
            </a:r>
            <a:r>
              <a:rPr lang="en-US" i="1">
                <a:ea typeface="ＭＳ Ｐゴシック" charset="0"/>
                <a:cs typeface="Arial" pitchFamily="34" charset="0"/>
              </a:rPr>
              <a:t>Assessment Guide for Educators Mathematical Reasoning </a:t>
            </a:r>
            <a:r>
              <a:rPr lang="en-US">
                <a:ea typeface="ＭＳ Ｐゴシック" charset="0"/>
                <a:cs typeface="Arial" pitchFamily="34" charset="0"/>
              </a:rPr>
              <a:t>section.</a:t>
            </a:r>
            <a:endParaRPr lang="en-US" dirty="0">
              <a:ea typeface="ＭＳ Ｐゴシック" charset="0"/>
              <a:cs typeface="Arial" pitchFamily="34" charset="0"/>
            </a:endParaRPr>
          </a:p>
        </p:txBody>
      </p:sp>
      <p:sp>
        <p:nvSpPr>
          <p:cNvPr id="4" name="Slide Number Placeholder 3">
            <a:extLst>
              <a:ext uri="{FF2B5EF4-FFF2-40B4-BE49-F238E27FC236}">
                <a16:creationId xmlns:a16="http://schemas.microsoft.com/office/drawing/2014/main" id="{C7DFFD6C-35B1-7EB6-AE2E-BAACBA18B228}"/>
              </a:ext>
            </a:extLst>
          </p:cNvPr>
          <p:cNvSpPr>
            <a:spLocks noGrp="1"/>
          </p:cNvSpPr>
          <p:nvPr>
            <p:ph type="sldNum" sz="quarter" idx="5"/>
          </p:nvPr>
        </p:nvSpPr>
        <p:spPr/>
        <p:txBody>
          <a:bodyPr/>
          <a:lstStyle/>
          <a:p>
            <a:fld id="{CBA60AEF-C119-EA49-A8C9-ED385ECB1E49}" type="slidenum">
              <a:rPr lang="en-US" smtClean="0"/>
              <a:t>30</a:t>
            </a:fld>
            <a:endParaRPr lang="en-US"/>
          </a:p>
        </p:txBody>
      </p:sp>
    </p:spTree>
    <p:extLst>
      <p:ext uri="{BB962C8B-B14F-4D97-AF65-F5344CB8AC3E}">
        <p14:creationId xmlns:p14="http://schemas.microsoft.com/office/powerpoint/2010/main" val="4243661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latin typeface="Calibri" charset="0"/>
              </a:rPr>
              <a:t>Here is where we talk about online vs CBT and security </a:t>
            </a:r>
            <a:r>
              <a:rPr lang="en-US" dirty="0" err="1">
                <a:latin typeface="Calibri" charset="0"/>
              </a:rPr>
              <a:t>etc</a:t>
            </a:r>
            <a:r>
              <a:rPr lang="en-US" dirty="0">
                <a:latin typeface="Calibri" charset="0"/>
              </a:rPr>
              <a:t> for no chrome books and test experience</a:t>
            </a:r>
          </a:p>
          <a:p>
            <a:endParaRPr lang="en-US" dirty="0"/>
          </a:p>
        </p:txBody>
      </p:sp>
      <p:sp>
        <p:nvSpPr>
          <p:cNvPr id="4" name="Slide Number Placeholder 3"/>
          <p:cNvSpPr>
            <a:spLocks noGrp="1"/>
          </p:cNvSpPr>
          <p:nvPr>
            <p:ph type="sldNum" sz="quarter" idx="5"/>
          </p:nvPr>
        </p:nvSpPr>
        <p:spPr/>
        <p:txBody>
          <a:bodyPr/>
          <a:lstStyle/>
          <a:p>
            <a:fld id="{CBA60AEF-C119-EA49-A8C9-ED385ECB1E49}" type="slidenum">
              <a:rPr lang="en-US" smtClean="0"/>
              <a:t>31</a:t>
            </a:fld>
            <a:endParaRPr lang="en-US"/>
          </a:p>
        </p:txBody>
      </p:sp>
    </p:spTree>
    <p:extLst>
      <p:ext uri="{BB962C8B-B14F-4D97-AF65-F5344CB8AC3E}">
        <p14:creationId xmlns:p14="http://schemas.microsoft.com/office/powerpoint/2010/main" val="23035245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A60AEF-C119-EA49-A8C9-ED385ECB1E49}" type="slidenum">
              <a:rPr lang="en-US" smtClean="0"/>
              <a:t>32</a:t>
            </a:fld>
            <a:endParaRPr lang="en-US"/>
          </a:p>
        </p:txBody>
      </p:sp>
    </p:spTree>
    <p:extLst>
      <p:ext uri="{BB962C8B-B14F-4D97-AF65-F5344CB8AC3E}">
        <p14:creationId xmlns:p14="http://schemas.microsoft.com/office/powerpoint/2010/main" val="3568225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A60AEF-C119-EA49-A8C9-ED385ECB1E49}" type="slidenum">
              <a:rPr lang="en-US" smtClean="0"/>
              <a:t>4</a:t>
            </a:fld>
            <a:endParaRPr lang="en-US"/>
          </a:p>
        </p:txBody>
      </p:sp>
    </p:spTree>
    <p:extLst>
      <p:ext uri="{BB962C8B-B14F-4D97-AF65-F5344CB8AC3E}">
        <p14:creationId xmlns:p14="http://schemas.microsoft.com/office/powerpoint/2010/main" val="26313280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A60AEF-C119-EA49-A8C9-ED385ECB1E49}" type="slidenum">
              <a:rPr lang="en-US" smtClean="0"/>
              <a:t>33</a:t>
            </a:fld>
            <a:endParaRPr lang="en-US"/>
          </a:p>
        </p:txBody>
      </p:sp>
    </p:spTree>
    <p:extLst>
      <p:ext uri="{BB962C8B-B14F-4D97-AF65-F5344CB8AC3E}">
        <p14:creationId xmlns:p14="http://schemas.microsoft.com/office/powerpoint/2010/main" val="28225741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A60AEF-C119-EA49-A8C9-ED385ECB1E49}" type="slidenum">
              <a:rPr lang="en-US" smtClean="0"/>
              <a:t>34</a:t>
            </a:fld>
            <a:endParaRPr lang="en-US"/>
          </a:p>
        </p:txBody>
      </p:sp>
    </p:spTree>
    <p:extLst>
      <p:ext uri="{BB962C8B-B14F-4D97-AF65-F5344CB8AC3E}">
        <p14:creationId xmlns:p14="http://schemas.microsoft.com/office/powerpoint/2010/main" val="21164954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A60AEF-C119-EA49-A8C9-ED385ECB1E49}" type="slidenum">
              <a:rPr lang="en-US" smtClean="0"/>
              <a:t>36</a:t>
            </a:fld>
            <a:endParaRPr lang="en-US"/>
          </a:p>
        </p:txBody>
      </p:sp>
    </p:spTree>
    <p:extLst>
      <p:ext uri="{BB962C8B-B14F-4D97-AF65-F5344CB8AC3E}">
        <p14:creationId xmlns:p14="http://schemas.microsoft.com/office/powerpoint/2010/main" val="39847361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A60AEF-C119-EA49-A8C9-ED385ECB1E49}" type="slidenum">
              <a:rPr lang="en-US" smtClean="0"/>
              <a:t>37</a:t>
            </a:fld>
            <a:endParaRPr lang="en-US"/>
          </a:p>
        </p:txBody>
      </p:sp>
    </p:spTree>
    <p:extLst>
      <p:ext uri="{BB962C8B-B14F-4D97-AF65-F5344CB8AC3E}">
        <p14:creationId xmlns:p14="http://schemas.microsoft.com/office/powerpoint/2010/main" val="35166064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A60AEF-C119-EA49-A8C9-ED385ECB1E49}" type="slidenum">
              <a:rPr lang="en-US" smtClean="0"/>
              <a:t>38</a:t>
            </a:fld>
            <a:endParaRPr lang="en-US"/>
          </a:p>
        </p:txBody>
      </p:sp>
    </p:spTree>
    <p:extLst>
      <p:ext uri="{BB962C8B-B14F-4D97-AF65-F5344CB8AC3E}">
        <p14:creationId xmlns:p14="http://schemas.microsoft.com/office/powerpoint/2010/main" val="42812790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A60AEF-C119-EA49-A8C9-ED385ECB1E49}" type="slidenum">
              <a:rPr lang="en-US" smtClean="0"/>
              <a:t>39</a:t>
            </a:fld>
            <a:endParaRPr lang="en-US"/>
          </a:p>
        </p:txBody>
      </p:sp>
    </p:spTree>
    <p:extLst>
      <p:ext uri="{BB962C8B-B14F-4D97-AF65-F5344CB8AC3E}">
        <p14:creationId xmlns:p14="http://schemas.microsoft.com/office/powerpoint/2010/main" val="26831041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A60AEF-C119-EA49-A8C9-ED385ECB1E49}" type="slidenum">
              <a:rPr lang="en-US" smtClean="0"/>
              <a:t>40</a:t>
            </a:fld>
            <a:endParaRPr lang="en-US"/>
          </a:p>
        </p:txBody>
      </p:sp>
    </p:spTree>
    <p:extLst>
      <p:ext uri="{BB962C8B-B14F-4D97-AF65-F5344CB8AC3E}">
        <p14:creationId xmlns:p14="http://schemas.microsoft.com/office/powerpoint/2010/main" val="30432638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A60AEF-C119-EA49-A8C9-ED385ECB1E49}" type="slidenum">
              <a:rPr lang="en-US" smtClean="0"/>
              <a:t>41</a:t>
            </a:fld>
            <a:endParaRPr lang="en-US"/>
          </a:p>
        </p:txBody>
      </p:sp>
    </p:spTree>
    <p:extLst>
      <p:ext uri="{BB962C8B-B14F-4D97-AF65-F5344CB8AC3E}">
        <p14:creationId xmlns:p14="http://schemas.microsoft.com/office/powerpoint/2010/main" val="4104868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A60AEF-C119-EA49-A8C9-ED385ECB1E49}" type="slidenum">
              <a:rPr lang="en-US" smtClean="0"/>
              <a:t>42</a:t>
            </a:fld>
            <a:endParaRPr lang="en-US"/>
          </a:p>
        </p:txBody>
      </p:sp>
    </p:spTree>
    <p:extLst>
      <p:ext uri="{BB962C8B-B14F-4D97-AF65-F5344CB8AC3E}">
        <p14:creationId xmlns:p14="http://schemas.microsoft.com/office/powerpoint/2010/main" val="11608233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E2193-11D9-3A69-6E43-B07A16BB6F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12CBD7-F236-4C20-6952-B6955EED53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3EC412-EF31-AF7B-FB2C-520CCC2577AA}"/>
              </a:ext>
            </a:extLst>
          </p:cNvPr>
          <p:cNvSpPr>
            <a:spLocks noGrp="1"/>
          </p:cNvSpPr>
          <p:nvPr>
            <p:ph type="body" idx="1"/>
          </p:nvPr>
        </p:nvSpPr>
        <p:spPr/>
        <p:txBody>
          <a:bodyPr/>
          <a:lstStyle/>
          <a:p>
            <a:r>
              <a:rPr lang="en-US" altLang="en-US" b="1" dirty="0"/>
              <a:t>Key Points</a:t>
            </a:r>
          </a:p>
          <a:p>
            <a:endParaRPr lang="en-US" altLang="en-US" b="1" dirty="0"/>
          </a:p>
          <a:p>
            <a:r>
              <a:rPr lang="en-US" altLang="en-US" dirty="0"/>
              <a:t>The next few slides provide a quick overview of the GED</a:t>
            </a:r>
            <a:r>
              <a:rPr lang="en-US" altLang="en-US" baseline="30000" dirty="0"/>
              <a:t>®</a:t>
            </a:r>
            <a:r>
              <a:rPr lang="en-US" altLang="en-US" dirty="0"/>
              <a:t> test.</a:t>
            </a:r>
          </a:p>
          <a:p>
            <a:endParaRPr lang="en-US" dirty="0"/>
          </a:p>
        </p:txBody>
      </p:sp>
      <p:sp>
        <p:nvSpPr>
          <p:cNvPr id="4" name="Slide Number Placeholder 3">
            <a:extLst>
              <a:ext uri="{FF2B5EF4-FFF2-40B4-BE49-F238E27FC236}">
                <a16:creationId xmlns:a16="http://schemas.microsoft.com/office/drawing/2014/main" id="{30C6D884-8F7C-D429-1DFA-632DF09CB707}"/>
              </a:ext>
            </a:extLst>
          </p:cNvPr>
          <p:cNvSpPr>
            <a:spLocks noGrp="1"/>
          </p:cNvSpPr>
          <p:nvPr>
            <p:ph type="sldNum" sz="quarter" idx="10"/>
          </p:nvPr>
        </p:nvSpPr>
        <p:spPr/>
        <p:txBody>
          <a:bodyPr/>
          <a:lstStyle/>
          <a:p>
            <a:fld id="{6583769A-2A3C-664A-B1A3-FCFF0FA87D20}" type="slidenum">
              <a:rPr lang="en-US" smtClean="0"/>
              <a:t>43</a:t>
            </a:fld>
            <a:endParaRPr lang="en-US"/>
          </a:p>
        </p:txBody>
      </p:sp>
    </p:spTree>
    <p:extLst>
      <p:ext uri="{BB962C8B-B14F-4D97-AF65-F5344CB8AC3E}">
        <p14:creationId xmlns:p14="http://schemas.microsoft.com/office/powerpoint/2010/main" val="1859865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A60AEF-C119-EA49-A8C9-ED385ECB1E49}" type="slidenum">
              <a:rPr lang="en-US" smtClean="0"/>
              <a:t>5</a:t>
            </a:fld>
            <a:endParaRPr lang="en-US"/>
          </a:p>
        </p:txBody>
      </p:sp>
    </p:spTree>
    <p:extLst>
      <p:ext uri="{BB962C8B-B14F-4D97-AF65-F5344CB8AC3E}">
        <p14:creationId xmlns:p14="http://schemas.microsoft.com/office/powerpoint/2010/main" val="27595266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A60AEF-C119-EA49-A8C9-ED385ECB1E49}" type="slidenum">
              <a:rPr lang="en-US" smtClean="0"/>
              <a:t>44</a:t>
            </a:fld>
            <a:endParaRPr lang="en-US"/>
          </a:p>
        </p:txBody>
      </p:sp>
    </p:spTree>
    <p:extLst>
      <p:ext uri="{BB962C8B-B14F-4D97-AF65-F5344CB8AC3E}">
        <p14:creationId xmlns:p14="http://schemas.microsoft.com/office/powerpoint/2010/main" val="42863927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42ecb45155_0_1047:notes"/>
          <p:cNvSpPr txBox="1">
            <a:spLocks noGrp="1"/>
          </p:cNvSpPr>
          <p:nvPr>
            <p:ph type="body" idx="1"/>
          </p:nvPr>
        </p:nvSpPr>
        <p:spPr>
          <a:xfrm>
            <a:off x="931378" y="3346341"/>
            <a:ext cx="7451018" cy="2737877"/>
          </a:xfrm>
          <a:prstGeom prst="rect">
            <a:avLst/>
          </a:prstGeom>
        </p:spPr>
        <p:txBody>
          <a:bodyPr spcFirstLastPara="1" wrap="square" lIns="92874" tIns="46424" rIns="92874" bIns="46424" anchor="t" anchorCtr="0">
            <a:noAutofit/>
          </a:bodyPr>
          <a:lstStyle/>
          <a:p>
            <a:endParaRPr/>
          </a:p>
        </p:txBody>
      </p:sp>
      <p:sp>
        <p:nvSpPr>
          <p:cNvPr id="830" name="Google Shape;830;g42ecb45155_0_1047:notes"/>
          <p:cNvSpPr>
            <a:spLocks noGrp="1" noRot="1" noChangeAspect="1"/>
          </p:cNvSpPr>
          <p:nvPr>
            <p:ph type="sldImg" idx="2"/>
          </p:nvPr>
        </p:nvSpPr>
        <p:spPr>
          <a:xfrm>
            <a:off x="2570163" y="869950"/>
            <a:ext cx="4171950" cy="23463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79720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42ecb45155_0_1268:notes"/>
          <p:cNvSpPr>
            <a:spLocks noGrp="1" noRot="1" noChangeAspect="1"/>
          </p:cNvSpPr>
          <p:nvPr>
            <p:ph type="sldImg" idx="2"/>
          </p:nvPr>
        </p:nvSpPr>
        <p:spPr>
          <a:xfrm>
            <a:off x="2570163" y="869950"/>
            <a:ext cx="4171950" cy="23463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5" name="Google Shape;685;g42ecb45155_0_1268:notes"/>
          <p:cNvSpPr txBox="1">
            <a:spLocks noGrp="1"/>
          </p:cNvSpPr>
          <p:nvPr>
            <p:ph type="body" idx="1"/>
          </p:nvPr>
        </p:nvSpPr>
        <p:spPr>
          <a:xfrm>
            <a:off x="931378" y="3346341"/>
            <a:ext cx="7451018" cy="2737877"/>
          </a:xfrm>
          <a:prstGeom prst="rect">
            <a:avLst/>
          </a:prstGeom>
        </p:spPr>
        <p:txBody>
          <a:bodyPr spcFirstLastPara="1" wrap="square" lIns="92874" tIns="46424" rIns="92874" bIns="46424" anchor="t" anchorCtr="0">
            <a:noAutofit/>
          </a:bodyPr>
          <a:lstStyle/>
          <a:p>
            <a:endParaRPr/>
          </a:p>
        </p:txBody>
      </p:sp>
      <p:sp>
        <p:nvSpPr>
          <p:cNvPr id="686" name="Google Shape;686;g42ecb45155_0_1268:notes"/>
          <p:cNvSpPr txBox="1">
            <a:spLocks noGrp="1"/>
          </p:cNvSpPr>
          <p:nvPr>
            <p:ph type="sldNum" idx="12"/>
          </p:nvPr>
        </p:nvSpPr>
        <p:spPr>
          <a:xfrm>
            <a:off x="5275649" y="6604559"/>
            <a:ext cx="4035968" cy="348888"/>
          </a:xfrm>
          <a:prstGeom prst="rect">
            <a:avLst/>
          </a:prstGeom>
        </p:spPr>
        <p:txBody>
          <a:bodyPr spcFirstLastPara="1" wrap="square" lIns="92874" tIns="46424" rIns="92874" bIns="46424" anchor="b" anchorCtr="0">
            <a:noAutofit/>
          </a:bodyPr>
          <a:lstStyle/>
          <a:p>
            <a:pPr defTabSz="928885">
              <a:defRPr/>
            </a:pPr>
            <a:fld id="{00000000-1234-1234-1234-123412341234}" type="slidenum">
              <a:rPr lang="en-US"/>
              <a:pPr defTabSz="928885">
                <a:defRPr/>
              </a:pPr>
              <a:t>46</a:t>
            </a:fld>
            <a:endParaRPr/>
          </a:p>
        </p:txBody>
      </p:sp>
    </p:spTree>
    <p:extLst>
      <p:ext uri="{BB962C8B-B14F-4D97-AF65-F5344CB8AC3E}">
        <p14:creationId xmlns:p14="http://schemas.microsoft.com/office/powerpoint/2010/main" val="6851857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402dd8e1eb_1_887:notes"/>
          <p:cNvSpPr txBox="1">
            <a:spLocks noGrp="1"/>
          </p:cNvSpPr>
          <p:nvPr>
            <p:ph type="body" idx="1"/>
          </p:nvPr>
        </p:nvSpPr>
        <p:spPr>
          <a:xfrm>
            <a:off x="931378" y="3346341"/>
            <a:ext cx="7451018" cy="2737877"/>
          </a:xfrm>
          <a:prstGeom prst="rect">
            <a:avLst/>
          </a:prstGeom>
        </p:spPr>
        <p:txBody>
          <a:bodyPr spcFirstLastPara="1" wrap="square" lIns="92874" tIns="46424" rIns="92874" bIns="46424" anchor="t" anchorCtr="0">
            <a:noAutofit/>
          </a:bodyPr>
          <a:lstStyle/>
          <a:p>
            <a:endParaRPr/>
          </a:p>
        </p:txBody>
      </p:sp>
      <p:sp>
        <p:nvSpPr>
          <p:cNvPr id="423" name="Google Shape;423;g402dd8e1eb_1_887:notes"/>
          <p:cNvSpPr>
            <a:spLocks noGrp="1" noRot="1" noChangeAspect="1"/>
          </p:cNvSpPr>
          <p:nvPr>
            <p:ph type="sldImg" idx="2"/>
          </p:nvPr>
        </p:nvSpPr>
        <p:spPr>
          <a:xfrm>
            <a:off x="2570163" y="869950"/>
            <a:ext cx="4171950" cy="23463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5524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A60AEF-C119-EA49-A8C9-ED385ECB1E49}" type="slidenum">
              <a:rPr lang="en-US" smtClean="0"/>
              <a:t>48</a:t>
            </a:fld>
            <a:endParaRPr lang="en-US"/>
          </a:p>
        </p:txBody>
      </p:sp>
    </p:spTree>
    <p:extLst>
      <p:ext uri="{BB962C8B-B14F-4D97-AF65-F5344CB8AC3E}">
        <p14:creationId xmlns:p14="http://schemas.microsoft.com/office/powerpoint/2010/main" val="10969452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402dd8e1eb_1_939:notes"/>
          <p:cNvSpPr txBox="1">
            <a:spLocks noGrp="1"/>
          </p:cNvSpPr>
          <p:nvPr>
            <p:ph type="body" idx="1"/>
          </p:nvPr>
        </p:nvSpPr>
        <p:spPr>
          <a:xfrm>
            <a:off x="931378" y="3346341"/>
            <a:ext cx="7451018" cy="2737877"/>
          </a:xfrm>
          <a:prstGeom prst="rect">
            <a:avLst/>
          </a:prstGeom>
        </p:spPr>
        <p:txBody>
          <a:bodyPr spcFirstLastPara="1" wrap="square" lIns="92874" tIns="46424" rIns="92874" bIns="46424" anchor="t" anchorCtr="0">
            <a:noAutofit/>
          </a:bodyPr>
          <a:lstStyle/>
          <a:p>
            <a:endParaRPr/>
          </a:p>
        </p:txBody>
      </p:sp>
      <p:sp>
        <p:nvSpPr>
          <p:cNvPr id="531" name="Google Shape;531;g402dd8e1eb_1_939:notes"/>
          <p:cNvSpPr>
            <a:spLocks noGrp="1" noRot="1" noChangeAspect="1"/>
          </p:cNvSpPr>
          <p:nvPr>
            <p:ph type="sldImg" idx="2"/>
          </p:nvPr>
        </p:nvSpPr>
        <p:spPr>
          <a:xfrm>
            <a:off x="2570163" y="869950"/>
            <a:ext cx="4171950" cy="23463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107590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A60AEF-C119-EA49-A8C9-ED385ECB1E49}" type="slidenum">
              <a:rPr lang="en-US" smtClean="0"/>
              <a:t>50</a:t>
            </a:fld>
            <a:endParaRPr lang="en-US"/>
          </a:p>
        </p:txBody>
      </p:sp>
    </p:spTree>
    <p:extLst>
      <p:ext uri="{BB962C8B-B14F-4D97-AF65-F5344CB8AC3E}">
        <p14:creationId xmlns:p14="http://schemas.microsoft.com/office/powerpoint/2010/main" val="36119253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A60AEF-C119-EA49-A8C9-ED385ECB1E49}" type="slidenum">
              <a:rPr lang="en-US" smtClean="0"/>
              <a:t>51</a:t>
            </a:fld>
            <a:endParaRPr lang="en-US"/>
          </a:p>
        </p:txBody>
      </p:sp>
    </p:spTree>
    <p:extLst>
      <p:ext uri="{BB962C8B-B14F-4D97-AF65-F5344CB8AC3E}">
        <p14:creationId xmlns:p14="http://schemas.microsoft.com/office/powerpoint/2010/main" val="2515282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A60AEF-C119-EA49-A8C9-ED385ECB1E49}" type="slidenum">
              <a:rPr lang="en-US" smtClean="0"/>
              <a:t>6</a:t>
            </a:fld>
            <a:endParaRPr lang="en-US"/>
          </a:p>
        </p:txBody>
      </p:sp>
    </p:spTree>
    <p:extLst>
      <p:ext uri="{BB962C8B-B14F-4D97-AF65-F5344CB8AC3E}">
        <p14:creationId xmlns:p14="http://schemas.microsoft.com/office/powerpoint/2010/main" val="3216997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A60AEF-C119-EA49-A8C9-ED385ECB1E49}" type="slidenum">
              <a:rPr lang="en-US" smtClean="0"/>
              <a:t>7</a:t>
            </a:fld>
            <a:endParaRPr lang="en-US"/>
          </a:p>
        </p:txBody>
      </p:sp>
    </p:spTree>
    <p:extLst>
      <p:ext uri="{BB962C8B-B14F-4D97-AF65-F5344CB8AC3E}">
        <p14:creationId xmlns:p14="http://schemas.microsoft.com/office/powerpoint/2010/main" val="1837967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A60AEF-C119-EA49-A8C9-ED385ECB1E49}" type="slidenum">
              <a:rPr lang="en-US" smtClean="0"/>
              <a:t>8</a:t>
            </a:fld>
            <a:endParaRPr lang="en-US"/>
          </a:p>
        </p:txBody>
      </p:sp>
    </p:spTree>
    <p:extLst>
      <p:ext uri="{BB962C8B-B14F-4D97-AF65-F5344CB8AC3E}">
        <p14:creationId xmlns:p14="http://schemas.microsoft.com/office/powerpoint/2010/main" val="253109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A60AEF-C119-EA49-A8C9-ED385ECB1E49}" type="slidenum">
              <a:rPr lang="en-US" smtClean="0"/>
              <a:t>10</a:t>
            </a:fld>
            <a:endParaRPr lang="en-US"/>
          </a:p>
        </p:txBody>
      </p:sp>
    </p:spTree>
    <p:extLst>
      <p:ext uri="{BB962C8B-B14F-4D97-AF65-F5344CB8AC3E}">
        <p14:creationId xmlns:p14="http://schemas.microsoft.com/office/powerpoint/2010/main" val="31948710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A60AEF-C119-EA49-A8C9-ED385ECB1E49}" type="slidenum">
              <a:rPr lang="en-US" smtClean="0"/>
              <a:t>11</a:t>
            </a:fld>
            <a:endParaRPr lang="en-US"/>
          </a:p>
        </p:txBody>
      </p:sp>
    </p:spTree>
    <p:extLst>
      <p:ext uri="{BB962C8B-B14F-4D97-AF65-F5344CB8AC3E}">
        <p14:creationId xmlns:p14="http://schemas.microsoft.com/office/powerpoint/2010/main" val="2535355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D16CE-8D54-8A4B-8EFF-11EABC0152E1}"/>
              </a:ext>
            </a:extLst>
          </p:cNvPr>
          <p:cNvSpPr>
            <a:spLocks noGrp="1"/>
          </p:cNvSpPr>
          <p:nvPr>
            <p:ph type="ctrTitle"/>
          </p:nvPr>
        </p:nvSpPr>
        <p:spPr>
          <a:xfrm>
            <a:off x="1524000" y="1122363"/>
            <a:ext cx="9144000" cy="2387600"/>
          </a:xfrm>
        </p:spPr>
        <p:txBody>
          <a:bodyPr anchor="b">
            <a:normAutofit/>
          </a:bodyPr>
          <a:lstStyle>
            <a:lvl1pPr algn="ctr">
              <a:defRPr sz="540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658405CC-AF7C-814B-88B7-D13DFB34C384}"/>
              </a:ext>
            </a:extLst>
          </p:cNvPr>
          <p:cNvSpPr>
            <a:spLocks noGrp="1"/>
          </p:cNvSpPr>
          <p:nvPr>
            <p:ph type="subTitle" idx="1"/>
          </p:nvPr>
        </p:nvSpPr>
        <p:spPr>
          <a:xfrm>
            <a:off x="1524000" y="3602038"/>
            <a:ext cx="9144000" cy="1655762"/>
          </a:xfrm>
        </p:spPr>
        <p:txBody>
          <a:bodyPr/>
          <a:lstStyle>
            <a:lvl1pPr marL="0" indent="0" algn="ctr">
              <a:buNone/>
              <a:defRPr sz="2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E97816C-325A-8349-ABED-B38DC292D783}"/>
              </a:ext>
            </a:extLst>
          </p:cNvPr>
          <p:cNvSpPr>
            <a:spLocks noGrp="1"/>
          </p:cNvSpPr>
          <p:nvPr>
            <p:ph type="dt" sz="half" idx="10"/>
          </p:nvPr>
        </p:nvSpPr>
        <p:spPr/>
        <p:txBody>
          <a:bodyPr/>
          <a:lstStyle/>
          <a:p>
            <a:fld id="{E4F5A15D-0DEC-4943-B7D9-1801FCB93D19}" type="datetimeFigureOut">
              <a:rPr lang="en-US" smtClean="0"/>
              <a:t>7/9/2025</a:t>
            </a:fld>
            <a:endParaRPr lang="en-US"/>
          </a:p>
        </p:txBody>
      </p:sp>
      <p:sp>
        <p:nvSpPr>
          <p:cNvPr id="5" name="Footer Placeholder 4">
            <a:extLst>
              <a:ext uri="{FF2B5EF4-FFF2-40B4-BE49-F238E27FC236}">
                <a16:creationId xmlns:a16="http://schemas.microsoft.com/office/drawing/2014/main" id="{0B2AA0ED-8DCE-B043-9338-80D34C036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ECC8C5-00FB-7F41-BA2B-E0C2979D57FC}"/>
              </a:ext>
            </a:extLst>
          </p:cNvPr>
          <p:cNvSpPr>
            <a:spLocks noGrp="1"/>
          </p:cNvSpPr>
          <p:nvPr>
            <p:ph type="sldNum" sz="quarter" idx="12"/>
          </p:nvPr>
        </p:nvSpPr>
        <p:spPr/>
        <p:txBody>
          <a:bodyPr/>
          <a:lstStyle/>
          <a:p>
            <a:fld id="{7CFFC108-8E82-564C-9033-28E826409D5D}" type="slidenum">
              <a:rPr lang="en-US" smtClean="0"/>
              <a:t>‹#›</a:t>
            </a:fld>
            <a:endParaRPr lang="en-US"/>
          </a:p>
        </p:txBody>
      </p:sp>
    </p:spTree>
    <p:extLst>
      <p:ext uri="{BB962C8B-B14F-4D97-AF65-F5344CB8AC3E}">
        <p14:creationId xmlns:p14="http://schemas.microsoft.com/office/powerpoint/2010/main" val="1594616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cSld name="1_Section Header">
    <p:bg>
      <p:bgPr>
        <a:solidFill>
          <a:schemeClr val="accent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B0160A5-3E1F-F643-A762-F4D35C2C7A72}"/>
              </a:ext>
            </a:extLst>
          </p:cNvPr>
          <p:cNvPicPr>
            <a:picLocks noChangeAspect="1"/>
          </p:cNvPicPr>
          <p:nvPr userDrawn="1"/>
        </p:nvPicPr>
        <p:blipFill rotWithShape="1">
          <a:blip r:embed="rId2" cstate="hqprint">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a:noFill/>
        </p:spPr>
      </p:pic>
      <p:sp>
        <p:nvSpPr>
          <p:cNvPr id="9" name="Picture Placeholder 8">
            <a:extLst>
              <a:ext uri="{FF2B5EF4-FFF2-40B4-BE49-F238E27FC236}">
                <a16:creationId xmlns:a16="http://schemas.microsoft.com/office/drawing/2014/main" id="{BAA0E915-A8C6-BA4B-ADC7-8344720C32F2}"/>
              </a:ext>
            </a:extLst>
          </p:cNvPr>
          <p:cNvSpPr>
            <a:spLocks noGrp="1"/>
          </p:cNvSpPr>
          <p:nvPr>
            <p:ph type="pic" sz="quarter" idx="11"/>
          </p:nvPr>
        </p:nvSpPr>
        <p:spPr>
          <a:xfrm>
            <a:off x="6724654" y="230188"/>
            <a:ext cx="5467351" cy="6627813"/>
          </a:xfrm>
          <a:solidFill>
            <a:schemeClr val="accent1"/>
          </a:solidFill>
        </p:spPr>
        <p:txBody>
          <a:bodyPr/>
          <a:lstStyle/>
          <a:p>
            <a:r>
              <a:rPr lang="en-US"/>
              <a:t>Click icon to add picture</a:t>
            </a:r>
          </a:p>
        </p:txBody>
      </p:sp>
      <p:sp>
        <p:nvSpPr>
          <p:cNvPr id="2" name="Title 1">
            <a:extLst>
              <a:ext uri="{FF2B5EF4-FFF2-40B4-BE49-F238E27FC236}">
                <a16:creationId xmlns:a16="http://schemas.microsoft.com/office/drawing/2014/main" id="{C45109FD-6428-A74C-8BE5-90D70DBBFAD4}"/>
              </a:ext>
            </a:extLst>
          </p:cNvPr>
          <p:cNvSpPr>
            <a:spLocks noGrp="1"/>
          </p:cNvSpPr>
          <p:nvPr>
            <p:ph type="title"/>
          </p:nvPr>
        </p:nvSpPr>
        <p:spPr>
          <a:xfrm>
            <a:off x="401449" y="880954"/>
            <a:ext cx="5943601" cy="3681529"/>
          </a:xfrm>
        </p:spPr>
        <p:txBody>
          <a:bodyPr anchor="b"/>
          <a:lstStyle>
            <a:lvl1pPr>
              <a:defRPr sz="4500">
                <a:solidFill>
                  <a:schemeClr val="bg1"/>
                </a:solidFill>
                <a:latin typeface="Rockwell" panose="02060603020205020403" pitchFamily="18" charset="77"/>
              </a:defRPr>
            </a:lvl1pPr>
          </a:lstStyle>
          <a:p>
            <a:r>
              <a:rPr lang="en-US"/>
              <a:t>Click to edit Master title style</a:t>
            </a:r>
          </a:p>
        </p:txBody>
      </p:sp>
      <p:sp>
        <p:nvSpPr>
          <p:cNvPr id="3" name="Text Placeholder 2">
            <a:extLst>
              <a:ext uri="{FF2B5EF4-FFF2-40B4-BE49-F238E27FC236}">
                <a16:creationId xmlns:a16="http://schemas.microsoft.com/office/drawing/2014/main" id="{F4EA0E6B-2599-C742-A2A2-B2E71AE969E3}"/>
              </a:ext>
            </a:extLst>
          </p:cNvPr>
          <p:cNvSpPr>
            <a:spLocks noGrp="1"/>
          </p:cNvSpPr>
          <p:nvPr>
            <p:ph type="body" idx="1"/>
          </p:nvPr>
        </p:nvSpPr>
        <p:spPr>
          <a:xfrm>
            <a:off x="401449" y="4716966"/>
            <a:ext cx="5943601" cy="1092820"/>
          </a:xfrm>
        </p:spPr>
        <p:txBody>
          <a:bodyPr lIns="0" tIns="0" rIns="0" bIns="0"/>
          <a:lstStyle>
            <a:lvl1pPr marL="0" indent="0">
              <a:buNone/>
              <a:defRPr sz="1800" i="1">
                <a:solidFill>
                  <a:schemeClr val="bg1"/>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
        <p:nvSpPr>
          <p:cNvPr id="11" name="Rectangle 10">
            <a:extLst>
              <a:ext uri="{FF2B5EF4-FFF2-40B4-BE49-F238E27FC236}">
                <a16:creationId xmlns:a16="http://schemas.microsoft.com/office/drawing/2014/main" id="{9E5AFAB4-F791-5B43-8343-AE21C80ABD79}"/>
              </a:ext>
            </a:extLst>
          </p:cNvPr>
          <p:cNvSpPr/>
          <p:nvPr/>
        </p:nvSpPr>
        <p:spPr>
          <a:xfrm>
            <a:off x="0" y="0"/>
            <a:ext cx="12192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a:extLst>
              <a:ext uri="{FF2B5EF4-FFF2-40B4-BE49-F238E27FC236}">
                <a16:creationId xmlns:a16="http://schemas.microsoft.com/office/drawing/2014/main" id="{641956A7-8D85-7A4F-A74B-F6C81A275365}"/>
              </a:ext>
            </a:extLst>
          </p:cNvPr>
          <p:cNvPicPr>
            <a:picLocks noChangeAspect="1"/>
          </p:cNvPicPr>
          <p:nvPr userDrawn="1"/>
        </p:nvPicPr>
        <p:blipFill>
          <a:blip r:embed="rId4"/>
          <a:stretch>
            <a:fillRect/>
          </a:stretch>
        </p:blipFill>
        <p:spPr>
          <a:xfrm>
            <a:off x="4946028" y="6071286"/>
            <a:ext cx="1399021" cy="593621"/>
          </a:xfrm>
          <a:prstGeom prst="rect">
            <a:avLst/>
          </a:prstGeom>
        </p:spPr>
      </p:pic>
      <p:sp>
        <p:nvSpPr>
          <p:cNvPr id="10" name="Rectangle 9">
            <a:extLst>
              <a:ext uri="{FF2B5EF4-FFF2-40B4-BE49-F238E27FC236}">
                <a16:creationId xmlns:a16="http://schemas.microsoft.com/office/drawing/2014/main" id="{7541AF0B-71FB-D347-9CD2-21A72ACEF2C9}"/>
              </a:ext>
            </a:extLst>
          </p:cNvPr>
          <p:cNvSpPr/>
          <p:nvPr userDrawn="1"/>
        </p:nvSpPr>
        <p:spPr>
          <a:xfrm>
            <a:off x="0" y="0"/>
            <a:ext cx="12192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Google Shape;12;p52">
            <a:extLst>
              <a:ext uri="{FF2B5EF4-FFF2-40B4-BE49-F238E27FC236}">
                <a16:creationId xmlns:a16="http://schemas.microsoft.com/office/drawing/2014/main" id="{59081E4F-271A-4EF4-A5AE-B58693E3486C}"/>
              </a:ext>
            </a:extLst>
          </p:cNvPr>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marR="0" lvl="0" indent="0" algn="l" rtl="0">
              <a:spcBef>
                <a:spcPts val="0"/>
              </a:spcBef>
              <a:buNone/>
              <a:defRPr sz="900" b="0" i="0" u="none" strike="noStrike" cap="none">
                <a:solidFill>
                  <a:srgbClr val="AEABAB"/>
                </a:solidFill>
                <a:latin typeface="Arial"/>
                <a:ea typeface="Arial"/>
                <a:cs typeface="Arial"/>
                <a:sym typeface="Arial"/>
              </a:defRPr>
            </a:lvl1pPr>
            <a:lvl2pPr marL="0" marR="0" lvl="1" indent="0" algn="l" rtl="0">
              <a:spcBef>
                <a:spcPts val="0"/>
              </a:spcBef>
              <a:buNone/>
              <a:defRPr sz="900" b="0" i="0" u="none" strike="noStrike" cap="none">
                <a:solidFill>
                  <a:srgbClr val="AEABAB"/>
                </a:solidFill>
                <a:latin typeface="Arial"/>
                <a:ea typeface="Arial"/>
                <a:cs typeface="Arial"/>
                <a:sym typeface="Arial"/>
              </a:defRPr>
            </a:lvl2pPr>
            <a:lvl3pPr marL="0" marR="0" lvl="2" indent="0" algn="l" rtl="0">
              <a:spcBef>
                <a:spcPts val="0"/>
              </a:spcBef>
              <a:buNone/>
              <a:defRPr sz="900" b="0" i="0" u="none" strike="noStrike" cap="none">
                <a:solidFill>
                  <a:srgbClr val="AEABAB"/>
                </a:solidFill>
                <a:latin typeface="Arial"/>
                <a:ea typeface="Arial"/>
                <a:cs typeface="Arial"/>
                <a:sym typeface="Arial"/>
              </a:defRPr>
            </a:lvl3pPr>
            <a:lvl4pPr marL="0" marR="0" lvl="3" indent="0" algn="l" rtl="0">
              <a:spcBef>
                <a:spcPts val="0"/>
              </a:spcBef>
              <a:buNone/>
              <a:defRPr sz="900" b="0" i="0" u="none" strike="noStrike" cap="none">
                <a:solidFill>
                  <a:srgbClr val="AEABAB"/>
                </a:solidFill>
                <a:latin typeface="Arial"/>
                <a:ea typeface="Arial"/>
                <a:cs typeface="Arial"/>
                <a:sym typeface="Arial"/>
              </a:defRPr>
            </a:lvl4pPr>
            <a:lvl5pPr marL="0" marR="0" lvl="4" indent="0" algn="l" rtl="0">
              <a:spcBef>
                <a:spcPts val="0"/>
              </a:spcBef>
              <a:buNone/>
              <a:defRPr sz="900" b="0" i="0" u="none" strike="noStrike" cap="none">
                <a:solidFill>
                  <a:srgbClr val="AEABAB"/>
                </a:solidFill>
                <a:latin typeface="Arial"/>
                <a:ea typeface="Arial"/>
                <a:cs typeface="Arial"/>
                <a:sym typeface="Arial"/>
              </a:defRPr>
            </a:lvl5pPr>
            <a:lvl6pPr marL="0" marR="0" lvl="5" indent="0" algn="l" rtl="0">
              <a:spcBef>
                <a:spcPts val="0"/>
              </a:spcBef>
              <a:buNone/>
              <a:defRPr sz="900" b="0" i="0" u="none" strike="noStrike" cap="none">
                <a:solidFill>
                  <a:srgbClr val="AEABAB"/>
                </a:solidFill>
                <a:latin typeface="Arial"/>
                <a:ea typeface="Arial"/>
                <a:cs typeface="Arial"/>
                <a:sym typeface="Arial"/>
              </a:defRPr>
            </a:lvl6pPr>
            <a:lvl7pPr marL="0" marR="0" lvl="6" indent="0" algn="l" rtl="0">
              <a:spcBef>
                <a:spcPts val="0"/>
              </a:spcBef>
              <a:buNone/>
              <a:defRPr sz="900" b="0" i="0" u="none" strike="noStrike" cap="none">
                <a:solidFill>
                  <a:srgbClr val="AEABAB"/>
                </a:solidFill>
                <a:latin typeface="Arial"/>
                <a:ea typeface="Arial"/>
                <a:cs typeface="Arial"/>
                <a:sym typeface="Arial"/>
              </a:defRPr>
            </a:lvl7pPr>
            <a:lvl8pPr marL="0" marR="0" lvl="7" indent="0" algn="l" rtl="0">
              <a:spcBef>
                <a:spcPts val="0"/>
              </a:spcBef>
              <a:buNone/>
              <a:defRPr sz="900" b="0" i="0" u="none" strike="noStrike" cap="none">
                <a:solidFill>
                  <a:srgbClr val="AEABAB"/>
                </a:solidFill>
                <a:latin typeface="Arial"/>
                <a:ea typeface="Arial"/>
                <a:cs typeface="Arial"/>
                <a:sym typeface="Arial"/>
              </a:defRPr>
            </a:lvl8pPr>
            <a:lvl9pPr marL="0" marR="0" lvl="8" indent="0" algn="l" rtl="0">
              <a:spcBef>
                <a:spcPts val="0"/>
              </a:spcBef>
              <a:buNone/>
              <a:defRPr sz="900" b="0" i="0" u="none" strike="noStrike" cap="none">
                <a:solidFill>
                  <a:srgbClr val="AEABAB"/>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246701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7CAE0-1FC3-AF48-9BBA-AFB80DEED883}"/>
              </a:ext>
            </a:extLst>
          </p:cNvPr>
          <p:cNvSpPr>
            <a:spLocks noGrp="1"/>
          </p:cNvSpPr>
          <p:nvPr>
            <p:ph type="title"/>
          </p:nvPr>
        </p:nvSpPr>
        <p:spPr/>
        <p:txBody>
          <a:bodyPr>
            <a:normAutofit/>
          </a:bodyPr>
          <a:lstStyle>
            <a:lvl1pPr>
              <a:defRPr sz="400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01B5E590-00C7-7B4C-8EDC-93A3C1A3CF2C}"/>
              </a:ext>
            </a:extLst>
          </p:cNvPr>
          <p:cNvSpPr>
            <a:spLocks noGrp="1"/>
          </p:cNvSpPr>
          <p:nvPr>
            <p:ph idx="1"/>
          </p:nvPr>
        </p:nvSpPr>
        <p:spPr/>
        <p:txBody>
          <a:bodyPr>
            <a:normAutofit/>
          </a:bodyPr>
          <a:lstStyle>
            <a:lvl1pPr>
              <a:defRPr sz="240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972E3DB-2009-3342-B196-82793DDD4E4D}"/>
              </a:ext>
            </a:extLst>
          </p:cNvPr>
          <p:cNvSpPr>
            <a:spLocks noGrp="1"/>
          </p:cNvSpPr>
          <p:nvPr>
            <p:ph type="dt" sz="half" idx="10"/>
          </p:nvPr>
        </p:nvSpPr>
        <p:spPr/>
        <p:txBody>
          <a:bodyPr/>
          <a:lstStyle/>
          <a:p>
            <a:fld id="{E4F5A15D-0DEC-4943-B7D9-1801FCB93D19}" type="datetimeFigureOut">
              <a:rPr lang="en-US" smtClean="0"/>
              <a:t>7/9/2025</a:t>
            </a:fld>
            <a:endParaRPr lang="en-US"/>
          </a:p>
        </p:txBody>
      </p:sp>
      <p:sp>
        <p:nvSpPr>
          <p:cNvPr id="5" name="Footer Placeholder 4">
            <a:extLst>
              <a:ext uri="{FF2B5EF4-FFF2-40B4-BE49-F238E27FC236}">
                <a16:creationId xmlns:a16="http://schemas.microsoft.com/office/drawing/2014/main" id="{FDB4DAC6-DC4A-204F-8506-9D8421191B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E1B3A3-C7FA-FD46-B899-82F0C65A40F1}"/>
              </a:ext>
            </a:extLst>
          </p:cNvPr>
          <p:cNvSpPr>
            <a:spLocks noGrp="1"/>
          </p:cNvSpPr>
          <p:nvPr>
            <p:ph type="sldNum" sz="quarter" idx="12"/>
          </p:nvPr>
        </p:nvSpPr>
        <p:spPr/>
        <p:txBody>
          <a:bodyPr/>
          <a:lstStyle/>
          <a:p>
            <a:fld id="{7CFFC108-8E82-564C-9033-28E826409D5D}" type="slidenum">
              <a:rPr lang="en-US" smtClean="0"/>
              <a:t>‹#›</a:t>
            </a:fld>
            <a:endParaRPr lang="en-US"/>
          </a:p>
        </p:txBody>
      </p:sp>
    </p:spTree>
    <p:extLst>
      <p:ext uri="{BB962C8B-B14F-4D97-AF65-F5344CB8AC3E}">
        <p14:creationId xmlns:p14="http://schemas.microsoft.com/office/powerpoint/2010/main" val="1991472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482C7-4C8B-8140-BD38-3DBB0E7093AA}"/>
              </a:ext>
            </a:extLst>
          </p:cNvPr>
          <p:cNvSpPr>
            <a:spLocks noGrp="1"/>
          </p:cNvSpPr>
          <p:nvPr>
            <p:ph type="title"/>
          </p:nvPr>
        </p:nvSpPr>
        <p:spPr>
          <a:xfrm>
            <a:off x="831850" y="1709738"/>
            <a:ext cx="10515600" cy="2852737"/>
          </a:xfrm>
        </p:spPr>
        <p:txBody>
          <a:bodyPr anchor="b">
            <a:normAutofit/>
          </a:bodyPr>
          <a:lstStyle>
            <a:lvl1pPr>
              <a:defRPr sz="480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881BE4C5-35AA-D543-B13A-4C0639D877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B9F88D71-78FF-F143-AEC8-29F6823ADC91}"/>
              </a:ext>
            </a:extLst>
          </p:cNvPr>
          <p:cNvSpPr>
            <a:spLocks noGrp="1"/>
          </p:cNvSpPr>
          <p:nvPr>
            <p:ph type="dt" sz="half" idx="10"/>
          </p:nvPr>
        </p:nvSpPr>
        <p:spPr/>
        <p:txBody>
          <a:bodyPr/>
          <a:lstStyle/>
          <a:p>
            <a:fld id="{E4F5A15D-0DEC-4943-B7D9-1801FCB93D19}" type="datetimeFigureOut">
              <a:rPr lang="en-US" smtClean="0"/>
              <a:t>7/9/2025</a:t>
            </a:fld>
            <a:endParaRPr lang="en-US"/>
          </a:p>
        </p:txBody>
      </p:sp>
      <p:sp>
        <p:nvSpPr>
          <p:cNvPr id="5" name="Footer Placeholder 4">
            <a:extLst>
              <a:ext uri="{FF2B5EF4-FFF2-40B4-BE49-F238E27FC236}">
                <a16:creationId xmlns:a16="http://schemas.microsoft.com/office/drawing/2014/main" id="{07081C84-CD9B-E94F-8A4F-04623E1239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1C2385-D1CC-AE46-B5CC-92FADBFABE6C}"/>
              </a:ext>
            </a:extLst>
          </p:cNvPr>
          <p:cNvSpPr>
            <a:spLocks noGrp="1"/>
          </p:cNvSpPr>
          <p:nvPr>
            <p:ph type="sldNum" sz="quarter" idx="12"/>
          </p:nvPr>
        </p:nvSpPr>
        <p:spPr/>
        <p:txBody>
          <a:bodyPr/>
          <a:lstStyle/>
          <a:p>
            <a:fld id="{7CFFC108-8E82-564C-9033-28E826409D5D}" type="slidenum">
              <a:rPr lang="en-US" smtClean="0"/>
              <a:t>‹#›</a:t>
            </a:fld>
            <a:endParaRPr lang="en-US"/>
          </a:p>
        </p:txBody>
      </p:sp>
    </p:spTree>
    <p:extLst>
      <p:ext uri="{BB962C8B-B14F-4D97-AF65-F5344CB8AC3E}">
        <p14:creationId xmlns:p14="http://schemas.microsoft.com/office/powerpoint/2010/main" val="3788243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1118C-B9D5-E94C-B5CE-87394BFE0156}"/>
              </a:ext>
            </a:extLst>
          </p:cNvPr>
          <p:cNvSpPr>
            <a:spLocks noGrp="1"/>
          </p:cNvSpPr>
          <p:nvPr>
            <p:ph type="title"/>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5079A61-1815-9341-9B57-1D18D473D534}"/>
              </a:ext>
            </a:extLst>
          </p:cNvPr>
          <p:cNvSpPr>
            <a:spLocks noGrp="1"/>
          </p:cNvSpPr>
          <p:nvPr>
            <p:ph sz="half" idx="1"/>
          </p:nvPr>
        </p:nvSpPr>
        <p:spPr>
          <a:xfrm>
            <a:off x="838200" y="1825625"/>
            <a:ext cx="5181600" cy="4351338"/>
          </a:xfrm>
        </p:spPr>
        <p:txBody>
          <a:bodyPr>
            <a:normAutofit/>
          </a:bodyPr>
          <a:lstStyle>
            <a:lvl1pPr>
              <a:defRPr sz="240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27ED9D5-657B-8941-A8E1-01508A42AC68}"/>
              </a:ext>
            </a:extLst>
          </p:cNvPr>
          <p:cNvSpPr>
            <a:spLocks noGrp="1"/>
          </p:cNvSpPr>
          <p:nvPr>
            <p:ph sz="half" idx="2"/>
          </p:nvPr>
        </p:nvSpPr>
        <p:spPr>
          <a:xfrm>
            <a:off x="6172200" y="1825625"/>
            <a:ext cx="5181600" cy="4351338"/>
          </a:xfrm>
        </p:spPr>
        <p:txBody>
          <a:bodyPr>
            <a:normAutofit/>
          </a:bodyPr>
          <a:lstStyle>
            <a:lvl1pPr>
              <a:defRPr sz="240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2F70D0E-070A-FB4C-944A-2AD97052BE26}"/>
              </a:ext>
            </a:extLst>
          </p:cNvPr>
          <p:cNvSpPr>
            <a:spLocks noGrp="1"/>
          </p:cNvSpPr>
          <p:nvPr>
            <p:ph type="dt" sz="half" idx="10"/>
          </p:nvPr>
        </p:nvSpPr>
        <p:spPr/>
        <p:txBody>
          <a:bodyPr/>
          <a:lstStyle/>
          <a:p>
            <a:fld id="{E4F5A15D-0DEC-4943-B7D9-1801FCB93D19}" type="datetimeFigureOut">
              <a:rPr lang="en-US" smtClean="0"/>
              <a:t>7/9/2025</a:t>
            </a:fld>
            <a:endParaRPr lang="en-US"/>
          </a:p>
        </p:txBody>
      </p:sp>
      <p:sp>
        <p:nvSpPr>
          <p:cNvPr id="6" name="Footer Placeholder 5">
            <a:extLst>
              <a:ext uri="{FF2B5EF4-FFF2-40B4-BE49-F238E27FC236}">
                <a16:creationId xmlns:a16="http://schemas.microsoft.com/office/drawing/2014/main" id="{382C9054-552C-3149-AB44-EA3E408FDB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1C8555-335D-884A-B4C9-161568201493}"/>
              </a:ext>
            </a:extLst>
          </p:cNvPr>
          <p:cNvSpPr>
            <a:spLocks noGrp="1"/>
          </p:cNvSpPr>
          <p:nvPr>
            <p:ph type="sldNum" sz="quarter" idx="12"/>
          </p:nvPr>
        </p:nvSpPr>
        <p:spPr/>
        <p:txBody>
          <a:bodyPr/>
          <a:lstStyle/>
          <a:p>
            <a:fld id="{7CFFC108-8E82-564C-9033-28E826409D5D}" type="slidenum">
              <a:rPr lang="en-US" smtClean="0"/>
              <a:t>‹#›</a:t>
            </a:fld>
            <a:endParaRPr lang="en-US"/>
          </a:p>
        </p:txBody>
      </p:sp>
    </p:spTree>
    <p:extLst>
      <p:ext uri="{BB962C8B-B14F-4D97-AF65-F5344CB8AC3E}">
        <p14:creationId xmlns:p14="http://schemas.microsoft.com/office/powerpoint/2010/main" val="2687151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816DF-13B4-234F-BE73-6D359CE4AE0F}"/>
              </a:ext>
            </a:extLst>
          </p:cNvPr>
          <p:cNvSpPr>
            <a:spLocks noGrp="1"/>
          </p:cNvSpPr>
          <p:nvPr>
            <p:ph type="title"/>
          </p:nvPr>
        </p:nvSpPr>
        <p:spPr>
          <a:xfrm>
            <a:off x="839788" y="365125"/>
            <a:ext cx="10515600" cy="1325563"/>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8EC168C6-1D59-2A44-B304-3BA45036A07C}"/>
              </a:ext>
            </a:extLst>
          </p:cNvPr>
          <p:cNvSpPr>
            <a:spLocks noGrp="1"/>
          </p:cNvSpPr>
          <p:nvPr>
            <p:ph type="body" idx="1"/>
          </p:nvPr>
        </p:nvSpPr>
        <p:spPr>
          <a:xfrm>
            <a:off x="839788" y="1681163"/>
            <a:ext cx="5157787" cy="823912"/>
          </a:xfrm>
        </p:spPr>
        <p:txBody>
          <a:bodyPr anchor="b"/>
          <a:lstStyle>
            <a:lvl1pPr marL="0" indent="0">
              <a:buNone/>
              <a:defRPr sz="2400" b="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56808FF9-5EB4-6C4C-B63D-E389B05B7AA4}"/>
              </a:ext>
            </a:extLst>
          </p:cNvPr>
          <p:cNvSpPr>
            <a:spLocks noGrp="1"/>
          </p:cNvSpPr>
          <p:nvPr>
            <p:ph sz="half" idx="2"/>
          </p:nvPr>
        </p:nvSpPr>
        <p:spPr>
          <a:xfrm>
            <a:off x="839788" y="2505075"/>
            <a:ext cx="5157787" cy="3684588"/>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76502DE-EBCF-EB42-B64C-23D3AEC54AD1}"/>
              </a:ext>
            </a:extLst>
          </p:cNvPr>
          <p:cNvSpPr>
            <a:spLocks noGrp="1"/>
          </p:cNvSpPr>
          <p:nvPr>
            <p:ph type="body" sz="quarter" idx="3"/>
          </p:nvPr>
        </p:nvSpPr>
        <p:spPr>
          <a:xfrm>
            <a:off x="6172200" y="1681163"/>
            <a:ext cx="5183188" cy="823912"/>
          </a:xfrm>
        </p:spPr>
        <p:txBody>
          <a:bodyPr anchor="b"/>
          <a:lstStyle>
            <a:lvl1pPr marL="0" indent="0">
              <a:buNone/>
              <a:defRPr sz="2400" b="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1CDB1DE4-4D27-B543-BF29-BB83B2BA1153}"/>
              </a:ext>
            </a:extLst>
          </p:cNvPr>
          <p:cNvSpPr>
            <a:spLocks noGrp="1"/>
          </p:cNvSpPr>
          <p:nvPr>
            <p:ph sz="quarter" idx="4"/>
          </p:nvPr>
        </p:nvSpPr>
        <p:spPr>
          <a:xfrm>
            <a:off x="6172200" y="2505075"/>
            <a:ext cx="5183188" cy="3684588"/>
          </a:xfrm>
        </p:spPr>
        <p:txBody>
          <a:bodyPr>
            <a:normAutofit/>
          </a:bodyPr>
          <a:lstStyle>
            <a:lvl1pPr>
              <a:defRPr sz="240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8F61E65F-AF11-9A47-B9B8-355B64F9CFC5}"/>
              </a:ext>
            </a:extLst>
          </p:cNvPr>
          <p:cNvSpPr>
            <a:spLocks noGrp="1"/>
          </p:cNvSpPr>
          <p:nvPr>
            <p:ph type="dt" sz="half" idx="10"/>
          </p:nvPr>
        </p:nvSpPr>
        <p:spPr/>
        <p:txBody>
          <a:bodyPr/>
          <a:lstStyle/>
          <a:p>
            <a:fld id="{E4F5A15D-0DEC-4943-B7D9-1801FCB93D19}" type="datetimeFigureOut">
              <a:rPr lang="en-US" smtClean="0"/>
              <a:t>7/9/2025</a:t>
            </a:fld>
            <a:endParaRPr lang="en-US"/>
          </a:p>
        </p:txBody>
      </p:sp>
      <p:sp>
        <p:nvSpPr>
          <p:cNvPr id="8" name="Footer Placeholder 7">
            <a:extLst>
              <a:ext uri="{FF2B5EF4-FFF2-40B4-BE49-F238E27FC236}">
                <a16:creationId xmlns:a16="http://schemas.microsoft.com/office/drawing/2014/main" id="{702A4B16-2BDF-C24B-8B1B-48593185299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BD472FC-FBE2-3845-9C5B-58F22680175A}"/>
              </a:ext>
            </a:extLst>
          </p:cNvPr>
          <p:cNvSpPr>
            <a:spLocks noGrp="1"/>
          </p:cNvSpPr>
          <p:nvPr>
            <p:ph type="sldNum" sz="quarter" idx="12"/>
          </p:nvPr>
        </p:nvSpPr>
        <p:spPr/>
        <p:txBody>
          <a:bodyPr/>
          <a:lstStyle/>
          <a:p>
            <a:fld id="{7CFFC108-8E82-564C-9033-28E826409D5D}" type="slidenum">
              <a:rPr lang="en-US" smtClean="0"/>
              <a:t>‹#›</a:t>
            </a:fld>
            <a:endParaRPr lang="en-US"/>
          </a:p>
        </p:txBody>
      </p:sp>
    </p:spTree>
    <p:extLst>
      <p:ext uri="{BB962C8B-B14F-4D97-AF65-F5344CB8AC3E}">
        <p14:creationId xmlns:p14="http://schemas.microsoft.com/office/powerpoint/2010/main" val="341997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A24B0-D450-0147-BEA1-E511259B863E}"/>
              </a:ext>
            </a:extLst>
          </p:cNvPr>
          <p:cNvSpPr>
            <a:spLocks noGrp="1"/>
          </p:cNvSpPr>
          <p:nvPr>
            <p:ph type="title"/>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C0290BB1-E66A-CC43-A7E2-C3147AC2C9EA}"/>
              </a:ext>
            </a:extLst>
          </p:cNvPr>
          <p:cNvSpPr>
            <a:spLocks noGrp="1"/>
          </p:cNvSpPr>
          <p:nvPr>
            <p:ph type="dt" sz="half" idx="10"/>
          </p:nvPr>
        </p:nvSpPr>
        <p:spPr/>
        <p:txBody>
          <a:bodyPr/>
          <a:lstStyle/>
          <a:p>
            <a:fld id="{E4F5A15D-0DEC-4943-B7D9-1801FCB93D19}" type="datetimeFigureOut">
              <a:rPr lang="en-US" smtClean="0"/>
              <a:t>7/9/2025</a:t>
            </a:fld>
            <a:endParaRPr lang="en-US"/>
          </a:p>
        </p:txBody>
      </p:sp>
      <p:sp>
        <p:nvSpPr>
          <p:cNvPr id="4" name="Footer Placeholder 3">
            <a:extLst>
              <a:ext uri="{FF2B5EF4-FFF2-40B4-BE49-F238E27FC236}">
                <a16:creationId xmlns:a16="http://schemas.microsoft.com/office/drawing/2014/main" id="{5D6FC17E-AD8A-C04C-8F10-6D020FF0DA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FF14DB1-BF20-6946-928B-C696C0C8B1BC}"/>
              </a:ext>
            </a:extLst>
          </p:cNvPr>
          <p:cNvSpPr>
            <a:spLocks noGrp="1"/>
          </p:cNvSpPr>
          <p:nvPr>
            <p:ph type="sldNum" sz="quarter" idx="12"/>
          </p:nvPr>
        </p:nvSpPr>
        <p:spPr/>
        <p:txBody>
          <a:bodyPr/>
          <a:lstStyle/>
          <a:p>
            <a:fld id="{7CFFC108-8E82-564C-9033-28E826409D5D}" type="slidenum">
              <a:rPr lang="en-US" smtClean="0"/>
              <a:t>‹#›</a:t>
            </a:fld>
            <a:endParaRPr lang="en-US"/>
          </a:p>
        </p:txBody>
      </p:sp>
    </p:spTree>
    <p:extLst>
      <p:ext uri="{BB962C8B-B14F-4D97-AF65-F5344CB8AC3E}">
        <p14:creationId xmlns:p14="http://schemas.microsoft.com/office/powerpoint/2010/main" val="3971769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2EE3C9-B649-4D40-BDEE-B0928196102B}"/>
              </a:ext>
            </a:extLst>
          </p:cNvPr>
          <p:cNvSpPr>
            <a:spLocks noGrp="1"/>
          </p:cNvSpPr>
          <p:nvPr>
            <p:ph type="dt" sz="half" idx="10"/>
          </p:nvPr>
        </p:nvSpPr>
        <p:spPr/>
        <p:txBody>
          <a:bodyPr/>
          <a:lstStyle/>
          <a:p>
            <a:fld id="{E4F5A15D-0DEC-4943-B7D9-1801FCB93D19}" type="datetimeFigureOut">
              <a:rPr lang="en-US" smtClean="0"/>
              <a:t>7/9/2025</a:t>
            </a:fld>
            <a:endParaRPr lang="en-US"/>
          </a:p>
        </p:txBody>
      </p:sp>
      <p:sp>
        <p:nvSpPr>
          <p:cNvPr id="3" name="Footer Placeholder 2">
            <a:extLst>
              <a:ext uri="{FF2B5EF4-FFF2-40B4-BE49-F238E27FC236}">
                <a16:creationId xmlns:a16="http://schemas.microsoft.com/office/drawing/2014/main" id="{D2589444-8014-C442-B47A-DDAEE6E4B6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13F4CD1-5523-0249-9EBD-04BDD2736152}"/>
              </a:ext>
            </a:extLst>
          </p:cNvPr>
          <p:cNvSpPr>
            <a:spLocks noGrp="1"/>
          </p:cNvSpPr>
          <p:nvPr>
            <p:ph type="sldNum" sz="quarter" idx="12"/>
          </p:nvPr>
        </p:nvSpPr>
        <p:spPr/>
        <p:txBody>
          <a:bodyPr/>
          <a:lstStyle/>
          <a:p>
            <a:fld id="{7CFFC108-8E82-564C-9033-28E826409D5D}" type="slidenum">
              <a:rPr lang="en-US" smtClean="0"/>
              <a:t>‹#›</a:t>
            </a:fld>
            <a:endParaRPr lang="en-US"/>
          </a:p>
        </p:txBody>
      </p:sp>
    </p:spTree>
    <p:extLst>
      <p:ext uri="{BB962C8B-B14F-4D97-AF65-F5344CB8AC3E}">
        <p14:creationId xmlns:p14="http://schemas.microsoft.com/office/powerpoint/2010/main" val="3919610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F9F4E-BACB-3942-BF1F-AA922E211A28}"/>
              </a:ext>
            </a:extLst>
          </p:cNvPr>
          <p:cNvSpPr>
            <a:spLocks noGrp="1"/>
          </p:cNvSpPr>
          <p:nvPr>
            <p:ph type="title"/>
          </p:nvPr>
        </p:nvSpPr>
        <p:spPr>
          <a:xfrm>
            <a:off x="839788" y="457200"/>
            <a:ext cx="3932237" cy="1600200"/>
          </a:xfrm>
        </p:spPr>
        <p:txBody>
          <a:bodyPr anchor="b"/>
          <a:lstStyle>
            <a:lvl1pPr>
              <a:defRPr sz="320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D91742F9-C830-D348-AABB-50FB7AD62547}"/>
              </a:ext>
            </a:extLst>
          </p:cNvPr>
          <p:cNvSpPr>
            <a:spLocks noGrp="1"/>
          </p:cNvSpPr>
          <p:nvPr>
            <p:ph idx="1"/>
          </p:nvPr>
        </p:nvSpPr>
        <p:spPr>
          <a:xfrm>
            <a:off x="5183188" y="987425"/>
            <a:ext cx="6172200" cy="4873625"/>
          </a:xfrm>
        </p:spPr>
        <p:txBody>
          <a:bodyPr>
            <a:normAutofit/>
          </a:bodyPr>
          <a:lstStyle>
            <a:lvl1pPr>
              <a:defRPr sz="240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57172DC1-9457-BB4F-B77B-146A9215DAEF}"/>
              </a:ext>
            </a:extLst>
          </p:cNvPr>
          <p:cNvSpPr>
            <a:spLocks noGrp="1"/>
          </p:cNvSpPr>
          <p:nvPr>
            <p:ph type="body" sz="half" idx="2"/>
          </p:nvPr>
        </p:nvSpPr>
        <p:spPr>
          <a:xfrm>
            <a:off x="839788" y="2057400"/>
            <a:ext cx="3932237" cy="3811588"/>
          </a:xfrm>
        </p:spPr>
        <p:txBody>
          <a:bodyPr>
            <a:normAutofit/>
          </a:bodyPr>
          <a:lstStyle>
            <a:lvl1pPr marL="0" indent="0">
              <a:buNone/>
              <a:defRPr sz="24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D15DA6B-420D-8D4C-9BDC-D10562725B43}"/>
              </a:ext>
            </a:extLst>
          </p:cNvPr>
          <p:cNvSpPr>
            <a:spLocks noGrp="1"/>
          </p:cNvSpPr>
          <p:nvPr>
            <p:ph type="dt" sz="half" idx="10"/>
          </p:nvPr>
        </p:nvSpPr>
        <p:spPr/>
        <p:txBody>
          <a:bodyPr/>
          <a:lstStyle/>
          <a:p>
            <a:fld id="{E4F5A15D-0DEC-4943-B7D9-1801FCB93D19}" type="datetimeFigureOut">
              <a:rPr lang="en-US" smtClean="0"/>
              <a:t>7/9/2025</a:t>
            </a:fld>
            <a:endParaRPr lang="en-US"/>
          </a:p>
        </p:txBody>
      </p:sp>
      <p:sp>
        <p:nvSpPr>
          <p:cNvPr id="6" name="Footer Placeholder 5">
            <a:extLst>
              <a:ext uri="{FF2B5EF4-FFF2-40B4-BE49-F238E27FC236}">
                <a16:creationId xmlns:a16="http://schemas.microsoft.com/office/drawing/2014/main" id="{9EC005F1-60CF-A148-B5EB-2DC2AFE05D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2D29B2-5550-6245-ABFD-49F46B7EA5A3}"/>
              </a:ext>
            </a:extLst>
          </p:cNvPr>
          <p:cNvSpPr>
            <a:spLocks noGrp="1"/>
          </p:cNvSpPr>
          <p:nvPr>
            <p:ph type="sldNum" sz="quarter" idx="12"/>
          </p:nvPr>
        </p:nvSpPr>
        <p:spPr/>
        <p:txBody>
          <a:bodyPr/>
          <a:lstStyle/>
          <a:p>
            <a:fld id="{7CFFC108-8E82-564C-9033-28E826409D5D}" type="slidenum">
              <a:rPr lang="en-US" smtClean="0"/>
              <a:t>‹#›</a:t>
            </a:fld>
            <a:endParaRPr lang="en-US"/>
          </a:p>
        </p:txBody>
      </p:sp>
    </p:spTree>
    <p:extLst>
      <p:ext uri="{BB962C8B-B14F-4D97-AF65-F5344CB8AC3E}">
        <p14:creationId xmlns:p14="http://schemas.microsoft.com/office/powerpoint/2010/main" val="2523855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6E0C0-C1BD-6444-A55D-A87E96677122}"/>
              </a:ext>
            </a:extLst>
          </p:cNvPr>
          <p:cNvSpPr>
            <a:spLocks noGrp="1"/>
          </p:cNvSpPr>
          <p:nvPr>
            <p:ph type="title"/>
          </p:nvPr>
        </p:nvSpPr>
        <p:spPr>
          <a:xfrm>
            <a:off x="839788" y="457200"/>
            <a:ext cx="3932237" cy="1600200"/>
          </a:xfrm>
        </p:spPr>
        <p:txBody>
          <a:bodyPr anchor="b"/>
          <a:lstStyle>
            <a:lvl1pPr>
              <a:defRPr sz="320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F03405B6-BDED-DE4E-96B4-C5972D0848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65ED71B-E6DC-074A-93DE-91A30F593620}"/>
              </a:ext>
            </a:extLst>
          </p:cNvPr>
          <p:cNvSpPr>
            <a:spLocks noGrp="1"/>
          </p:cNvSpPr>
          <p:nvPr>
            <p:ph type="body" sz="half" idx="2"/>
          </p:nvPr>
        </p:nvSpPr>
        <p:spPr>
          <a:xfrm>
            <a:off x="839788" y="2057400"/>
            <a:ext cx="3932237" cy="3811588"/>
          </a:xfrm>
        </p:spPr>
        <p:txBody>
          <a:bodyPr/>
          <a:lstStyle>
            <a:lvl1pPr marL="0" indent="0">
              <a:buNone/>
              <a:defRPr sz="16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1752CF5C-5073-D14C-8340-77C86B2D1B78}"/>
              </a:ext>
            </a:extLst>
          </p:cNvPr>
          <p:cNvSpPr>
            <a:spLocks noGrp="1"/>
          </p:cNvSpPr>
          <p:nvPr>
            <p:ph type="dt" sz="half" idx="10"/>
          </p:nvPr>
        </p:nvSpPr>
        <p:spPr/>
        <p:txBody>
          <a:bodyPr/>
          <a:lstStyle/>
          <a:p>
            <a:fld id="{E4F5A15D-0DEC-4943-B7D9-1801FCB93D19}" type="datetimeFigureOut">
              <a:rPr lang="en-US" smtClean="0"/>
              <a:t>7/9/2025</a:t>
            </a:fld>
            <a:endParaRPr lang="en-US"/>
          </a:p>
        </p:txBody>
      </p:sp>
      <p:sp>
        <p:nvSpPr>
          <p:cNvPr id="6" name="Footer Placeholder 5">
            <a:extLst>
              <a:ext uri="{FF2B5EF4-FFF2-40B4-BE49-F238E27FC236}">
                <a16:creationId xmlns:a16="http://schemas.microsoft.com/office/drawing/2014/main" id="{AFCC42E9-7A23-764A-9E81-04423E0B7F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3C6539-F220-364B-9BFF-F12A72EEC479}"/>
              </a:ext>
            </a:extLst>
          </p:cNvPr>
          <p:cNvSpPr>
            <a:spLocks noGrp="1"/>
          </p:cNvSpPr>
          <p:nvPr>
            <p:ph type="sldNum" sz="quarter" idx="12"/>
          </p:nvPr>
        </p:nvSpPr>
        <p:spPr/>
        <p:txBody>
          <a:bodyPr/>
          <a:lstStyle/>
          <a:p>
            <a:fld id="{7CFFC108-8E82-564C-9033-28E826409D5D}" type="slidenum">
              <a:rPr lang="en-US" smtClean="0"/>
              <a:t>‹#›</a:t>
            </a:fld>
            <a:endParaRPr lang="en-US"/>
          </a:p>
        </p:txBody>
      </p:sp>
    </p:spTree>
    <p:extLst>
      <p:ext uri="{BB962C8B-B14F-4D97-AF65-F5344CB8AC3E}">
        <p14:creationId xmlns:p14="http://schemas.microsoft.com/office/powerpoint/2010/main" val="1117643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D2F866-DD56-9E4F-B14F-6EE9593963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589668-6640-F44B-B3B3-B3F29D7A3F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B836B3-6AB1-8C45-A08E-644C78CD3E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F5A15D-0DEC-4943-B7D9-1801FCB93D19}" type="datetimeFigureOut">
              <a:rPr lang="en-US" smtClean="0"/>
              <a:t>7/9/2025</a:t>
            </a:fld>
            <a:endParaRPr lang="en-US"/>
          </a:p>
        </p:txBody>
      </p:sp>
      <p:sp>
        <p:nvSpPr>
          <p:cNvPr id="5" name="Footer Placeholder 4">
            <a:extLst>
              <a:ext uri="{FF2B5EF4-FFF2-40B4-BE49-F238E27FC236}">
                <a16:creationId xmlns:a16="http://schemas.microsoft.com/office/drawing/2014/main" id="{7D4D4D19-48B2-A74A-8705-A08997AB57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082A23-A26D-2D4B-B3FF-7281714A3A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FFC108-8E82-564C-9033-28E826409D5D}" type="slidenum">
              <a:rPr lang="en-US" smtClean="0"/>
              <a:t>‹#›</a:t>
            </a:fld>
            <a:endParaRPr lang="en-US"/>
          </a:p>
        </p:txBody>
      </p:sp>
    </p:spTree>
    <p:extLst>
      <p:ext uri="{BB962C8B-B14F-4D97-AF65-F5344CB8AC3E}">
        <p14:creationId xmlns:p14="http://schemas.microsoft.com/office/powerpoint/2010/main" val="7266788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6.sv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8.sv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6.sv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8.sv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0.sv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schools.utah.gov/adulteducation/index"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ged.com/about_test/accommodations/"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ged.com/college_ready_score/"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7.sv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10.xml"/><Relationship Id="rId4" Type="http://schemas.openxmlformats.org/officeDocument/2006/relationships/image" Target="../media/image51.svg"/></Relationships>
</file>

<file path=ppt/slides/_rels/slide4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mailto:stephanie.patton@schools.utah.gov"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64.jpg"/></Relationships>
</file>

<file path=ppt/slides/_rels/slide6.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7.sv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057972C-4A53-B748-A896-13BEC62BB8E0}"/>
              </a:ext>
            </a:extLst>
          </p:cNvPr>
          <p:cNvSpPr txBox="1"/>
          <p:nvPr/>
        </p:nvSpPr>
        <p:spPr>
          <a:xfrm>
            <a:off x="4559643" y="4259654"/>
            <a:ext cx="6895070" cy="461665"/>
          </a:xfrm>
          <a:prstGeom prst="rect">
            <a:avLst/>
          </a:prstGeom>
          <a:noFill/>
        </p:spPr>
        <p:txBody>
          <a:bodyPr wrap="square" rtlCol="0">
            <a:spAutoFit/>
          </a:bodyPr>
          <a:lstStyle/>
          <a:p>
            <a:r>
              <a:rPr lang="en-US" sz="2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Perhaps a Subtitle or Additional Info</a:t>
            </a:r>
          </a:p>
        </p:txBody>
      </p:sp>
      <p:sp>
        <p:nvSpPr>
          <p:cNvPr id="16" name="TextBox 15">
            <a:extLst>
              <a:ext uri="{FF2B5EF4-FFF2-40B4-BE49-F238E27FC236}">
                <a16:creationId xmlns:a16="http://schemas.microsoft.com/office/drawing/2014/main" id="{E013D4D7-4B3A-6A4D-B071-CEF2218798ED}"/>
              </a:ext>
            </a:extLst>
          </p:cNvPr>
          <p:cNvSpPr txBox="1"/>
          <p:nvPr/>
        </p:nvSpPr>
        <p:spPr>
          <a:xfrm>
            <a:off x="177113" y="4204214"/>
            <a:ext cx="7475838" cy="369332"/>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Maybe One more bit of Text goes here to wrap it all up. </a:t>
            </a:r>
          </a:p>
        </p:txBody>
      </p:sp>
      <p:sp>
        <p:nvSpPr>
          <p:cNvPr id="17" name="Rectangle 16">
            <a:extLst>
              <a:ext uri="{FF2B5EF4-FFF2-40B4-BE49-F238E27FC236}">
                <a16:creationId xmlns:a16="http://schemas.microsoft.com/office/drawing/2014/main" id="{A5140473-6B04-7D41-A77A-667FBFDF367B}"/>
              </a:ext>
            </a:extLst>
          </p:cNvPr>
          <p:cNvSpPr/>
          <p:nvPr/>
        </p:nvSpPr>
        <p:spPr>
          <a:xfrm>
            <a:off x="0" y="1285692"/>
            <a:ext cx="8979613" cy="3788555"/>
          </a:xfrm>
          <a:prstGeom prst="rect">
            <a:avLst/>
          </a:prstGeom>
          <a:solidFill>
            <a:srgbClr val="165E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335CD84-68B9-3A41-A886-41D5DBAD11C6}"/>
              </a:ext>
            </a:extLst>
          </p:cNvPr>
          <p:cNvSpPr txBox="1"/>
          <p:nvPr/>
        </p:nvSpPr>
        <p:spPr>
          <a:xfrm>
            <a:off x="0" y="2370982"/>
            <a:ext cx="8663939" cy="2585323"/>
          </a:xfrm>
          <a:prstGeom prst="rect">
            <a:avLst/>
          </a:prstGeom>
          <a:noFill/>
        </p:spPr>
        <p:txBody>
          <a:bodyPr wrap="square" rtlCol="0">
            <a:spAutoFit/>
          </a:bodyPr>
          <a:lstStyle/>
          <a:p>
            <a:r>
              <a:rPr lang="en-US" sz="5400" dirty="0">
                <a:solidFill>
                  <a:schemeClr val="bg1"/>
                </a:solidFill>
                <a:latin typeface="Open Sans" panose="020B0606030504020204" pitchFamily="34" charset="0"/>
                <a:ea typeface="Open Sans" panose="020B0606030504020204" pitchFamily="34" charset="0"/>
                <a:cs typeface="Open Sans" panose="020B0606030504020204" pitchFamily="34" charset="0"/>
              </a:rPr>
              <a:t>Utilizing the New Focused Graduation Pathway to Keep Students Engaged</a:t>
            </a:r>
          </a:p>
        </p:txBody>
      </p:sp>
      <p:sp>
        <p:nvSpPr>
          <p:cNvPr id="19" name="TextBox 18">
            <a:extLst>
              <a:ext uri="{FF2B5EF4-FFF2-40B4-BE49-F238E27FC236}">
                <a16:creationId xmlns:a16="http://schemas.microsoft.com/office/drawing/2014/main" id="{A25F140B-06E5-344E-B7A0-AD451D686206}"/>
              </a:ext>
            </a:extLst>
          </p:cNvPr>
          <p:cNvSpPr txBox="1"/>
          <p:nvPr/>
        </p:nvSpPr>
        <p:spPr>
          <a:xfrm>
            <a:off x="-1" y="5246622"/>
            <a:ext cx="10963374" cy="1200329"/>
          </a:xfrm>
          <a:prstGeom prst="rect">
            <a:avLst/>
          </a:prstGeom>
          <a:noFill/>
        </p:spPr>
        <p:txBody>
          <a:bodyPr wrap="square" rtlCol="0">
            <a:spAutoFit/>
          </a:bodyPr>
          <a:lstStyle/>
          <a:p>
            <a:r>
              <a:rPr lang="en-US" sz="2400" dirty="0">
                <a:latin typeface="Open Sans Light" panose="020B0306030504020204" pitchFamily="34" charset="0"/>
                <a:ea typeface="Open Sans Light" panose="020B0306030504020204" pitchFamily="34" charset="0"/>
                <a:cs typeface="Open Sans Light" panose="020B0306030504020204" pitchFamily="34" charset="0"/>
              </a:rPr>
              <a:t>Stephanie Patton				Tara Jarvie</a:t>
            </a:r>
          </a:p>
          <a:p>
            <a:r>
              <a:rPr lang="en-US" sz="2400" dirty="0">
                <a:latin typeface="Open Sans Light" panose="020B0306030504020204" pitchFamily="34" charset="0"/>
                <a:ea typeface="Open Sans Light" panose="020B0306030504020204" pitchFamily="34" charset="0"/>
                <a:cs typeface="Open Sans Light" panose="020B0306030504020204" pitchFamily="34" charset="0"/>
              </a:rPr>
              <a:t>Utah State Board of Education		Wasatch School District	</a:t>
            </a:r>
          </a:p>
          <a:p>
            <a:r>
              <a:rPr lang="en-US" sz="2400" dirty="0">
                <a:latin typeface="Open Sans Light" panose="020B0306030504020204" pitchFamily="34" charset="0"/>
                <a:ea typeface="Open Sans Light" panose="020B0306030504020204" pitchFamily="34" charset="0"/>
                <a:cs typeface="Open Sans Light" panose="020B0306030504020204" pitchFamily="34" charset="0"/>
              </a:rPr>
              <a:t>July 9, 2025</a:t>
            </a:r>
          </a:p>
        </p:txBody>
      </p:sp>
    </p:spTree>
    <p:extLst>
      <p:ext uri="{BB962C8B-B14F-4D97-AF65-F5344CB8AC3E}">
        <p14:creationId xmlns:p14="http://schemas.microsoft.com/office/powerpoint/2010/main" val="37937641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6DF90-F6AB-169C-955F-FFA4629EA4AD}"/>
              </a:ext>
            </a:extLst>
          </p:cNvPr>
          <p:cNvSpPr>
            <a:spLocks noGrp="1"/>
          </p:cNvSpPr>
          <p:nvPr>
            <p:ph type="title"/>
          </p:nvPr>
        </p:nvSpPr>
        <p:spPr/>
        <p:txBody>
          <a:bodyPr/>
          <a:lstStyle/>
          <a:p>
            <a:r>
              <a:rPr lang="en-US" dirty="0">
                <a:solidFill>
                  <a:schemeClr val="accent4">
                    <a:lumMod val="75000"/>
                  </a:schemeClr>
                </a:solidFill>
              </a:rPr>
              <a:t>Purpose</a:t>
            </a:r>
          </a:p>
        </p:txBody>
      </p:sp>
      <p:sp>
        <p:nvSpPr>
          <p:cNvPr id="3" name="Content Placeholder 2">
            <a:extLst>
              <a:ext uri="{FF2B5EF4-FFF2-40B4-BE49-F238E27FC236}">
                <a16:creationId xmlns:a16="http://schemas.microsoft.com/office/drawing/2014/main" id="{B695AF18-8E0E-5C96-31B8-87618DDBA41F}"/>
              </a:ext>
            </a:extLst>
          </p:cNvPr>
          <p:cNvSpPr>
            <a:spLocks noGrp="1"/>
          </p:cNvSpPr>
          <p:nvPr>
            <p:ph idx="1"/>
          </p:nvPr>
        </p:nvSpPr>
        <p:spPr>
          <a:xfrm>
            <a:off x="838200" y="1825625"/>
            <a:ext cx="6099048" cy="4351338"/>
          </a:xfrm>
        </p:spPr>
        <p:txBody>
          <a:bodyPr/>
          <a:lstStyle/>
          <a:p>
            <a:r>
              <a:rPr lang="en-US" dirty="0"/>
              <a:t>To keep students with low credits engaged in school</a:t>
            </a:r>
          </a:p>
          <a:p>
            <a:r>
              <a:rPr lang="en-US" dirty="0"/>
              <a:t>To provide students the opportunity to graduate with their cohort</a:t>
            </a:r>
          </a:p>
          <a:p>
            <a:r>
              <a:rPr lang="en-US" dirty="0"/>
              <a:t>To allow students to focus on preparing for postsecondary opportunities</a:t>
            </a:r>
          </a:p>
          <a:p>
            <a:endParaRPr lang="en-US" dirty="0"/>
          </a:p>
        </p:txBody>
      </p:sp>
      <p:sp>
        <p:nvSpPr>
          <p:cNvPr id="15" name="Freeform 15"/>
          <p:cNvSpPr/>
          <p:nvPr/>
        </p:nvSpPr>
        <p:spPr>
          <a:xfrm>
            <a:off x="6937248" y="1507808"/>
            <a:ext cx="3543872" cy="4114800"/>
          </a:xfrm>
          <a:custGeom>
            <a:avLst/>
            <a:gdLst/>
            <a:ahLst/>
            <a:cxnLst/>
            <a:rect l="l" t="t" r="r" b="b"/>
            <a:pathLst>
              <a:path w="3543872" h="4114800">
                <a:moveTo>
                  <a:pt x="0" y="0"/>
                </a:moveTo>
                <a:lnTo>
                  <a:pt x="3543871" y="0"/>
                </a:lnTo>
                <a:lnTo>
                  <a:pt x="354387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20712586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2B2AE-F4F6-A3C1-CEF2-36C275C7D33B}"/>
              </a:ext>
            </a:extLst>
          </p:cNvPr>
          <p:cNvSpPr>
            <a:spLocks noGrp="1"/>
          </p:cNvSpPr>
          <p:nvPr>
            <p:ph type="title"/>
          </p:nvPr>
        </p:nvSpPr>
        <p:spPr/>
        <p:txBody>
          <a:bodyPr/>
          <a:lstStyle/>
          <a:p>
            <a:r>
              <a:rPr lang="en-US" dirty="0">
                <a:solidFill>
                  <a:schemeClr val="accent4">
                    <a:lumMod val="75000"/>
                  </a:schemeClr>
                </a:solidFill>
              </a:rPr>
              <a:t>Eligibility</a:t>
            </a:r>
          </a:p>
        </p:txBody>
      </p:sp>
      <p:sp>
        <p:nvSpPr>
          <p:cNvPr id="3" name="Content Placeholder 2">
            <a:extLst>
              <a:ext uri="{FF2B5EF4-FFF2-40B4-BE49-F238E27FC236}">
                <a16:creationId xmlns:a16="http://schemas.microsoft.com/office/drawing/2014/main" id="{02722C7C-9029-B4C9-B707-A7AAAF55382E}"/>
              </a:ext>
            </a:extLst>
          </p:cNvPr>
          <p:cNvSpPr>
            <a:spLocks noGrp="1"/>
          </p:cNvSpPr>
          <p:nvPr>
            <p:ph idx="1"/>
          </p:nvPr>
        </p:nvSpPr>
        <p:spPr>
          <a:xfrm>
            <a:off x="838200" y="1825625"/>
            <a:ext cx="7610856" cy="4351338"/>
          </a:xfrm>
        </p:spPr>
        <p:txBody>
          <a:bodyPr/>
          <a:lstStyle/>
          <a:p>
            <a:r>
              <a:rPr lang="en-US" dirty="0"/>
              <a:t>Student must be at least 16 years of age</a:t>
            </a:r>
          </a:p>
          <a:p>
            <a:r>
              <a:rPr lang="en-US" dirty="0"/>
              <a:t>Student must be a junior or senior in high school</a:t>
            </a:r>
          </a:p>
          <a:p>
            <a:r>
              <a:rPr lang="en-US" dirty="0"/>
              <a:t>Student must remain enrolled in a K12 school</a:t>
            </a:r>
          </a:p>
          <a:p>
            <a:r>
              <a:rPr lang="en-US" dirty="0"/>
              <a:t>Student must be significantly deficient in credits</a:t>
            </a:r>
          </a:p>
          <a:p>
            <a:pPr lvl="1"/>
            <a:r>
              <a:rPr lang="en-US" dirty="0"/>
              <a:t>Junior = 6 credits</a:t>
            </a:r>
          </a:p>
          <a:p>
            <a:pPr lvl="1"/>
            <a:r>
              <a:rPr lang="en-US" dirty="0"/>
              <a:t>Senior = 3 credits</a:t>
            </a:r>
          </a:p>
          <a:p>
            <a:r>
              <a:rPr lang="en-US" dirty="0"/>
              <a:t>Student must have a 9</a:t>
            </a:r>
            <a:r>
              <a:rPr lang="en-US" baseline="30000" dirty="0"/>
              <a:t>th</a:t>
            </a:r>
            <a:r>
              <a:rPr lang="en-US" dirty="0"/>
              <a:t> grade reading level</a:t>
            </a:r>
          </a:p>
          <a:p>
            <a:pPr marL="0" indent="0">
              <a:buNone/>
            </a:pPr>
            <a:endParaRPr lang="en-US" dirty="0"/>
          </a:p>
        </p:txBody>
      </p:sp>
      <p:sp>
        <p:nvSpPr>
          <p:cNvPr id="14" name="Freeform 14"/>
          <p:cNvSpPr/>
          <p:nvPr/>
        </p:nvSpPr>
        <p:spPr>
          <a:xfrm>
            <a:off x="7973568" y="365125"/>
            <a:ext cx="2523744" cy="2719452"/>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2526270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37491-1B43-76AF-6363-DE6262A61E79}"/>
              </a:ext>
            </a:extLst>
          </p:cNvPr>
          <p:cNvSpPr>
            <a:spLocks noGrp="1"/>
          </p:cNvSpPr>
          <p:nvPr>
            <p:ph type="title"/>
          </p:nvPr>
        </p:nvSpPr>
        <p:spPr>
          <a:xfrm>
            <a:off x="838200" y="365125"/>
            <a:ext cx="9841992" cy="1325563"/>
          </a:xfrm>
        </p:spPr>
        <p:txBody>
          <a:bodyPr/>
          <a:lstStyle/>
          <a:p>
            <a:r>
              <a:rPr lang="en-US" dirty="0">
                <a:solidFill>
                  <a:schemeClr val="accent4">
                    <a:lumMod val="75000"/>
                  </a:schemeClr>
                </a:solidFill>
              </a:rPr>
              <a:t>Credit is Awarded for Passing GED</a:t>
            </a:r>
            <a:r>
              <a:rPr lang="en-US" baseline="30000" dirty="0">
                <a:solidFill>
                  <a:schemeClr val="accent4">
                    <a:lumMod val="75000"/>
                  </a:schemeClr>
                </a:solidFill>
              </a:rPr>
              <a:t>®</a:t>
            </a:r>
            <a:r>
              <a:rPr lang="en-US" dirty="0">
                <a:solidFill>
                  <a:schemeClr val="accent4">
                    <a:lumMod val="75000"/>
                  </a:schemeClr>
                </a:solidFill>
              </a:rPr>
              <a:t> test</a:t>
            </a:r>
          </a:p>
        </p:txBody>
      </p:sp>
      <p:sp>
        <p:nvSpPr>
          <p:cNvPr id="3" name="Content Placeholder 2">
            <a:extLst>
              <a:ext uri="{FF2B5EF4-FFF2-40B4-BE49-F238E27FC236}">
                <a16:creationId xmlns:a16="http://schemas.microsoft.com/office/drawing/2014/main" id="{10559253-F65D-7FA9-76F1-5CF709F2D8E3}"/>
              </a:ext>
            </a:extLst>
          </p:cNvPr>
          <p:cNvSpPr>
            <a:spLocks noGrp="1"/>
          </p:cNvSpPr>
          <p:nvPr>
            <p:ph idx="1"/>
          </p:nvPr>
        </p:nvSpPr>
        <p:spPr/>
        <p:txBody>
          <a:bodyPr/>
          <a:lstStyle/>
          <a:p>
            <a:r>
              <a:rPr lang="en-US" dirty="0"/>
              <a:t>Reasoning through Language Arts test</a:t>
            </a:r>
          </a:p>
          <a:p>
            <a:pPr lvl="1"/>
            <a:r>
              <a:rPr lang="en-US" dirty="0"/>
              <a:t>Up to 4 language arts credits</a:t>
            </a:r>
          </a:p>
          <a:p>
            <a:r>
              <a:rPr lang="en-US" dirty="0"/>
              <a:t>Mathematical Reasoning test</a:t>
            </a:r>
          </a:p>
          <a:p>
            <a:pPr lvl="1"/>
            <a:r>
              <a:rPr lang="en-US" dirty="0"/>
              <a:t>Up to 3 mathematics credits</a:t>
            </a:r>
          </a:p>
          <a:p>
            <a:r>
              <a:rPr lang="en-US" dirty="0"/>
              <a:t>Social Studies test</a:t>
            </a:r>
          </a:p>
          <a:p>
            <a:pPr lvl="1"/>
            <a:r>
              <a:rPr lang="en-US" dirty="0"/>
              <a:t>Up to 3 social studies credits</a:t>
            </a:r>
          </a:p>
          <a:p>
            <a:r>
              <a:rPr lang="en-US" dirty="0"/>
              <a:t>Science test</a:t>
            </a:r>
          </a:p>
          <a:p>
            <a:pPr lvl="1"/>
            <a:r>
              <a:rPr lang="en-US" dirty="0"/>
              <a:t>Up to 3 science credits</a:t>
            </a:r>
          </a:p>
          <a:p>
            <a:pPr marL="0" indent="0">
              <a:buNone/>
            </a:pPr>
            <a:endParaRPr lang="en-US" dirty="0"/>
          </a:p>
          <a:p>
            <a:pPr marL="0" indent="0">
              <a:buNone/>
            </a:pPr>
            <a:r>
              <a:rPr lang="en-US" dirty="0"/>
              <a:t>All credits are entered as pass/fail grades</a:t>
            </a:r>
          </a:p>
        </p:txBody>
      </p:sp>
      <p:sp>
        <p:nvSpPr>
          <p:cNvPr id="12" name="Freeform 12"/>
          <p:cNvSpPr/>
          <p:nvPr/>
        </p:nvSpPr>
        <p:spPr>
          <a:xfrm>
            <a:off x="8144257" y="3254375"/>
            <a:ext cx="2414016" cy="3238500"/>
          </a:xfrm>
          <a:custGeom>
            <a:avLst/>
            <a:gdLst/>
            <a:ahLst/>
            <a:cxnLst/>
            <a:rect l="l" t="t" r="r" b="b"/>
            <a:pathLst>
              <a:path w="2978086" h="4114800">
                <a:moveTo>
                  <a:pt x="0" y="0"/>
                </a:moveTo>
                <a:lnTo>
                  <a:pt x="2978086" y="0"/>
                </a:lnTo>
                <a:lnTo>
                  <a:pt x="297808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1115141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F19B9-06C9-B890-19B2-E0B2530FD0F7}"/>
              </a:ext>
            </a:extLst>
          </p:cNvPr>
          <p:cNvSpPr>
            <a:spLocks noGrp="1"/>
          </p:cNvSpPr>
          <p:nvPr>
            <p:ph type="title"/>
          </p:nvPr>
        </p:nvSpPr>
        <p:spPr/>
        <p:txBody>
          <a:bodyPr/>
          <a:lstStyle/>
          <a:p>
            <a:r>
              <a:rPr lang="en-US" dirty="0">
                <a:solidFill>
                  <a:schemeClr val="accent4">
                    <a:lumMod val="75000"/>
                  </a:schemeClr>
                </a:solidFill>
              </a:rPr>
              <a:t>What Does the Instruction Look Like?</a:t>
            </a:r>
          </a:p>
        </p:txBody>
      </p:sp>
      <p:sp>
        <p:nvSpPr>
          <p:cNvPr id="3" name="Content Placeholder 2">
            <a:extLst>
              <a:ext uri="{FF2B5EF4-FFF2-40B4-BE49-F238E27FC236}">
                <a16:creationId xmlns:a16="http://schemas.microsoft.com/office/drawing/2014/main" id="{6ED85616-275E-1311-C31E-F53FEAB7C1CC}"/>
              </a:ext>
            </a:extLst>
          </p:cNvPr>
          <p:cNvSpPr>
            <a:spLocks noGrp="1"/>
          </p:cNvSpPr>
          <p:nvPr>
            <p:ph idx="1"/>
          </p:nvPr>
        </p:nvSpPr>
        <p:spPr>
          <a:xfrm>
            <a:off x="838200" y="1825625"/>
            <a:ext cx="9150398" cy="4351338"/>
          </a:xfrm>
        </p:spPr>
        <p:txBody>
          <a:bodyPr/>
          <a:lstStyle/>
          <a:p>
            <a:r>
              <a:rPr lang="en-US" dirty="0"/>
              <a:t>Subject matter experts</a:t>
            </a:r>
          </a:p>
          <a:p>
            <a:r>
              <a:rPr lang="en-US" dirty="0"/>
              <a:t>Utilize other courses to keep students engaged and focused on postsecondary options</a:t>
            </a:r>
          </a:p>
          <a:p>
            <a:endParaRPr lang="en-US" dirty="0"/>
          </a:p>
        </p:txBody>
      </p:sp>
      <p:sp>
        <p:nvSpPr>
          <p:cNvPr id="4" name="Freeform 15">
            <a:extLst>
              <a:ext uri="{FF2B5EF4-FFF2-40B4-BE49-F238E27FC236}">
                <a16:creationId xmlns:a16="http://schemas.microsoft.com/office/drawing/2014/main" id="{9C849AB2-2E2F-CCD3-F04B-AA2200B72CCD}"/>
              </a:ext>
            </a:extLst>
          </p:cNvPr>
          <p:cNvSpPr/>
          <p:nvPr/>
        </p:nvSpPr>
        <p:spPr>
          <a:xfrm>
            <a:off x="6680006" y="3113088"/>
            <a:ext cx="3481170" cy="3063875"/>
          </a:xfrm>
          <a:custGeom>
            <a:avLst/>
            <a:gdLst/>
            <a:ahLst/>
            <a:cxnLst/>
            <a:rect l="l" t="t" r="r" b="b"/>
            <a:pathLst>
              <a:path w="8860942" h="8229600">
                <a:moveTo>
                  <a:pt x="0" y="0"/>
                </a:moveTo>
                <a:lnTo>
                  <a:pt x="8860942" y="0"/>
                </a:lnTo>
                <a:lnTo>
                  <a:pt x="8860942"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410580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3CB6E-BAF5-647F-0808-5D5338E26BCF}"/>
              </a:ext>
            </a:extLst>
          </p:cNvPr>
          <p:cNvSpPr>
            <a:spLocks noGrp="1"/>
          </p:cNvSpPr>
          <p:nvPr>
            <p:ph type="title"/>
          </p:nvPr>
        </p:nvSpPr>
        <p:spPr/>
        <p:txBody>
          <a:bodyPr/>
          <a:lstStyle/>
          <a:p>
            <a:r>
              <a:rPr lang="en-US" dirty="0">
                <a:solidFill>
                  <a:schemeClr val="accent4">
                    <a:lumMod val="75000"/>
                  </a:schemeClr>
                </a:solidFill>
              </a:rPr>
              <a:t>Steps</a:t>
            </a:r>
          </a:p>
        </p:txBody>
      </p:sp>
      <p:sp>
        <p:nvSpPr>
          <p:cNvPr id="3" name="Content Placeholder 2">
            <a:extLst>
              <a:ext uri="{FF2B5EF4-FFF2-40B4-BE49-F238E27FC236}">
                <a16:creationId xmlns:a16="http://schemas.microsoft.com/office/drawing/2014/main" id="{D165E125-3162-A886-6FD2-68E6B1F46096}"/>
              </a:ext>
            </a:extLst>
          </p:cNvPr>
          <p:cNvSpPr>
            <a:spLocks noGrp="1"/>
          </p:cNvSpPr>
          <p:nvPr>
            <p:ph idx="1"/>
          </p:nvPr>
        </p:nvSpPr>
        <p:spPr>
          <a:xfrm>
            <a:off x="838200" y="1825625"/>
            <a:ext cx="8903208" cy="4351338"/>
          </a:xfrm>
        </p:spPr>
        <p:txBody>
          <a:bodyPr/>
          <a:lstStyle/>
          <a:p>
            <a:pPr marL="457200" indent="-457200">
              <a:buFont typeface="+mj-lt"/>
              <a:buAutoNum type="arabicPeriod"/>
            </a:pPr>
            <a:r>
              <a:rPr lang="en-US" dirty="0"/>
              <a:t>Create policy surrounding your school’s implementation of the Focused Graduation Pathway</a:t>
            </a:r>
          </a:p>
          <a:p>
            <a:pPr marL="457200" indent="-457200">
              <a:buFont typeface="+mj-lt"/>
              <a:buAutoNum type="arabicPeriod"/>
            </a:pPr>
            <a:r>
              <a:rPr lang="en-US" dirty="0"/>
              <a:t>Get the approval of the local school board</a:t>
            </a:r>
          </a:p>
          <a:p>
            <a:pPr marL="457200" indent="-457200">
              <a:buFont typeface="+mj-lt"/>
              <a:buAutoNum type="arabicPeriod"/>
            </a:pPr>
            <a:r>
              <a:rPr lang="en-US" dirty="0"/>
              <a:t>Submit an application to USBE</a:t>
            </a:r>
          </a:p>
          <a:p>
            <a:pPr marL="457200" indent="-457200">
              <a:buFont typeface="+mj-lt"/>
              <a:buAutoNum type="arabicPeriod"/>
            </a:pPr>
            <a:r>
              <a:rPr lang="en-US" dirty="0"/>
              <a:t>Implement the program</a:t>
            </a:r>
          </a:p>
          <a:p>
            <a:pPr marL="457200" indent="-457200">
              <a:buFont typeface="+mj-lt"/>
              <a:buAutoNum type="arabicPeriod"/>
            </a:pPr>
            <a:endParaRPr lang="en-US" dirty="0"/>
          </a:p>
          <a:p>
            <a:endParaRPr lang="en-US" dirty="0"/>
          </a:p>
        </p:txBody>
      </p:sp>
      <p:sp>
        <p:nvSpPr>
          <p:cNvPr id="4" name="Freeform 16">
            <a:extLst>
              <a:ext uri="{FF2B5EF4-FFF2-40B4-BE49-F238E27FC236}">
                <a16:creationId xmlns:a16="http://schemas.microsoft.com/office/drawing/2014/main" id="{7F79A454-ACC9-45DB-BFC8-FE7AC4A102CF}"/>
              </a:ext>
            </a:extLst>
          </p:cNvPr>
          <p:cNvSpPr/>
          <p:nvPr/>
        </p:nvSpPr>
        <p:spPr>
          <a:xfrm>
            <a:off x="7008074" y="3120127"/>
            <a:ext cx="3427332" cy="3241719"/>
          </a:xfrm>
          <a:custGeom>
            <a:avLst/>
            <a:gdLst/>
            <a:ahLst/>
            <a:cxnLst/>
            <a:rect l="l" t="t" r="r" b="b"/>
            <a:pathLst>
              <a:path w="4636394" h="4114800">
                <a:moveTo>
                  <a:pt x="0" y="0"/>
                </a:moveTo>
                <a:lnTo>
                  <a:pt x="4636395" y="0"/>
                </a:lnTo>
                <a:lnTo>
                  <a:pt x="463639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22188271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D013D-75AC-E775-A08C-A82B2D23B017}"/>
              </a:ext>
            </a:extLst>
          </p:cNvPr>
          <p:cNvSpPr>
            <a:spLocks noGrp="1"/>
          </p:cNvSpPr>
          <p:nvPr>
            <p:ph type="title"/>
          </p:nvPr>
        </p:nvSpPr>
        <p:spPr/>
        <p:txBody>
          <a:bodyPr/>
          <a:lstStyle/>
          <a:p>
            <a:r>
              <a:rPr lang="en-US" dirty="0">
                <a:solidFill>
                  <a:schemeClr val="accent4">
                    <a:lumMod val="75000"/>
                  </a:schemeClr>
                </a:solidFill>
              </a:rPr>
              <a:t>Initial Meeting with Student</a:t>
            </a:r>
          </a:p>
        </p:txBody>
      </p:sp>
      <p:sp>
        <p:nvSpPr>
          <p:cNvPr id="3" name="Content Placeholder 2">
            <a:extLst>
              <a:ext uri="{FF2B5EF4-FFF2-40B4-BE49-F238E27FC236}">
                <a16:creationId xmlns:a16="http://schemas.microsoft.com/office/drawing/2014/main" id="{9D1A71F2-B4C6-F957-55D7-915B5BBD7FAD}"/>
              </a:ext>
            </a:extLst>
          </p:cNvPr>
          <p:cNvSpPr>
            <a:spLocks noGrp="1"/>
          </p:cNvSpPr>
          <p:nvPr>
            <p:ph idx="1"/>
          </p:nvPr>
        </p:nvSpPr>
        <p:spPr/>
        <p:txBody>
          <a:bodyPr/>
          <a:lstStyle/>
          <a:p>
            <a:r>
              <a:rPr lang="en-US" dirty="0"/>
              <a:t>To ensure students understand the expectations of the program</a:t>
            </a:r>
          </a:p>
          <a:p>
            <a:r>
              <a:rPr lang="en-US" dirty="0"/>
              <a:t>Get parental consent</a:t>
            </a:r>
          </a:p>
          <a:p>
            <a:r>
              <a:rPr lang="en-US" dirty="0"/>
              <a:t>Solidify that the FGP is the best option for the student</a:t>
            </a:r>
          </a:p>
          <a:p>
            <a:pPr marL="0" indent="0">
              <a:buNone/>
            </a:pPr>
            <a:endParaRPr lang="en-US" dirty="0"/>
          </a:p>
          <a:p>
            <a:pPr marL="0" indent="0">
              <a:buNone/>
            </a:pPr>
            <a:r>
              <a:rPr lang="en-US" dirty="0"/>
              <a:t>Remember participation in the FGP is voluntary!!</a:t>
            </a:r>
          </a:p>
          <a:p>
            <a:endParaRPr lang="en-US" dirty="0"/>
          </a:p>
        </p:txBody>
      </p:sp>
      <p:sp>
        <p:nvSpPr>
          <p:cNvPr id="6" name="Freeform 6"/>
          <p:cNvSpPr/>
          <p:nvPr/>
        </p:nvSpPr>
        <p:spPr>
          <a:xfrm>
            <a:off x="7705343" y="4143375"/>
            <a:ext cx="3020881" cy="2325116"/>
          </a:xfrm>
          <a:custGeom>
            <a:avLst/>
            <a:gdLst/>
            <a:ahLst/>
            <a:cxnLst/>
            <a:rect l="l" t="t" r="r" b="b"/>
            <a:pathLst>
              <a:path w="5486400" h="4114800">
                <a:moveTo>
                  <a:pt x="0" y="0"/>
                </a:moveTo>
                <a:lnTo>
                  <a:pt x="5486400" y="0"/>
                </a:lnTo>
                <a:lnTo>
                  <a:pt x="54864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37282923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88F90-B2D6-BB05-17DD-9A2A1E04B0AD}"/>
              </a:ext>
            </a:extLst>
          </p:cNvPr>
          <p:cNvSpPr>
            <a:spLocks noGrp="1"/>
          </p:cNvSpPr>
          <p:nvPr>
            <p:ph type="title"/>
          </p:nvPr>
        </p:nvSpPr>
        <p:spPr/>
        <p:txBody>
          <a:bodyPr/>
          <a:lstStyle/>
          <a:p>
            <a:r>
              <a:rPr lang="en-US" dirty="0">
                <a:solidFill>
                  <a:schemeClr val="accent4">
                    <a:lumMod val="75000"/>
                  </a:schemeClr>
                </a:solidFill>
              </a:rPr>
              <a:t>Reading Assessment</a:t>
            </a:r>
          </a:p>
        </p:txBody>
      </p:sp>
      <p:sp>
        <p:nvSpPr>
          <p:cNvPr id="3" name="Content Placeholder 2">
            <a:extLst>
              <a:ext uri="{FF2B5EF4-FFF2-40B4-BE49-F238E27FC236}">
                <a16:creationId xmlns:a16="http://schemas.microsoft.com/office/drawing/2014/main" id="{5CD240B9-C96C-2431-237F-C20D1C89BE91}"/>
              </a:ext>
            </a:extLst>
          </p:cNvPr>
          <p:cNvSpPr>
            <a:spLocks noGrp="1"/>
          </p:cNvSpPr>
          <p:nvPr>
            <p:ph idx="1"/>
          </p:nvPr>
        </p:nvSpPr>
        <p:spPr>
          <a:xfrm>
            <a:off x="838200" y="1825625"/>
            <a:ext cx="9683496" cy="1433942"/>
          </a:xfrm>
        </p:spPr>
        <p:txBody>
          <a:bodyPr/>
          <a:lstStyle/>
          <a:p>
            <a:r>
              <a:rPr lang="en-US" dirty="0"/>
              <a:t>Ensures students will benefit from the program</a:t>
            </a:r>
          </a:p>
          <a:p>
            <a:r>
              <a:rPr lang="en-US" dirty="0"/>
              <a:t>Schools will propose how the assessment will be conducted in the application</a:t>
            </a:r>
          </a:p>
          <a:p>
            <a:endParaRPr lang="en-US" dirty="0"/>
          </a:p>
        </p:txBody>
      </p:sp>
      <p:sp>
        <p:nvSpPr>
          <p:cNvPr id="4" name="Freeform 3"/>
          <p:cNvSpPr/>
          <p:nvPr/>
        </p:nvSpPr>
        <p:spPr>
          <a:xfrm>
            <a:off x="8095488" y="207264"/>
            <a:ext cx="2511552" cy="2036064"/>
          </a:xfrm>
          <a:custGeom>
            <a:avLst/>
            <a:gdLst/>
            <a:ahLst/>
            <a:cxnLst/>
            <a:rect l="l" t="t" r="r" b="b"/>
            <a:pathLst>
              <a:path w="6063411" h="4964418">
                <a:moveTo>
                  <a:pt x="0" y="0"/>
                </a:moveTo>
                <a:lnTo>
                  <a:pt x="6063411" y="0"/>
                </a:lnTo>
                <a:lnTo>
                  <a:pt x="6063411" y="4964418"/>
                </a:lnTo>
                <a:lnTo>
                  <a:pt x="0" y="4964418"/>
                </a:lnTo>
                <a:lnTo>
                  <a:pt x="0" y="0"/>
                </a:lnTo>
                <a:close/>
              </a:path>
            </a:pathLst>
          </a:custGeom>
          <a:blipFill>
            <a:blip r:embed="rId3"/>
            <a:stretch>
              <a:fillRect/>
            </a:stretch>
          </a:blipFill>
        </p:spPr>
        <p:txBody>
          <a:bodyPr/>
          <a:lstStyle/>
          <a:p>
            <a:endParaRPr lang="en-US"/>
          </a:p>
        </p:txBody>
      </p:sp>
      <p:sp>
        <p:nvSpPr>
          <p:cNvPr id="6" name="TextBox 5">
            <a:extLst>
              <a:ext uri="{FF2B5EF4-FFF2-40B4-BE49-F238E27FC236}">
                <a16:creationId xmlns:a16="http://schemas.microsoft.com/office/drawing/2014/main" id="{192C12DA-E8FD-14F8-7EFD-3A047A7F3AF8}"/>
              </a:ext>
            </a:extLst>
          </p:cNvPr>
          <p:cNvSpPr txBox="1"/>
          <p:nvPr/>
        </p:nvSpPr>
        <p:spPr>
          <a:xfrm>
            <a:off x="838199" y="3394504"/>
            <a:ext cx="9360049" cy="1938992"/>
          </a:xfrm>
          <a:prstGeom prst="rect">
            <a:avLst/>
          </a:prstGeom>
          <a:noFill/>
        </p:spPr>
        <p:txBody>
          <a:bodyPr wrap="square">
            <a:spAutoFit/>
          </a:bodyPr>
          <a:lstStyle/>
          <a:p>
            <a:pPr marL="0" indent="0">
              <a:buNone/>
            </a:pPr>
            <a:r>
              <a:rPr lang="en-US" sz="2400" dirty="0">
                <a:latin typeface="Open Sans" pitchFamily="2" charset="0"/>
                <a:ea typeface="Open Sans" pitchFamily="2" charset="0"/>
                <a:cs typeface="Open Sans" pitchFamily="2" charset="0"/>
              </a:rPr>
              <a:t>What if a student doesn’t have a 9</a:t>
            </a:r>
            <a:r>
              <a:rPr lang="en-US" sz="2400" baseline="30000" dirty="0">
                <a:latin typeface="Open Sans" pitchFamily="2" charset="0"/>
                <a:ea typeface="Open Sans" pitchFamily="2" charset="0"/>
                <a:cs typeface="Open Sans" pitchFamily="2" charset="0"/>
              </a:rPr>
              <a:t>th</a:t>
            </a:r>
            <a:r>
              <a:rPr lang="en-US" sz="2400" dirty="0">
                <a:latin typeface="Open Sans" pitchFamily="2" charset="0"/>
                <a:ea typeface="Open Sans" pitchFamily="2" charset="0"/>
                <a:cs typeface="Open Sans" pitchFamily="2" charset="0"/>
              </a:rPr>
              <a:t> grade reading level?</a:t>
            </a:r>
          </a:p>
          <a:p>
            <a:pPr marL="342900" indent="-342900">
              <a:buFont typeface="Arial" panose="020B0604020202020204" pitchFamily="34" charset="0"/>
              <a:buChar char="•"/>
            </a:pPr>
            <a:r>
              <a:rPr lang="en-US" sz="2400" dirty="0">
                <a:latin typeface="Open Sans" pitchFamily="2" charset="0"/>
                <a:ea typeface="Open Sans" pitchFamily="2" charset="0"/>
                <a:cs typeface="Open Sans" pitchFamily="2" charset="0"/>
              </a:rPr>
              <a:t>The school could work with the student to improve the student’s reading level </a:t>
            </a:r>
          </a:p>
          <a:p>
            <a:pPr marL="342900" indent="-342900">
              <a:buFont typeface="Arial" panose="020B0604020202020204" pitchFamily="34" charset="0"/>
              <a:buChar char="•"/>
            </a:pPr>
            <a:r>
              <a:rPr lang="en-US" sz="2400" dirty="0">
                <a:latin typeface="Open Sans" pitchFamily="2" charset="0"/>
                <a:ea typeface="Open Sans" pitchFamily="2" charset="0"/>
                <a:cs typeface="Open Sans" pitchFamily="2" charset="0"/>
              </a:rPr>
              <a:t>Utilize other options that would be more appropriate for the student</a:t>
            </a:r>
          </a:p>
        </p:txBody>
      </p:sp>
    </p:spTree>
    <p:extLst>
      <p:ext uri="{BB962C8B-B14F-4D97-AF65-F5344CB8AC3E}">
        <p14:creationId xmlns:p14="http://schemas.microsoft.com/office/powerpoint/2010/main" val="197206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95BD2-6516-AA1F-F68F-D25F8FE6E9D1}"/>
              </a:ext>
            </a:extLst>
          </p:cNvPr>
          <p:cNvSpPr>
            <a:spLocks noGrp="1"/>
          </p:cNvSpPr>
          <p:nvPr>
            <p:ph type="title"/>
          </p:nvPr>
        </p:nvSpPr>
        <p:spPr/>
        <p:txBody>
          <a:bodyPr/>
          <a:lstStyle/>
          <a:p>
            <a:r>
              <a:rPr lang="en-US" dirty="0">
                <a:solidFill>
                  <a:schemeClr val="accent4">
                    <a:lumMod val="75000"/>
                  </a:schemeClr>
                </a:solidFill>
              </a:rPr>
              <a:t>Testing</a:t>
            </a:r>
          </a:p>
        </p:txBody>
      </p:sp>
      <p:sp>
        <p:nvSpPr>
          <p:cNvPr id="3" name="Content Placeholder 2">
            <a:extLst>
              <a:ext uri="{FF2B5EF4-FFF2-40B4-BE49-F238E27FC236}">
                <a16:creationId xmlns:a16="http://schemas.microsoft.com/office/drawing/2014/main" id="{F2F5AD0C-0765-262D-663F-90145FB86FC0}"/>
              </a:ext>
            </a:extLst>
          </p:cNvPr>
          <p:cNvSpPr>
            <a:spLocks noGrp="1"/>
          </p:cNvSpPr>
          <p:nvPr>
            <p:ph idx="1"/>
          </p:nvPr>
        </p:nvSpPr>
        <p:spPr>
          <a:xfrm>
            <a:off x="838200" y="1825625"/>
            <a:ext cx="6952488" cy="4351338"/>
          </a:xfrm>
        </p:spPr>
        <p:txBody>
          <a:bodyPr/>
          <a:lstStyle/>
          <a:p>
            <a:r>
              <a:rPr lang="en-US" dirty="0"/>
              <a:t>Can utilize the GED</a:t>
            </a:r>
            <a:r>
              <a:rPr lang="en-US" baseline="30000" dirty="0"/>
              <a:t>®</a:t>
            </a:r>
            <a:r>
              <a:rPr lang="en-US" dirty="0"/>
              <a:t> Ready official practice test to ascertain readiness to test</a:t>
            </a:r>
          </a:p>
          <a:p>
            <a:r>
              <a:rPr lang="en-US" dirty="0"/>
              <a:t>Students will utilize existing Pearson VUE test centers</a:t>
            </a:r>
          </a:p>
          <a:p>
            <a:r>
              <a:rPr lang="en-US" dirty="0"/>
              <a:t>Application should include details on who will pay for the tests, the student or the program?</a:t>
            </a:r>
          </a:p>
        </p:txBody>
      </p:sp>
      <p:sp>
        <p:nvSpPr>
          <p:cNvPr id="4" name="Freeform 2"/>
          <p:cNvSpPr/>
          <p:nvPr/>
        </p:nvSpPr>
        <p:spPr>
          <a:xfrm>
            <a:off x="8193024" y="2223119"/>
            <a:ext cx="2523744" cy="2411762"/>
          </a:xfrm>
          <a:custGeom>
            <a:avLst/>
            <a:gdLst/>
            <a:ahLst/>
            <a:cxnLst/>
            <a:rect l="l" t="t" r="r" b="b"/>
            <a:pathLst>
              <a:path w="4389120" h="4114800">
                <a:moveTo>
                  <a:pt x="0" y="0"/>
                </a:moveTo>
                <a:lnTo>
                  <a:pt x="4389120" y="0"/>
                </a:lnTo>
                <a:lnTo>
                  <a:pt x="438912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40363504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3A0EF-816B-1AC2-3AB1-2FA9014E4EBB}"/>
              </a:ext>
            </a:extLst>
          </p:cNvPr>
          <p:cNvSpPr>
            <a:spLocks noGrp="1"/>
          </p:cNvSpPr>
          <p:nvPr>
            <p:ph type="title"/>
          </p:nvPr>
        </p:nvSpPr>
        <p:spPr/>
        <p:txBody>
          <a:bodyPr/>
          <a:lstStyle/>
          <a:p>
            <a:r>
              <a:rPr lang="en-US" dirty="0">
                <a:solidFill>
                  <a:schemeClr val="accent4">
                    <a:lumMod val="75000"/>
                  </a:schemeClr>
                </a:solidFill>
              </a:rPr>
              <a:t>Adding Courses</a:t>
            </a:r>
          </a:p>
        </p:txBody>
      </p:sp>
      <p:sp>
        <p:nvSpPr>
          <p:cNvPr id="3" name="Content Placeholder 2">
            <a:extLst>
              <a:ext uri="{FF2B5EF4-FFF2-40B4-BE49-F238E27FC236}">
                <a16:creationId xmlns:a16="http://schemas.microsoft.com/office/drawing/2014/main" id="{3E2DED99-E579-0625-560B-4838981DA53B}"/>
              </a:ext>
            </a:extLst>
          </p:cNvPr>
          <p:cNvSpPr>
            <a:spLocks noGrp="1"/>
          </p:cNvSpPr>
          <p:nvPr>
            <p:ph idx="1"/>
          </p:nvPr>
        </p:nvSpPr>
        <p:spPr/>
        <p:txBody>
          <a:bodyPr/>
          <a:lstStyle/>
          <a:p>
            <a:pPr marL="0" indent="0">
              <a:buNone/>
            </a:pPr>
            <a:r>
              <a:rPr lang="en-US" dirty="0"/>
              <a:t>New CACTUS Course Codes</a:t>
            </a:r>
          </a:p>
          <a:p>
            <a:pPr lvl="1"/>
            <a:r>
              <a:rPr lang="en-US" dirty="0"/>
              <a:t>GED Math			07-07-00-00-400</a:t>
            </a:r>
          </a:p>
          <a:p>
            <a:pPr lvl="1"/>
            <a:r>
              <a:rPr lang="en-US" dirty="0"/>
              <a:t>GED Science			08-05-00-00-400</a:t>
            </a:r>
          </a:p>
          <a:p>
            <a:pPr lvl="1"/>
            <a:r>
              <a:rPr lang="en-US" dirty="0"/>
              <a:t>GED Language Arts Prep	06-01-00-00-400</a:t>
            </a:r>
          </a:p>
          <a:p>
            <a:pPr lvl="1"/>
            <a:r>
              <a:rPr lang="en-US" dirty="0"/>
              <a:t>GED Social Studies Prep	09-09-00-00-400</a:t>
            </a:r>
          </a:p>
          <a:p>
            <a:pPr marL="457200" lvl="1" indent="0">
              <a:buNone/>
            </a:pPr>
            <a:endParaRPr lang="en-US" dirty="0"/>
          </a:p>
        </p:txBody>
      </p:sp>
      <p:sp>
        <p:nvSpPr>
          <p:cNvPr id="4" name="Freeform 5">
            <a:extLst>
              <a:ext uri="{FF2B5EF4-FFF2-40B4-BE49-F238E27FC236}">
                <a16:creationId xmlns:a16="http://schemas.microsoft.com/office/drawing/2014/main" id="{09C78C53-5EAF-41B2-247B-C4570309BB1C}"/>
              </a:ext>
            </a:extLst>
          </p:cNvPr>
          <p:cNvSpPr/>
          <p:nvPr/>
        </p:nvSpPr>
        <p:spPr>
          <a:xfrm>
            <a:off x="6694903" y="3840481"/>
            <a:ext cx="4046249" cy="2762122"/>
          </a:xfrm>
          <a:custGeom>
            <a:avLst/>
            <a:gdLst/>
            <a:ahLst/>
            <a:cxnLst/>
            <a:rect l="l" t="t" r="r" b="b"/>
            <a:pathLst>
              <a:path w="5665818" h="4114800">
                <a:moveTo>
                  <a:pt x="0" y="0"/>
                </a:moveTo>
                <a:lnTo>
                  <a:pt x="5665817" y="0"/>
                </a:lnTo>
                <a:lnTo>
                  <a:pt x="566581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18587276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0602B-3029-EAE3-BA12-5F2577DCDDD6}"/>
              </a:ext>
            </a:extLst>
          </p:cNvPr>
          <p:cNvSpPr>
            <a:spLocks noGrp="1"/>
          </p:cNvSpPr>
          <p:nvPr>
            <p:ph type="title"/>
          </p:nvPr>
        </p:nvSpPr>
        <p:spPr/>
        <p:txBody>
          <a:bodyPr/>
          <a:lstStyle/>
          <a:p>
            <a:r>
              <a:rPr lang="en-US" dirty="0">
                <a:solidFill>
                  <a:schemeClr val="accent4">
                    <a:lumMod val="75000"/>
                  </a:schemeClr>
                </a:solidFill>
              </a:rPr>
              <a:t>Graduation</a:t>
            </a:r>
          </a:p>
        </p:txBody>
      </p:sp>
      <p:sp>
        <p:nvSpPr>
          <p:cNvPr id="3" name="Content Placeholder 2">
            <a:extLst>
              <a:ext uri="{FF2B5EF4-FFF2-40B4-BE49-F238E27FC236}">
                <a16:creationId xmlns:a16="http://schemas.microsoft.com/office/drawing/2014/main" id="{C79E5E43-3F37-E8DD-2E42-992929F23469}"/>
              </a:ext>
            </a:extLst>
          </p:cNvPr>
          <p:cNvSpPr>
            <a:spLocks noGrp="1"/>
          </p:cNvSpPr>
          <p:nvPr>
            <p:ph idx="1"/>
          </p:nvPr>
        </p:nvSpPr>
        <p:spPr>
          <a:xfrm>
            <a:off x="838200" y="1825625"/>
            <a:ext cx="5843016" cy="4351338"/>
          </a:xfrm>
        </p:spPr>
        <p:txBody>
          <a:bodyPr/>
          <a:lstStyle/>
          <a:p>
            <a:r>
              <a:rPr lang="en-US" dirty="0"/>
              <a:t>Student is counted as a graduate</a:t>
            </a:r>
          </a:p>
          <a:p>
            <a:r>
              <a:rPr lang="en-US" dirty="0"/>
              <a:t>Student walks at graduation</a:t>
            </a:r>
          </a:p>
          <a:p>
            <a:r>
              <a:rPr lang="en-US" dirty="0"/>
              <a:t>Student has a GPA with many opportunities available post graduation</a:t>
            </a:r>
          </a:p>
        </p:txBody>
      </p:sp>
      <p:sp>
        <p:nvSpPr>
          <p:cNvPr id="9" name="Freeform 9"/>
          <p:cNvSpPr/>
          <p:nvPr/>
        </p:nvSpPr>
        <p:spPr>
          <a:xfrm>
            <a:off x="7263048" y="2486401"/>
            <a:ext cx="3471350" cy="4114800"/>
          </a:xfrm>
          <a:custGeom>
            <a:avLst/>
            <a:gdLst/>
            <a:ahLst/>
            <a:cxnLst/>
            <a:rect l="l" t="t" r="r" b="b"/>
            <a:pathLst>
              <a:path w="3471350" h="4114800">
                <a:moveTo>
                  <a:pt x="0" y="0"/>
                </a:moveTo>
                <a:lnTo>
                  <a:pt x="3471351" y="0"/>
                </a:lnTo>
                <a:lnTo>
                  <a:pt x="347135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31794819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4"/>
          <p:cNvSpPr txBox="1">
            <a:spLocks noGrp="1"/>
          </p:cNvSpPr>
          <p:nvPr>
            <p:ph type="title"/>
          </p:nvPr>
        </p:nvSpPr>
        <p:spPr>
          <a:xfrm>
            <a:off x="1378494" y="711768"/>
            <a:ext cx="7620193" cy="483572"/>
          </a:xfrm>
          <a:prstGeom prst="rect">
            <a:avLst/>
          </a:prstGeom>
          <a:noFill/>
          <a:ln>
            <a:noFill/>
          </a:ln>
        </p:spPr>
        <p:txBody>
          <a:bodyPr spcFirstLastPara="1" vert="horz" wrap="square" lIns="0" tIns="0" rIns="0" bIns="0" rtlCol="0" anchor="b" anchorCtr="0">
            <a:noAutofit/>
          </a:bodyPr>
          <a:lstStyle/>
          <a:p>
            <a:pPr>
              <a:spcBef>
                <a:spcPts val="0"/>
              </a:spcBef>
              <a:buClr>
                <a:schemeClr val="dk1"/>
              </a:buClr>
              <a:buSzPts val="3300"/>
            </a:pPr>
            <a:r>
              <a:rPr lang="en-US" sz="5000" dirty="0">
                <a:solidFill>
                  <a:srgbClr val="0080A8"/>
                </a:solidFill>
                <a:latin typeface="Rockwell" panose="02060603020205020403" pitchFamily="18" charset="0"/>
                <a:sym typeface="Rockwell"/>
              </a:rPr>
              <a:t>In this session, we will…</a:t>
            </a:r>
            <a:endParaRPr lang="en-US" sz="5000" dirty="0">
              <a:solidFill>
                <a:srgbClr val="0080A8"/>
              </a:solidFill>
              <a:latin typeface="Rockwell" panose="02060603020205020403" pitchFamily="18" charset="0"/>
            </a:endParaRPr>
          </a:p>
        </p:txBody>
      </p:sp>
      <p:sp>
        <p:nvSpPr>
          <p:cNvPr id="199" name="Google Shape;199;p4"/>
          <p:cNvSpPr txBox="1">
            <a:spLocks noGrp="1"/>
          </p:cNvSpPr>
          <p:nvPr>
            <p:ph type="body" idx="1"/>
          </p:nvPr>
        </p:nvSpPr>
        <p:spPr>
          <a:xfrm>
            <a:off x="1275226" y="2087434"/>
            <a:ext cx="4820774" cy="2484566"/>
          </a:xfrm>
          <a:prstGeom prst="rect">
            <a:avLst/>
          </a:prstGeom>
          <a:noFill/>
          <a:ln>
            <a:noFill/>
          </a:ln>
        </p:spPr>
        <p:txBody>
          <a:bodyPr spcFirstLastPara="1" vert="horz" wrap="square" lIns="91425" tIns="45700" rIns="91425" bIns="45700" rtlCol="0" anchor="t" anchorCtr="0">
            <a:noAutofit/>
          </a:bodyPr>
          <a:lstStyle/>
          <a:p>
            <a:pPr marL="342900" indent="-170815">
              <a:spcBef>
                <a:spcPts val="0"/>
              </a:spcBef>
              <a:spcAft>
                <a:spcPts val="1200"/>
              </a:spcAft>
            </a:pPr>
            <a:r>
              <a:rPr lang="en-US" dirty="0">
                <a:latin typeface="Arial"/>
                <a:cs typeface="Arial"/>
              </a:rPr>
              <a:t>Share the “why”</a:t>
            </a:r>
          </a:p>
          <a:p>
            <a:pPr marL="342900" indent="-170815">
              <a:spcBef>
                <a:spcPts val="0"/>
              </a:spcBef>
              <a:spcAft>
                <a:spcPts val="1200"/>
              </a:spcAft>
            </a:pPr>
            <a:r>
              <a:rPr lang="en-US" dirty="0">
                <a:latin typeface="Arial"/>
                <a:cs typeface="Arial"/>
              </a:rPr>
              <a:t>Provide an overview of the Focused Graduation Pathway</a:t>
            </a:r>
          </a:p>
          <a:p>
            <a:pPr marL="342900" indent="-170815">
              <a:spcBef>
                <a:spcPts val="0"/>
              </a:spcBef>
              <a:spcAft>
                <a:spcPts val="1200"/>
              </a:spcAft>
            </a:pPr>
            <a:r>
              <a:rPr lang="en-US" dirty="0">
                <a:latin typeface="Arial"/>
                <a:cs typeface="Arial"/>
              </a:rPr>
              <a:t>Share resources</a:t>
            </a:r>
          </a:p>
          <a:p>
            <a:pPr marL="342900" indent="-170815">
              <a:spcBef>
                <a:spcPts val="0"/>
              </a:spcBef>
              <a:spcAft>
                <a:spcPts val="1200"/>
              </a:spcAft>
            </a:pPr>
            <a:r>
              <a:rPr lang="en-US" dirty="0">
                <a:latin typeface="Arial"/>
                <a:cs typeface="Arial"/>
              </a:rPr>
              <a:t>Answer your questions!</a:t>
            </a:r>
          </a:p>
        </p:txBody>
      </p:sp>
      <p:pic>
        <p:nvPicPr>
          <p:cNvPr id="5" name="Picture 4" descr="Graduation cap with tassel on wood table">
            <a:extLst>
              <a:ext uri="{FF2B5EF4-FFF2-40B4-BE49-F238E27FC236}">
                <a16:creationId xmlns:a16="http://schemas.microsoft.com/office/drawing/2014/main" id="{61011B06-A4E0-2047-2DDF-FA30C1C31F52}"/>
              </a:ext>
            </a:extLst>
          </p:cNvPr>
          <p:cNvPicPr>
            <a:picLocks noChangeAspect="1"/>
          </p:cNvPicPr>
          <p:nvPr/>
        </p:nvPicPr>
        <p:blipFill>
          <a:blip r:embed="rId3"/>
          <a:stretch>
            <a:fillRect/>
          </a:stretch>
        </p:blipFill>
        <p:spPr>
          <a:xfrm>
            <a:off x="6644640" y="1961379"/>
            <a:ext cx="3858768" cy="3355866"/>
          </a:xfrm>
          <a:prstGeom prst="rect">
            <a:avLst/>
          </a:prstGeom>
        </p:spPr>
      </p:pic>
    </p:spTree>
    <p:extLst>
      <p:ext uri="{BB962C8B-B14F-4D97-AF65-F5344CB8AC3E}">
        <p14:creationId xmlns:p14="http://schemas.microsoft.com/office/powerpoint/2010/main" val="34944353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CCF03-1522-DCE2-781C-4FE49FE85B0C}"/>
              </a:ext>
            </a:extLst>
          </p:cNvPr>
          <p:cNvSpPr>
            <a:spLocks noGrp="1"/>
          </p:cNvSpPr>
          <p:nvPr>
            <p:ph type="title"/>
          </p:nvPr>
        </p:nvSpPr>
        <p:spPr>
          <a:xfrm>
            <a:off x="838200" y="365125"/>
            <a:ext cx="10515600" cy="727695"/>
          </a:xfrm>
        </p:spPr>
        <p:txBody>
          <a:bodyPr/>
          <a:lstStyle/>
          <a:p>
            <a:r>
              <a:rPr lang="en-US" dirty="0">
                <a:solidFill>
                  <a:schemeClr val="accent4">
                    <a:lumMod val="75000"/>
                  </a:schemeClr>
                </a:solidFill>
              </a:rPr>
              <a:t>Application Questions</a:t>
            </a:r>
          </a:p>
        </p:txBody>
      </p:sp>
      <p:sp>
        <p:nvSpPr>
          <p:cNvPr id="3" name="Content Placeholder 2">
            <a:extLst>
              <a:ext uri="{FF2B5EF4-FFF2-40B4-BE49-F238E27FC236}">
                <a16:creationId xmlns:a16="http://schemas.microsoft.com/office/drawing/2014/main" id="{50E7B063-C768-F4BD-85EF-5053D6676078}"/>
              </a:ext>
            </a:extLst>
          </p:cNvPr>
          <p:cNvSpPr>
            <a:spLocks noGrp="1"/>
          </p:cNvSpPr>
          <p:nvPr>
            <p:ph idx="1"/>
          </p:nvPr>
        </p:nvSpPr>
        <p:spPr>
          <a:xfrm>
            <a:off x="838200" y="1241502"/>
            <a:ext cx="9956180" cy="5456663"/>
          </a:xfrm>
        </p:spPr>
        <p:txBody>
          <a:bodyPr>
            <a:normAutofit fontScale="85000" lnSpcReduction="20000"/>
          </a:bodyPr>
          <a:lstStyle/>
          <a:p>
            <a:r>
              <a:rPr lang="en-US" dirty="0"/>
              <a:t>LEA  and School Name(s)</a:t>
            </a:r>
          </a:p>
          <a:p>
            <a:r>
              <a:rPr lang="en-US" dirty="0"/>
              <a:t>Administrators of the FGP</a:t>
            </a:r>
          </a:p>
          <a:p>
            <a:r>
              <a:rPr lang="en-US" dirty="0"/>
              <a:t>Local Board approved policy</a:t>
            </a:r>
          </a:p>
          <a:p>
            <a:r>
              <a:rPr lang="en-US" dirty="0"/>
              <a:t>Evidence of Board approval</a:t>
            </a:r>
          </a:p>
          <a:p>
            <a:r>
              <a:rPr lang="en-US" dirty="0"/>
              <a:t>Describe the referral process for students participating in the FGP, including:</a:t>
            </a:r>
          </a:p>
          <a:p>
            <a:pPr lvl="1"/>
            <a:r>
              <a:rPr lang="en-US" dirty="0"/>
              <a:t>How will parent permission be collected?</a:t>
            </a:r>
          </a:p>
          <a:p>
            <a:pPr lvl="1"/>
            <a:r>
              <a:rPr lang="en-US" dirty="0"/>
              <a:t>How will students be identified as potential candidates?</a:t>
            </a:r>
            <a:br>
              <a:rPr lang="en-US" dirty="0"/>
            </a:br>
            <a:r>
              <a:rPr lang="en-US" dirty="0"/>
              <a:t>Who will participate in the referral meeting?</a:t>
            </a:r>
          </a:p>
          <a:p>
            <a:pPr lvl="1"/>
            <a:r>
              <a:rPr lang="en-US" dirty="0"/>
              <a:t>How will the program ensure students are significantly behind on credits?</a:t>
            </a:r>
          </a:p>
          <a:p>
            <a:r>
              <a:rPr lang="en-US" dirty="0"/>
              <a:t>Provide an overview of the FGP program.  Include the following:</a:t>
            </a:r>
          </a:p>
          <a:p>
            <a:pPr lvl="1"/>
            <a:r>
              <a:rPr lang="en-US" dirty="0"/>
              <a:t>Will students stay at their boundary school, or will one school provide the FGP for the entire district?</a:t>
            </a:r>
          </a:p>
          <a:p>
            <a:pPr lvl="1"/>
            <a:r>
              <a:rPr lang="en-US" dirty="0"/>
              <a:t>Will participating students pay test fees or will the school?</a:t>
            </a:r>
          </a:p>
          <a:p>
            <a:pPr lvl="1"/>
            <a:r>
              <a:rPr lang="en-US" dirty="0"/>
              <a:t>How will credit be assigned for passed GED tests?</a:t>
            </a:r>
          </a:p>
          <a:p>
            <a:pPr lvl="1"/>
            <a:r>
              <a:rPr lang="en-US" dirty="0"/>
              <a:t>How will students be assessed to determine they are at a 9</a:t>
            </a:r>
            <a:r>
              <a:rPr lang="en-US" baseline="30000" dirty="0"/>
              <a:t>th</a:t>
            </a:r>
            <a:r>
              <a:rPr lang="en-US" dirty="0"/>
              <a:t> grade reading level?</a:t>
            </a:r>
          </a:p>
          <a:p>
            <a:r>
              <a:rPr lang="en-US" dirty="0"/>
              <a:t>How will the FGP focus on connecting participating students to postsecondary and career opportunities?</a:t>
            </a:r>
          </a:p>
        </p:txBody>
      </p:sp>
    </p:spTree>
    <p:extLst>
      <p:ext uri="{BB962C8B-B14F-4D97-AF65-F5344CB8AC3E}">
        <p14:creationId xmlns:p14="http://schemas.microsoft.com/office/powerpoint/2010/main" val="38883382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1083C-0460-F40A-A6F4-3CECCF7D9A55}"/>
              </a:ext>
            </a:extLst>
          </p:cNvPr>
          <p:cNvSpPr>
            <a:spLocks noGrp="1"/>
          </p:cNvSpPr>
          <p:nvPr>
            <p:ph type="title"/>
          </p:nvPr>
        </p:nvSpPr>
        <p:spPr/>
        <p:txBody>
          <a:bodyPr/>
          <a:lstStyle/>
          <a:p>
            <a:r>
              <a:rPr lang="en-US" dirty="0">
                <a:solidFill>
                  <a:schemeClr val="accent4">
                    <a:lumMod val="75000"/>
                  </a:schemeClr>
                </a:solidFill>
              </a:rPr>
              <a:t>Webpage</a:t>
            </a:r>
          </a:p>
        </p:txBody>
      </p:sp>
      <p:sp>
        <p:nvSpPr>
          <p:cNvPr id="3" name="Content Placeholder 2">
            <a:extLst>
              <a:ext uri="{FF2B5EF4-FFF2-40B4-BE49-F238E27FC236}">
                <a16:creationId xmlns:a16="http://schemas.microsoft.com/office/drawing/2014/main" id="{28E230A1-5208-D88A-6930-B5DCCE0ED2EA}"/>
              </a:ext>
            </a:extLst>
          </p:cNvPr>
          <p:cNvSpPr>
            <a:spLocks noGrp="1"/>
          </p:cNvSpPr>
          <p:nvPr>
            <p:ph idx="1"/>
          </p:nvPr>
        </p:nvSpPr>
        <p:spPr>
          <a:xfrm>
            <a:off x="838200" y="1446484"/>
            <a:ext cx="10515600" cy="4351338"/>
          </a:xfrm>
        </p:spPr>
        <p:txBody>
          <a:bodyPr/>
          <a:lstStyle/>
          <a:p>
            <a:r>
              <a:rPr lang="en-US" dirty="0"/>
              <a:t>Tab on </a:t>
            </a:r>
            <a:r>
              <a:rPr lang="en-US" dirty="0">
                <a:hlinkClick r:id="rId3"/>
              </a:rPr>
              <a:t>https://www.schools.utah.gov/adulteducation/index</a:t>
            </a:r>
            <a:endParaRPr lang="en-US" dirty="0"/>
          </a:p>
          <a:p>
            <a:r>
              <a:rPr lang="en-US" dirty="0"/>
              <a:t>Link to application, sample policy, and FAQ document</a:t>
            </a:r>
          </a:p>
          <a:p>
            <a:endParaRPr lang="en-US" dirty="0"/>
          </a:p>
        </p:txBody>
      </p:sp>
      <p:pic>
        <p:nvPicPr>
          <p:cNvPr id="5" name="Picture 4">
            <a:extLst>
              <a:ext uri="{FF2B5EF4-FFF2-40B4-BE49-F238E27FC236}">
                <a16:creationId xmlns:a16="http://schemas.microsoft.com/office/drawing/2014/main" id="{D0BA31E4-682D-49EB-17A6-2672228656E8}"/>
              </a:ext>
            </a:extLst>
          </p:cNvPr>
          <p:cNvPicPr>
            <a:picLocks noChangeAspect="1"/>
          </p:cNvPicPr>
          <p:nvPr/>
        </p:nvPicPr>
        <p:blipFill>
          <a:blip r:embed="rId4"/>
          <a:stretch>
            <a:fillRect/>
          </a:stretch>
        </p:blipFill>
        <p:spPr>
          <a:xfrm>
            <a:off x="1500667" y="2416926"/>
            <a:ext cx="6885050" cy="4075949"/>
          </a:xfrm>
          <a:prstGeom prst="rect">
            <a:avLst/>
          </a:prstGeom>
        </p:spPr>
      </p:pic>
    </p:spTree>
    <p:extLst>
      <p:ext uri="{BB962C8B-B14F-4D97-AF65-F5344CB8AC3E}">
        <p14:creationId xmlns:p14="http://schemas.microsoft.com/office/powerpoint/2010/main" val="1638004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19508-8B54-F361-E421-79667B72B623}"/>
              </a:ext>
            </a:extLst>
          </p:cNvPr>
          <p:cNvSpPr>
            <a:spLocks noGrp="1"/>
          </p:cNvSpPr>
          <p:nvPr>
            <p:ph type="title"/>
          </p:nvPr>
        </p:nvSpPr>
        <p:spPr/>
        <p:txBody>
          <a:bodyPr/>
          <a:lstStyle/>
          <a:p>
            <a:r>
              <a:rPr lang="en-US" dirty="0">
                <a:solidFill>
                  <a:schemeClr val="accent4">
                    <a:lumMod val="75000"/>
                  </a:schemeClr>
                </a:solidFill>
              </a:rPr>
              <a:t>Student GED Account Creation </a:t>
            </a:r>
          </a:p>
        </p:txBody>
      </p:sp>
      <p:sp>
        <p:nvSpPr>
          <p:cNvPr id="4" name="Slide Number Placeholder 3">
            <a:extLst>
              <a:ext uri="{FF2B5EF4-FFF2-40B4-BE49-F238E27FC236}">
                <a16:creationId xmlns:a16="http://schemas.microsoft.com/office/drawing/2014/main" id="{AFC1773F-9E1E-D8D4-6D1C-11EC5354CB1A}"/>
              </a:ext>
            </a:extLst>
          </p:cNvPr>
          <p:cNvSpPr>
            <a:spLocks noGrp="1"/>
          </p:cNvSpPr>
          <p:nvPr>
            <p:ph type="sldNum" sz="quarter" idx="12"/>
          </p:nvPr>
        </p:nvSpPr>
        <p:spPr/>
        <p:txBody>
          <a:bodyPr/>
          <a:lstStyle/>
          <a:p>
            <a:fld id="{BAE26A2A-DE5F-EA41-900F-AB5C4F1D9848}" type="slidenum">
              <a:rPr lang="en-US" smtClean="0"/>
              <a:t>22</a:t>
            </a:fld>
            <a:endParaRPr lang="en-US"/>
          </a:p>
        </p:txBody>
      </p:sp>
      <p:pic>
        <p:nvPicPr>
          <p:cNvPr id="5" name="Picture 7" descr="Graphical user interface, text, application, email&#10;&#10;Description automatically generated">
            <a:extLst>
              <a:ext uri="{FF2B5EF4-FFF2-40B4-BE49-F238E27FC236}">
                <a16:creationId xmlns:a16="http://schemas.microsoft.com/office/drawing/2014/main" id="{519CDBEF-D882-878D-E548-AA5633F11B90}"/>
              </a:ext>
            </a:extLst>
          </p:cNvPr>
          <p:cNvPicPr>
            <a:picLocks noGrp="1" noChangeAspect="1"/>
          </p:cNvPicPr>
          <p:nvPr>
            <p:ph idx="1"/>
          </p:nvPr>
        </p:nvPicPr>
        <p:blipFill>
          <a:blip r:embed="rId3"/>
          <a:stretch>
            <a:fillRect/>
          </a:stretch>
        </p:blipFill>
        <p:spPr>
          <a:xfrm>
            <a:off x="1852961" y="1447908"/>
            <a:ext cx="7613334" cy="4884984"/>
          </a:xfrm>
        </p:spPr>
      </p:pic>
    </p:spTree>
    <p:extLst>
      <p:ext uri="{BB962C8B-B14F-4D97-AF65-F5344CB8AC3E}">
        <p14:creationId xmlns:p14="http://schemas.microsoft.com/office/powerpoint/2010/main" val="6991955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AD73E-A0CB-D858-42B9-0DBB17CCAAE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D969DCF-74F2-5BE2-668C-AD09BF613B4E}"/>
              </a:ext>
            </a:extLst>
          </p:cNvPr>
          <p:cNvSpPr/>
          <p:nvPr/>
        </p:nvSpPr>
        <p:spPr>
          <a:xfrm>
            <a:off x="0" y="0"/>
            <a:ext cx="10861288" cy="657066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55BE8DBE-A489-E102-DDEE-449AD8BA15E6}"/>
              </a:ext>
            </a:extLst>
          </p:cNvPr>
          <p:cNvSpPr txBox="1"/>
          <p:nvPr/>
        </p:nvSpPr>
        <p:spPr>
          <a:xfrm>
            <a:off x="944137" y="1062996"/>
            <a:ext cx="3798848" cy="3785652"/>
          </a:xfrm>
          <a:prstGeom prst="rect">
            <a:avLst/>
          </a:prstGeom>
          <a:noFill/>
        </p:spPr>
        <p:txBody>
          <a:bodyPr wrap="square">
            <a:spAutoFit/>
          </a:bodyPr>
          <a:lstStyle/>
          <a:p>
            <a:r>
              <a:rPr kumimoji="0" lang="en-US" sz="6000" b="1" i="0" u="none" strike="noStrike" kern="1200" cap="none" spc="-75" normalizeH="0" baseline="0" noProof="0" dirty="0">
                <a:ln>
                  <a:noFill/>
                </a:ln>
                <a:solidFill>
                  <a:srgbClr val="FFFFFF"/>
                </a:solidFill>
                <a:effectLst/>
                <a:uLnTx/>
                <a:uFillTx/>
                <a:latin typeface="Rockwell" panose="02060603020205020403" pitchFamily="18" charset="77"/>
                <a:ea typeface="+mj-ea"/>
                <a:cs typeface="+mj-cs"/>
              </a:rPr>
              <a:t>An Overview of the GED</a:t>
            </a:r>
            <a:r>
              <a:rPr kumimoji="0" lang="en-US" sz="6000" b="1" i="0" u="none" strike="noStrike" kern="1200" cap="none" spc="-75" normalizeH="0" baseline="30000" noProof="0" dirty="0">
                <a:ln>
                  <a:noFill/>
                </a:ln>
                <a:solidFill>
                  <a:srgbClr val="FFFFFF"/>
                </a:solidFill>
                <a:effectLst/>
                <a:uLnTx/>
                <a:uFillTx/>
                <a:latin typeface="Rockwell" panose="02060603020205020403" pitchFamily="18" charset="77"/>
                <a:ea typeface="+mj-ea"/>
                <a:cs typeface="+mj-cs"/>
              </a:rPr>
              <a:t>®</a:t>
            </a:r>
            <a:r>
              <a:rPr kumimoji="0" lang="en-US" sz="6000" b="1" i="0" u="none" strike="noStrike" kern="1200" cap="none" spc="-75" normalizeH="0" baseline="0" noProof="0" dirty="0">
                <a:ln>
                  <a:noFill/>
                </a:ln>
                <a:solidFill>
                  <a:srgbClr val="FFFFFF"/>
                </a:solidFill>
                <a:effectLst/>
                <a:uLnTx/>
                <a:uFillTx/>
                <a:latin typeface="Rockwell" panose="02060603020205020403" pitchFamily="18" charset="77"/>
                <a:ea typeface="+mj-ea"/>
                <a:cs typeface="+mj-cs"/>
              </a:rPr>
              <a:t> test</a:t>
            </a:r>
            <a:endParaRPr lang="en-US" dirty="0"/>
          </a:p>
        </p:txBody>
      </p:sp>
      <p:pic>
        <p:nvPicPr>
          <p:cNvPr id="2" name="Picture 1" descr="A picture containing graphical user interface&#10;&#10;Description automatically generated">
            <a:extLst>
              <a:ext uri="{FF2B5EF4-FFF2-40B4-BE49-F238E27FC236}">
                <a16:creationId xmlns:a16="http://schemas.microsoft.com/office/drawing/2014/main" id="{E96635F4-4162-0D9B-04B8-78A42320D6FE}"/>
              </a:ext>
            </a:extLst>
          </p:cNvPr>
          <p:cNvPicPr>
            <a:picLocks noChangeAspect="1"/>
          </p:cNvPicPr>
          <p:nvPr/>
        </p:nvPicPr>
        <p:blipFill rotWithShape="1">
          <a:blip r:embed="rId2"/>
          <a:srcRect l="7479" r="29635"/>
          <a:stretch/>
        </p:blipFill>
        <p:spPr>
          <a:xfrm>
            <a:off x="6841429" y="2450286"/>
            <a:ext cx="3913467" cy="4120376"/>
          </a:xfrm>
          <a:prstGeom prst="rect">
            <a:avLst/>
          </a:prstGeom>
        </p:spPr>
      </p:pic>
    </p:spTree>
    <p:extLst>
      <p:ext uri="{BB962C8B-B14F-4D97-AF65-F5344CB8AC3E}">
        <p14:creationId xmlns:p14="http://schemas.microsoft.com/office/powerpoint/2010/main" val="15303923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2AE09-6D9B-5349-D10C-544924F4E3DC}"/>
              </a:ext>
            </a:extLst>
          </p:cNvPr>
          <p:cNvSpPr>
            <a:spLocks noGrp="1"/>
          </p:cNvSpPr>
          <p:nvPr>
            <p:ph type="title"/>
          </p:nvPr>
        </p:nvSpPr>
        <p:spPr>
          <a:xfrm>
            <a:off x="838200" y="184217"/>
            <a:ext cx="10515600" cy="1325563"/>
          </a:xfrm>
        </p:spPr>
        <p:txBody>
          <a:bodyPr>
            <a:normAutofit/>
          </a:bodyPr>
          <a:lstStyle/>
          <a:p>
            <a:r>
              <a:rPr lang="en-US" sz="5000" dirty="0">
                <a:solidFill>
                  <a:srgbClr val="0080A8"/>
                </a:solidFill>
              </a:rPr>
              <a:t>Content Alignment</a:t>
            </a:r>
            <a:endParaRPr lang="en-US" sz="5000" dirty="0">
              <a:solidFill>
                <a:schemeClr val="accent4">
                  <a:lumMod val="50000"/>
                </a:schemeClr>
              </a:solidFill>
            </a:endParaRPr>
          </a:p>
        </p:txBody>
      </p:sp>
      <p:sp>
        <p:nvSpPr>
          <p:cNvPr id="3" name="Content Placeholder 2">
            <a:extLst>
              <a:ext uri="{FF2B5EF4-FFF2-40B4-BE49-F238E27FC236}">
                <a16:creationId xmlns:a16="http://schemas.microsoft.com/office/drawing/2014/main" id="{61CEB154-6E32-CE78-9015-C8CEF7E57F8D}"/>
              </a:ext>
            </a:extLst>
          </p:cNvPr>
          <p:cNvSpPr>
            <a:spLocks noGrp="1"/>
          </p:cNvSpPr>
          <p:nvPr>
            <p:ph idx="1"/>
          </p:nvPr>
        </p:nvSpPr>
        <p:spPr>
          <a:xfrm>
            <a:off x="838200" y="1473566"/>
            <a:ext cx="9417627" cy="5223264"/>
          </a:xfrm>
        </p:spPr>
        <p:txBody>
          <a:bodyPr>
            <a:normAutofit/>
          </a:bodyPr>
          <a:lstStyle/>
          <a:p>
            <a:pPr marL="0" indent="0">
              <a:buNone/>
            </a:pPr>
            <a:r>
              <a:rPr lang="en-US" sz="3000" b="1" dirty="0"/>
              <a:t>How is the GED</a:t>
            </a:r>
            <a:r>
              <a:rPr lang="en-US" sz="3000" b="1" baseline="30000" dirty="0"/>
              <a:t>®</a:t>
            </a:r>
            <a:r>
              <a:rPr lang="en-US" sz="3000" b="1" dirty="0"/>
              <a:t> test aligned to specific content standards?</a:t>
            </a:r>
          </a:p>
          <a:p>
            <a:pPr marL="0" indent="0">
              <a:buNone/>
            </a:pPr>
            <a:endParaRPr lang="en-US" sz="3000" b="1" dirty="0"/>
          </a:p>
          <a:p>
            <a:r>
              <a:rPr lang="en-US" sz="3000" dirty="0"/>
              <a:t>Developed by design to reflect college and career readiness standards</a:t>
            </a:r>
          </a:p>
          <a:p>
            <a:r>
              <a:rPr lang="en-US" sz="3000" dirty="0"/>
              <a:t>Crosswalks and external alignment studies demonstrate alignment between GED</a:t>
            </a:r>
            <a:r>
              <a:rPr lang="en-US" sz="3000" baseline="30000" dirty="0"/>
              <a:t>®</a:t>
            </a:r>
            <a:r>
              <a:rPr lang="en-US" sz="3000" dirty="0"/>
              <a:t> Assessment Targets and CCR standards</a:t>
            </a:r>
          </a:p>
          <a:p>
            <a:pPr marL="457200" lvl="1" indent="0">
              <a:buNone/>
            </a:pPr>
            <a:endParaRPr lang="en-US" dirty="0"/>
          </a:p>
        </p:txBody>
      </p:sp>
    </p:spTree>
    <p:extLst>
      <p:ext uri="{BB962C8B-B14F-4D97-AF65-F5344CB8AC3E}">
        <p14:creationId xmlns:p14="http://schemas.microsoft.com/office/powerpoint/2010/main" val="13562922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4B723-1E6B-6C7A-1A16-B697AC95941C}"/>
              </a:ext>
            </a:extLst>
          </p:cNvPr>
          <p:cNvSpPr>
            <a:spLocks noGrp="1"/>
          </p:cNvSpPr>
          <p:nvPr>
            <p:ph type="title"/>
          </p:nvPr>
        </p:nvSpPr>
        <p:spPr/>
        <p:txBody>
          <a:bodyPr/>
          <a:lstStyle/>
          <a:p>
            <a:r>
              <a:rPr lang="en-US" sz="4000" dirty="0">
                <a:solidFill>
                  <a:srgbClr val="0080A8"/>
                </a:solidFill>
              </a:rPr>
              <a:t>The GED</a:t>
            </a:r>
            <a:r>
              <a:rPr lang="en-US" sz="4000" baseline="30000" dirty="0">
                <a:solidFill>
                  <a:srgbClr val="0080A8"/>
                </a:solidFill>
              </a:rPr>
              <a:t>®</a:t>
            </a:r>
            <a:r>
              <a:rPr lang="en-US" sz="4000" dirty="0">
                <a:solidFill>
                  <a:srgbClr val="0080A8"/>
                </a:solidFill>
              </a:rPr>
              <a:t> test</a:t>
            </a:r>
            <a:endParaRPr lang="en-US" dirty="0"/>
          </a:p>
        </p:txBody>
      </p:sp>
      <p:graphicFrame>
        <p:nvGraphicFramePr>
          <p:cNvPr id="5" name="Content Placeholder 4">
            <a:extLst>
              <a:ext uri="{FF2B5EF4-FFF2-40B4-BE49-F238E27FC236}">
                <a16:creationId xmlns:a16="http://schemas.microsoft.com/office/drawing/2014/main" id="{9A5DF402-CEEF-4C25-769D-AD446E7D5EA2}"/>
              </a:ext>
            </a:extLst>
          </p:cNvPr>
          <p:cNvGraphicFramePr>
            <a:graphicFrameLocks noGrp="1"/>
          </p:cNvGraphicFramePr>
          <p:nvPr>
            <p:ph idx="1"/>
          </p:nvPr>
        </p:nvGraphicFramePr>
        <p:xfrm>
          <a:off x="1828802" y="1384045"/>
          <a:ext cx="8229600" cy="50068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316410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5000" dirty="0">
                <a:solidFill>
                  <a:srgbClr val="0080A8"/>
                </a:solidFill>
              </a:rPr>
              <a:t>GED</a:t>
            </a:r>
            <a:r>
              <a:rPr lang="en-US" sz="5000" baseline="30000" dirty="0">
                <a:solidFill>
                  <a:srgbClr val="0080A8"/>
                </a:solidFill>
              </a:rPr>
              <a:t>®</a:t>
            </a:r>
            <a:r>
              <a:rPr lang="en-US" sz="5000" dirty="0">
                <a:solidFill>
                  <a:srgbClr val="0080A8"/>
                </a:solidFill>
              </a:rPr>
              <a:t> test</a:t>
            </a:r>
          </a:p>
        </p:txBody>
      </p:sp>
      <p:graphicFrame>
        <p:nvGraphicFramePr>
          <p:cNvPr id="8" name="Table 7"/>
          <p:cNvGraphicFramePr>
            <a:graphicFrameLocks noGrp="1"/>
          </p:cNvGraphicFramePr>
          <p:nvPr>
            <p:extLst>
              <p:ext uri="{D42A27DB-BD31-4B8C-83A1-F6EECF244321}">
                <p14:modId xmlns:p14="http://schemas.microsoft.com/office/powerpoint/2010/main" val="3264037877"/>
              </p:ext>
            </p:extLst>
          </p:nvPr>
        </p:nvGraphicFramePr>
        <p:xfrm>
          <a:off x="838200" y="1690688"/>
          <a:ext cx="8997003" cy="4328160"/>
        </p:xfrm>
        <a:graphic>
          <a:graphicData uri="http://schemas.openxmlformats.org/drawingml/2006/table">
            <a:tbl>
              <a:tblPr firstRow="1" bandRow="1">
                <a:tableStyleId>{5C22544A-7EE6-4342-B048-85BDC9FD1C3A}</a:tableStyleId>
              </a:tblPr>
              <a:tblGrid>
                <a:gridCol w="2423160">
                  <a:extLst>
                    <a:ext uri="{9D8B030D-6E8A-4147-A177-3AD203B41FA5}">
                      <a16:colId xmlns:a16="http://schemas.microsoft.com/office/drawing/2014/main" val="20000"/>
                    </a:ext>
                  </a:extLst>
                </a:gridCol>
                <a:gridCol w="2133600">
                  <a:extLst>
                    <a:ext uri="{9D8B030D-6E8A-4147-A177-3AD203B41FA5}">
                      <a16:colId xmlns:a16="http://schemas.microsoft.com/office/drawing/2014/main" val="20001"/>
                    </a:ext>
                  </a:extLst>
                </a:gridCol>
                <a:gridCol w="4440243">
                  <a:extLst>
                    <a:ext uri="{9D8B030D-6E8A-4147-A177-3AD203B41FA5}">
                      <a16:colId xmlns:a16="http://schemas.microsoft.com/office/drawing/2014/main" val="20002"/>
                    </a:ext>
                  </a:extLst>
                </a:gridCol>
              </a:tblGrid>
              <a:tr h="0">
                <a:tc>
                  <a:txBody>
                    <a:bodyPr/>
                    <a:lstStyle/>
                    <a:p>
                      <a:pPr algn="ctr"/>
                      <a:r>
                        <a:rPr lang="en-US" sz="2400" dirty="0"/>
                        <a:t>Test</a:t>
                      </a:r>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c>
                  <a:txBody>
                    <a:bodyPr/>
                    <a:lstStyle/>
                    <a:p>
                      <a:pPr algn="ctr"/>
                      <a:r>
                        <a:rPr lang="en-US" sz="2400" dirty="0"/>
                        <a:t>Time</a:t>
                      </a:r>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c>
                  <a:txBody>
                    <a:bodyPr/>
                    <a:lstStyle/>
                    <a:p>
                      <a:pPr algn="ctr"/>
                      <a:r>
                        <a:rPr lang="en-US" sz="2400" dirty="0"/>
                        <a:t>Notes</a:t>
                      </a:r>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10000"/>
                  </a:ext>
                </a:extLst>
              </a:tr>
              <a:tr h="968281">
                <a:tc>
                  <a:txBody>
                    <a:bodyPr/>
                    <a:lstStyle/>
                    <a:p>
                      <a:pPr algn="ctr"/>
                      <a:r>
                        <a:rPr lang="en-US" sz="2500" dirty="0"/>
                        <a:t>Reasoning through Language Arts</a:t>
                      </a:r>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500" dirty="0"/>
                        <a:t>150 minutes</a:t>
                      </a:r>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500" dirty="0"/>
                        <a:t>Includes 45 minutes for extended response (timed separately)</a:t>
                      </a:r>
                      <a:r>
                        <a:rPr lang="en-US" sz="2500" baseline="0" dirty="0"/>
                        <a:t> and a 10-minute break</a:t>
                      </a:r>
                      <a:endParaRPr lang="en-US" sz="25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648241">
                <a:tc>
                  <a:txBody>
                    <a:bodyPr/>
                    <a:lstStyle/>
                    <a:p>
                      <a:pPr algn="ctr"/>
                      <a:r>
                        <a:rPr lang="en-US" sz="2500" dirty="0"/>
                        <a:t>Mathematical Reasoning</a:t>
                      </a:r>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500" dirty="0"/>
                        <a:t>115 minutes</a:t>
                      </a:r>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r>
                        <a:rPr lang="en-US" sz="2500" dirty="0"/>
                        <a:t>Part 1 – calculator not allowed; Part 2 – calculator</a:t>
                      </a:r>
                      <a:r>
                        <a:rPr lang="en-US" sz="2500" baseline="0" dirty="0"/>
                        <a:t> allowed</a:t>
                      </a:r>
                      <a:endParaRPr lang="en-US" sz="25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2"/>
                  </a:ext>
                </a:extLst>
              </a:tr>
              <a:tr h="0">
                <a:tc>
                  <a:txBody>
                    <a:bodyPr/>
                    <a:lstStyle/>
                    <a:p>
                      <a:pPr algn="ctr"/>
                      <a:r>
                        <a:rPr lang="en-US" sz="2500" dirty="0"/>
                        <a:t>Social Studies</a:t>
                      </a:r>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500" dirty="0"/>
                        <a:t>70 minutes</a:t>
                      </a:r>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en-US" sz="20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3"/>
                  </a:ext>
                </a:extLst>
              </a:tr>
              <a:tr h="493807">
                <a:tc>
                  <a:txBody>
                    <a:bodyPr/>
                    <a:lstStyle/>
                    <a:p>
                      <a:pPr algn="ctr"/>
                      <a:r>
                        <a:rPr lang="en-US" sz="2500" dirty="0"/>
                        <a:t>Science</a:t>
                      </a:r>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500" dirty="0"/>
                        <a:t>90 minutes</a:t>
                      </a:r>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US" sz="20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4"/>
                  </a:ext>
                </a:extLst>
              </a:tr>
            </a:tbl>
          </a:graphicData>
        </a:graphic>
      </p:graphicFrame>
      <p:sp>
        <p:nvSpPr>
          <p:cNvPr id="6" name="Slide Number Placeholder 3">
            <a:extLst>
              <a:ext uri="{FF2B5EF4-FFF2-40B4-BE49-F238E27FC236}">
                <a16:creationId xmlns:a16="http://schemas.microsoft.com/office/drawing/2014/main" id="{4139F931-A129-487A-8B2E-9BFBA734B3C8}"/>
              </a:ext>
            </a:extLst>
          </p:cNvPr>
          <p:cNvSpPr>
            <a:spLocks noGrp="1"/>
          </p:cNvSpPr>
          <p:nvPr>
            <p:ph type="sldNum" idx="12"/>
          </p:nvPr>
        </p:nvSpPr>
        <p:spPr>
          <a:xfrm>
            <a:off x="1825082" y="6446837"/>
            <a:ext cx="2057400" cy="218070"/>
          </a:xfrm>
        </p:spPr>
        <p:txBody>
          <a:bodyPr/>
          <a:lstStyle/>
          <a:p>
            <a:pPr lvl="0"/>
            <a:fld id="{00000000-1234-1234-1234-123412341234}" type="slidenum">
              <a:rPr lang="en-US" smtClean="0"/>
              <a:pPr lvl="0"/>
              <a:t>26</a:t>
            </a:fld>
            <a:endParaRPr lang="en-US"/>
          </a:p>
        </p:txBody>
      </p:sp>
    </p:spTree>
    <p:extLst>
      <p:ext uri="{BB962C8B-B14F-4D97-AF65-F5344CB8AC3E}">
        <p14:creationId xmlns:p14="http://schemas.microsoft.com/office/powerpoint/2010/main" val="11545151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B384B-FA87-13BD-CF3B-EE6C072DD251}"/>
              </a:ext>
            </a:extLst>
          </p:cNvPr>
          <p:cNvSpPr>
            <a:spLocks noGrp="1"/>
          </p:cNvSpPr>
          <p:nvPr>
            <p:ph type="title"/>
          </p:nvPr>
        </p:nvSpPr>
        <p:spPr/>
        <p:txBody>
          <a:bodyPr>
            <a:normAutofit/>
          </a:bodyPr>
          <a:lstStyle/>
          <a:p>
            <a:r>
              <a:rPr lang="en-US" sz="5000" dirty="0">
                <a:solidFill>
                  <a:srgbClr val="0080A8"/>
                </a:solidFill>
              </a:rPr>
              <a:t>Overview of RLA Test</a:t>
            </a:r>
            <a:endParaRPr lang="en-US" sz="5000" dirty="0"/>
          </a:p>
        </p:txBody>
      </p:sp>
      <p:sp>
        <p:nvSpPr>
          <p:cNvPr id="3" name="Content Placeholder 2">
            <a:extLst>
              <a:ext uri="{FF2B5EF4-FFF2-40B4-BE49-F238E27FC236}">
                <a16:creationId xmlns:a16="http://schemas.microsoft.com/office/drawing/2014/main" id="{7CA20367-EB31-18F0-1223-FC406BA6FF67}"/>
              </a:ext>
            </a:extLst>
          </p:cNvPr>
          <p:cNvSpPr>
            <a:spLocks noGrp="1"/>
          </p:cNvSpPr>
          <p:nvPr>
            <p:ph idx="1"/>
          </p:nvPr>
        </p:nvSpPr>
        <p:spPr>
          <a:xfrm>
            <a:off x="838200" y="1825625"/>
            <a:ext cx="7262670" cy="4351338"/>
          </a:xfrm>
        </p:spPr>
        <p:txBody>
          <a:bodyPr/>
          <a:lstStyle/>
          <a:p>
            <a:r>
              <a:rPr lang="en-US" sz="2400" dirty="0">
                <a:latin typeface="Arial" charset="0"/>
                <a:cs typeface="Arial Bold" charset="0"/>
              </a:rPr>
              <a:t>Content - Integrated reading and writing</a:t>
            </a:r>
          </a:p>
          <a:p>
            <a:pPr lvl="1"/>
            <a:r>
              <a:rPr lang="en-US" sz="2000" dirty="0">
                <a:latin typeface="Arial" charset="0"/>
                <a:cs typeface="Arial Bold" charset="0"/>
              </a:rPr>
              <a:t>Close reading</a:t>
            </a:r>
          </a:p>
          <a:p>
            <a:pPr lvl="1"/>
            <a:r>
              <a:rPr lang="en-US" sz="2000" dirty="0">
                <a:latin typeface="Arial" charset="0"/>
                <a:cs typeface="Arial Bold" charset="0"/>
              </a:rPr>
              <a:t>Clear writing</a:t>
            </a:r>
          </a:p>
          <a:p>
            <a:pPr lvl="1"/>
            <a:r>
              <a:rPr lang="en-US" sz="2000" dirty="0">
                <a:latin typeface="Arial" charset="0"/>
                <a:cs typeface="Arial Bold" charset="0"/>
              </a:rPr>
              <a:t>Editing and understanding the use of standard written English (or Spanish) in context</a:t>
            </a:r>
          </a:p>
          <a:p>
            <a:r>
              <a:rPr lang="en-US" sz="2400" dirty="0">
                <a:latin typeface="Arial" charset="0"/>
                <a:cs typeface="Arial Bold" charset="0"/>
              </a:rPr>
              <a:t>Source texts – 75% nonfiction; 25% fiction</a:t>
            </a:r>
          </a:p>
          <a:p>
            <a:r>
              <a:rPr lang="en-US" sz="2400" dirty="0">
                <a:latin typeface="Arial" charset="0"/>
                <a:cs typeface="Arial Bold" charset="0"/>
              </a:rPr>
              <a:t>Passage length – 400-900 words</a:t>
            </a:r>
          </a:p>
          <a:p>
            <a:r>
              <a:rPr lang="en-US" sz="2400" dirty="0">
                <a:latin typeface="Arial" charset="0"/>
                <a:cs typeface="Arial Bold" charset="0"/>
              </a:rPr>
              <a:t>Range of text complexity, including texts at the college- and career-ready level</a:t>
            </a:r>
          </a:p>
          <a:p>
            <a:r>
              <a:rPr lang="en-US" sz="2400" dirty="0">
                <a:latin typeface="Arial" charset="0"/>
                <a:cs typeface="Arial Bold" charset="0"/>
              </a:rPr>
              <a:t>Technology-enhanced items and extended response</a:t>
            </a:r>
          </a:p>
        </p:txBody>
      </p:sp>
      <p:grpSp>
        <p:nvGrpSpPr>
          <p:cNvPr id="6" name="Group 5">
            <a:extLst>
              <a:ext uri="{FF2B5EF4-FFF2-40B4-BE49-F238E27FC236}">
                <a16:creationId xmlns:a16="http://schemas.microsoft.com/office/drawing/2014/main" id="{6DE879E4-592E-1F72-DCC4-D0A1F1C9C1BF}"/>
              </a:ext>
            </a:extLst>
          </p:cNvPr>
          <p:cNvGrpSpPr/>
          <p:nvPr/>
        </p:nvGrpSpPr>
        <p:grpSpPr>
          <a:xfrm>
            <a:off x="7990608" y="365124"/>
            <a:ext cx="2275609" cy="2180649"/>
            <a:chOff x="2182812" y="1436591"/>
            <a:chExt cx="1404938" cy="1404938"/>
          </a:xfrm>
          <a:solidFill>
            <a:schemeClr val="accent4">
              <a:lumMod val="75000"/>
            </a:schemeClr>
          </a:solidFill>
        </p:grpSpPr>
        <p:sp>
          <p:nvSpPr>
            <p:cNvPr id="7" name="Oval 6">
              <a:extLst>
                <a:ext uri="{FF2B5EF4-FFF2-40B4-BE49-F238E27FC236}">
                  <a16:creationId xmlns:a16="http://schemas.microsoft.com/office/drawing/2014/main" id="{6A4D88B4-105B-1C4A-47BC-783A1CED103C}"/>
                </a:ext>
              </a:extLst>
            </p:cNvPr>
            <p:cNvSpPr/>
            <p:nvPr/>
          </p:nvSpPr>
          <p:spPr>
            <a:xfrm>
              <a:off x="2182812" y="1436591"/>
              <a:ext cx="1404938" cy="140493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55C177E-C26E-515D-3431-DB8650C909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0057" y="1675228"/>
              <a:ext cx="1078523" cy="876300"/>
            </a:xfrm>
            <a:prstGeom prst="rect">
              <a:avLst/>
            </a:prstGeom>
            <a:grpFill/>
          </p:spPr>
        </p:pic>
      </p:grpSp>
    </p:spTree>
    <p:extLst>
      <p:ext uri="{BB962C8B-B14F-4D97-AF65-F5344CB8AC3E}">
        <p14:creationId xmlns:p14="http://schemas.microsoft.com/office/powerpoint/2010/main" val="21507556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541FA-FEAE-95AE-9698-FAE8FB4862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90381C-EFBF-6C59-0825-090959216FEC}"/>
              </a:ext>
            </a:extLst>
          </p:cNvPr>
          <p:cNvSpPr>
            <a:spLocks noGrp="1"/>
          </p:cNvSpPr>
          <p:nvPr>
            <p:ph type="title"/>
          </p:nvPr>
        </p:nvSpPr>
        <p:spPr>
          <a:xfrm>
            <a:off x="838200" y="365125"/>
            <a:ext cx="9841992" cy="1325563"/>
          </a:xfrm>
        </p:spPr>
        <p:txBody>
          <a:bodyPr>
            <a:normAutofit fontScale="90000"/>
          </a:bodyPr>
          <a:lstStyle/>
          <a:p>
            <a:r>
              <a:rPr lang="en-US" sz="5000" dirty="0">
                <a:solidFill>
                  <a:srgbClr val="0080A8"/>
                </a:solidFill>
              </a:rPr>
              <a:t>Overview of Mathematical Reasoning Test</a:t>
            </a:r>
            <a:endParaRPr lang="en-US" sz="5000" dirty="0"/>
          </a:p>
        </p:txBody>
      </p:sp>
      <p:sp>
        <p:nvSpPr>
          <p:cNvPr id="3" name="Content Placeholder 2">
            <a:extLst>
              <a:ext uri="{FF2B5EF4-FFF2-40B4-BE49-F238E27FC236}">
                <a16:creationId xmlns:a16="http://schemas.microsoft.com/office/drawing/2014/main" id="{CC2E4877-E48B-261D-1DFD-C9FCE4C5951E}"/>
              </a:ext>
            </a:extLst>
          </p:cNvPr>
          <p:cNvSpPr>
            <a:spLocks noGrp="1"/>
          </p:cNvSpPr>
          <p:nvPr>
            <p:ph idx="1"/>
          </p:nvPr>
        </p:nvSpPr>
        <p:spPr>
          <a:xfrm>
            <a:off x="838200" y="1825625"/>
            <a:ext cx="7262670" cy="4351338"/>
          </a:xfrm>
        </p:spPr>
        <p:txBody>
          <a:bodyPr/>
          <a:lstStyle/>
          <a:p>
            <a:r>
              <a:rPr lang="en-US" sz="2400" dirty="0">
                <a:cs typeface="Arial Bold" charset="0"/>
              </a:rPr>
              <a:t>Content</a:t>
            </a:r>
          </a:p>
          <a:p>
            <a:pPr lvl="1"/>
            <a:r>
              <a:rPr lang="en-US" sz="2000" dirty="0">
                <a:cs typeface="Arial Bold" charset="0"/>
              </a:rPr>
              <a:t>45% - Quantitative Problem Solving</a:t>
            </a:r>
          </a:p>
          <a:p>
            <a:pPr lvl="2"/>
            <a:r>
              <a:rPr lang="en-US" sz="2000" dirty="0">
                <a:cs typeface="Arial Bold" charset="0"/>
              </a:rPr>
              <a:t>Number operations</a:t>
            </a:r>
          </a:p>
          <a:p>
            <a:pPr lvl="2"/>
            <a:r>
              <a:rPr lang="en-US" sz="2000" dirty="0">
                <a:cs typeface="Arial Bold" charset="0"/>
              </a:rPr>
              <a:t>Geometric thinking</a:t>
            </a:r>
          </a:p>
          <a:p>
            <a:pPr lvl="1"/>
            <a:r>
              <a:rPr lang="en-US" sz="2000" dirty="0">
                <a:cs typeface="Arial Bold" charset="0"/>
              </a:rPr>
              <a:t>55% - Algebraic Problem Solving</a:t>
            </a:r>
          </a:p>
          <a:p>
            <a:r>
              <a:rPr lang="en-US" sz="2400" dirty="0">
                <a:cs typeface="Arial Bold" charset="0"/>
              </a:rPr>
              <a:t>Texas Instruments - TI 30XS Multiview™ (calculator allowed on the second part)</a:t>
            </a:r>
          </a:p>
          <a:p>
            <a:r>
              <a:rPr lang="en-US" sz="2400" dirty="0">
                <a:cs typeface="Arial Bold" charset="0"/>
              </a:rPr>
              <a:t>Integration of mathematical practices</a:t>
            </a:r>
          </a:p>
          <a:p>
            <a:r>
              <a:rPr lang="en-US" sz="2400" dirty="0">
                <a:cs typeface="Arial Bold" charset="0"/>
              </a:rPr>
              <a:t>Formula page, symbols, and calculator page provided</a:t>
            </a:r>
          </a:p>
        </p:txBody>
      </p:sp>
      <p:pic>
        <p:nvPicPr>
          <p:cNvPr id="4" name="Picture 12" descr="math.png">
            <a:extLst>
              <a:ext uri="{FF2B5EF4-FFF2-40B4-BE49-F238E27FC236}">
                <a16:creationId xmlns:a16="http://schemas.microsoft.com/office/drawing/2014/main" id="{ADE7EC6C-DCE3-7088-FD5B-47A6D714DB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338" y="157254"/>
            <a:ext cx="2017438" cy="201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75056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BB95AC-E70D-05F7-198C-AB7F776B37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A8BBD4-0DF8-EA04-105B-7B2A1D43B41B}"/>
              </a:ext>
            </a:extLst>
          </p:cNvPr>
          <p:cNvSpPr>
            <a:spLocks noGrp="1"/>
          </p:cNvSpPr>
          <p:nvPr>
            <p:ph type="title"/>
          </p:nvPr>
        </p:nvSpPr>
        <p:spPr>
          <a:xfrm>
            <a:off x="838200" y="365125"/>
            <a:ext cx="8159496" cy="1325563"/>
          </a:xfrm>
        </p:spPr>
        <p:txBody>
          <a:bodyPr>
            <a:noAutofit/>
          </a:bodyPr>
          <a:lstStyle/>
          <a:p>
            <a:r>
              <a:rPr lang="en-US" sz="5000" dirty="0">
                <a:solidFill>
                  <a:srgbClr val="0080A8"/>
                </a:solidFill>
              </a:rPr>
              <a:t>Overview of Social Studies Test</a:t>
            </a:r>
            <a:endParaRPr lang="en-US" sz="5000" dirty="0"/>
          </a:p>
        </p:txBody>
      </p:sp>
      <p:sp>
        <p:nvSpPr>
          <p:cNvPr id="3" name="Content Placeholder 2">
            <a:extLst>
              <a:ext uri="{FF2B5EF4-FFF2-40B4-BE49-F238E27FC236}">
                <a16:creationId xmlns:a16="http://schemas.microsoft.com/office/drawing/2014/main" id="{CBEB81AF-A550-41DC-5B4C-57A6CDDB8D44}"/>
              </a:ext>
            </a:extLst>
          </p:cNvPr>
          <p:cNvSpPr>
            <a:spLocks noGrp="1"/>
          </p:cNvSpPr>
          <p:nvPr>
            <p:ph idx="1"/>
          </p:nvPr>
        </p:nvSpPr>
        <p:spPr>
          <a:xfrm>
            <a:off x="838200" y="1825625"/>
            <a:ext cx="7262670" cy="4351338"/>
          </a:xfrm>
        </p:spPr>
        <p:txBody>
          <a:bodyPr/>
          <a:lstStyle/>
          <a:p>
            <a:r>
              <a:rPr lang="en-US" sz="2400" dirty="0"/>
              <a:t>Content</a:t>
            </a:r>
          </a:p>
          <a:p>
            <a:pPr lvl="1"/>
            <a:r>
              <a:rPr lang="en-US" sz="2000" dirty="0"/>
              <a:t>50% - Civics and Government</a:t>
            </a:r>
          </a:p>
          <a:p>
            <a:pPr lvl="1"/>
            <a:r>
              <a:rPr lang="en-US" sz="2000" dirty="0"/>
              <a:t>20% - United States History</a:t>
            </a:r>
          </a:p>
          <a:p>
            <a:pPr lvl="1"/>
            <a:r>
              <a:rPr lang="en-US" sz="2000" dirty="0"/>
              <a:t>15% - Economics</a:t>
            </a:r>
          </a:p>
          <a:p>
            <a:pPr lvl="1"/>
            <a:r>
              <a:rPr lang="en-US" sz="2000" dirty="0"/>
              <a:t>15% - Geography and the World</a:t>
            </a:r>
          </a:p>
          <a:p>
            <a:r>
              <a:rPr lang="en-US" sz="2400" dirty="0"/>
              <a:t>Themes</a:t>
            </a:r>
          </a:p>
          <a:p>
            <a:pPr lvl="1"/>
            <a:r>
              <a:rPr lang="en-US" sz="2000" dirty="0"/>
              <a:t>Development of Modern Liberties and Democracy</a:t>
            </a:r>
          </a:p>
          <a:p>
            <a:pPr lvl="1"/>
            <a:r>
              <a:rPr lang="en-US" sz="2000" dirty="0"/>
              <a:t>Dynamic Responses in Societal Systems </a:t>
            </a:r>
          </a:p>
          <a:p>
            <a:r>
              <a:rPr lang="en-US" sz="2400" dirty="0">
                <a:cs typeface="Arial Bold" charset="0"/>
              </a:rPr>
              <a:t>Social Studies Practices – analyzing, thinking, reasoning</a:t>
            </a:r>
          </a:p>
          <a:p>
            <a:r>
              <a:rPr lang="en-US" sz="2400" dirty="0">
                <a:cs typeface="Arial Bold" charset="0"/>
              </a:rPr>
              <a:t>Technology-enhanced question items</a:t>
            </a:r>
          </a:p>
        </p:txBody>
      </p:sp>
      <p:pic>
        <p:nvPicPr>
          <p:cNvPr id="5" name="Picture 12" descr="social_studies_globe.png">
            <a:extLst>
              <a:ext uri="{FF2B5EF4-FFF2-40B4-BE49-F238E27FC236}">
                <a16:creationId xmlns:a16="http://schemas.microsoft.com/office/drawing/2014/main" id="{06C3AD58-1A0B-3E5D-1CF9-733E1FD40B2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25103" y="105378"/>
            <a:ext cx="2186718" cy="2186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05868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459DD-DA95-0BC1-556C-6146B9850DD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D22F173-BB92-B3B7-3767-80D47248CAAB}"/>
              </a:ext>
            </a:extLst>
          </p:cNvPr>
          <p:cNvSpPr/>
          <p:nvPr/>
        </p:nvSpPr>
        <p:spPr>
          <a:xfrm>
            <a:off x="0" y="0"/>
            <a:ext cx="10861288" cy="657066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25CAD279-97A2-C29B-34C2-6A8D790B9AF8}"/>
              </a:ext>
            </a:extLst>
          </p:cNvPr>
          <p:cNvSpPr txBox="1"/>
          <p:nvPr/>
        </p:nvSpPr>
        <p:spPr>
          <a:xfrm>
            <a:off x="944137" y="1062996"/>
            <a:ext cx="6096000" cy="3785652"/>
          </a:xfrm>
          <a:prstGeom prst="rect">
            <a:avLst/>
          </a:prstGeom>
          <a:noFill/>
        </p:spPr>
        <p:txBody>
          <a:bodyPr wrap="square">
            <a:spAutoFit/>
          </a:bodyPr>
          <a:lstStyle/>
          <a:p>
            <a:r>
              <a:rPr kumimoji="0" lang="en-US" sz="6000" b="1" i="0" u="none" strike="noStrike" kern="1200" cap="none" spc="-75" normalizeH="0" baseline="0" noProof="0" dirty="0">
                <a:ln>
                  <a:noFill/>
                </a:ln>
                <a:solidFill>
                  <a:srgbClr val="FFFFFF"/>
                </a:solidFill>
                <a:effectLst/>
                <a:uLnTx/>
                <a:uFillTx/>
                <a:latin typeface="Rockwell" panose="02060603020205020403" pitchFamily="18" charset="77"/>
                <a:ea typeface="+mj-ea"/>
                <a:cs typeface="+mj-cs"/>
              </a:rPr>
              <a:t>Why the Focused Graduation Pathway?</a:t>
            </a:r>
            <a:endParaRPr lang="en-US" dirty="0"/>
          </a:p>
        </p:txBody>
      </p:sp>
      <p:pic>
        <p:nvPicPr>
          <p:cNvPr id="3" name="Picture 2" descr="Person with idea concept">
            <a:extLst>
              <a:ext uri="{FF2B5EF4-FFF2-40B4-BE49-F238E27FC236}">
                <a16:creationId xmlns:a16="http://schemas.microsoft.com/office/drawing/2014/main" id="{7BB90DEB-5866-82D1-DFAF-EEAE8FE788D4}"/>
              </a:ext>
            </a:extLst>
          </p:cNvPr>
          <p:cNvPicPr>
            <a:picLocks noChangeAspect="1"/>
          </p:cNvPicPr>
          <p:nvPr/>
        </p:nvPicPr>
        <p:blipFill>
          <a:blip r:embed="rId2"/>
          <a:stretch>
            <a:fillRect/>
          </a:stretch>
        </p:blipFill>
        <p:spPr>
          <a:xfrm>
            <a:off x="6131311" y="935592"/>
            <a:ext cx="6060689" cy="4040459"/>
          </a:xfrm>
          <a:prstGeom prst="rect">
            <a:avLst/>
          </a:prstGeom>
        </p:spPr>
      </p:pic>
    </p:spTree>
    <p:extLst>
      <p:ext uri="{BB962C8B-B14F-4D97-AF65-F5344CB8AC3E}">
        <p14:creationId xmlns:p14="http://schemas.microsoft.com/office/powerpoint/2010/main" val="20035386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4C69B-90C0-A1C2-B398-5D069ACFC9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DE1FB6-9D86-8364-4ED6-FAA736A0C121}"/>
              </a:ext>
            </a:extLst>
          </p:cNvPr>
          <p:cNvSpPr>
            <a:spLocks noGrp="1"/>
          </p:cNvSpPr>
          <p:nvPr>
            <p:ph type="title"/>
          </p:nvPr>
        </p:nvSpPr>
        <p:spPr>
          <a:xfrm>
            <a:off x="838200" y="365125"/>
            <a:ext cx="8159496" cy="1325563"/>
          </a:xfrm>
        </p:spPr>
        <p:txBody>
          <a:bodyPr>
            <a:noAutofit/>
          </a:bodyPr>
          <a:lstStyle/>
          <a:p>
            <a:r>
              <a:rPr lang="en-US" sz="5000" dirty="0">
                <a:solidFill>
                  <a:srgbClr val="0080A8"/>
                </a:solidFill>
              </a:rPr>
              <a:t>Overview of Science Test</a:t>
            </a:r>
            <a:endParaRPr lang="en-US" sz="5000" dirty="0"/>
          </a:p>
        </p:txBody>
      </p:sp>
      <p:sp>
        <p:nvSpPr>
          <p:cNvPr id="3" name="Content Placeholder 2">
            <a:extLst>
              <a:ext uri="{FF2B5EF4-FFF2-40B4-BE49-F238E27FC236}">
                <a16:creationId xmlns:a16="http://schemas.microsoft.com/office/drawing/2014/main" id="{32B94F9B-0C23-C08D-95EF-F058422F9BEA}"/>
              </a:ext>
            </a:extLst>
          </p:cNvPr>
          <p:cNvSpPr>
            <a:spLocks noGrp="1"/>
          </p:cNvSpPr>
          <p:nvPr>
            <p:ph idx="1"/>
          </p:nvPr>
        </p:nvSpPr>
        <p:spPr>
          <a:xfrm>
            <a:off x="838200" y="1825625"/>
            <a:ext cx="7262670" cy="4351338"/>
          </a:xfrm>
        </p:spPr>
        <p:txBody>
          <a:bodyPr/>
          <a:lstStyle/>
          <a:p>
            <a:r>
              <a:rPr lang="en-US" sz="2400" dirty="0"/>
              <a:t>Content</a:t>
            </a:r>
          </a:p>
          <a:p>
            <a:pPr lvl="1"/>
            <a:r>
              <a:rPr lang="en-US" sz="2000" dirty="0"/>
              <a:t>Life Science – 40%</a:t>
            </a:r>
          </a:p>
          <a:p>
            <a:pPr lvl="1"/>
            <a:r>
              <a:rPr lang="en-US" sz="2000" dirty="0"/>
              <a:t>Physical Science – 40%</a:t>
            </a:r>
          </a:p>
          <a:p>
            <a:pPr lvl="1"/>
            <a:r>
              <a:rPr lang="en-US" sz="2000" dirty="0"/>
              <a:t>Earth and Space Science – 20% Themes </a:t>
            </a:r>
          </a:p>
          <a:p>
            <a:r>
              <a:rPr lang="en-US" sz="2400" dirty="0"/>
              <a:t>Themes</a:t>
            </a:r>
          </a:p>
          <a:p>
            <a:pPr lvl="1"/>
            <a:r>
              <a:rPr lang="en-US" sz="2000" dirty="0"/>
              <a:t>Human Health and Living Systems</a:t>
            </a:r>
          </a:p>
          <a:p>
            <a:pPr lvl="1"/>
            <a:r>
              <a:rPr lang="en-US" sz="2000" dirty="0"/>
              <a:t>Energy and Related Systems</a:t>
            </a:r>
          </a:p>
          <a:p>
            <a:r>
              <a:rPr lang="en-US" sz="2400" dirty="0">
                <a:cs typeface="Arial Bold" charset="0"/>
              </a:rPr>
              <a:t>Science Practices – reasoning and thinking scientifically</a:t>
            </a:r>
          </a:p>
          <a:p>
            <a:r>
              <a:rPr lang="en-US" sz="2400" dirty="0">
                <a:cs typeface="Arial Bold" charset="0"/>
              </a:rPr>
              <a:t>Question types - Technology-enhanced items </a:t>
            </a:r>
            <a:endParaRPr lang="en-US" sz="2300" dirty="0">
              <a:cs typeface="Arial Bold" charset="0"/>
            </a:endParaRPr>
          </a:p>
        </p:txBody>
      </p:sp>
      <p:pic>
        <p:nvPicPr>
          <p:cNvPr id="4" name="Picture 13" descr="science.png">
            <a:extLst>
              <a:ext uri="{FF2B5EF4-FFF2-40B4-BE49-F238E27FC236}">
                <a16:creationId xmlns:a16="http://schemas.microsoft.com/office/drawing/2014/main" id="{0653E91F-D87A-000F-A640-4BDBB91E270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63298" y="365125"/>
            <a:ext cx="2019357" cy="201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07294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B384B-FA87-13BD-CF3B-EE6C072DD251}"/>
              </a:ext>
            </a:extLst>
          </p:cNvPr>
          <p:cNvSpPr>
            <a:spLocks noGrp="1"/>
          </p:cNvSpPr>
          <p:nvPr>
            <p:ph type="title"/>
          </p:nvPr>
        </p:nvSpPr>
        <p:spPr/>
        <p:txBody>
          <a:bodyPr>
            <a:normAutofit/>
          </a:bodyPr>
          <a:lstStyle/>
          <a:p>
            <a:r>
              <a:rPr lang="en-US" sz="5000" dirty="0">
                <a:solidFill>
                  <a:srgbClr val="0080A8"/>
                </a:solidFill>
              </a:rPr>
              <a:t>The GED</a:t>
            </a:r>
            <a:r>
              <a:rPr lang="en-US" sz="5000" baseline="30000" dirty="0">
                <a:solidFill>
                  <a:srgbClr val="0080A8"/>
                </a:solidFill>
              </a:rPr>
              <a:t>®</a:t>
            </a:r>
            <a:r>
              <a:rPr lang="en-US" sz="5000" dirty="0">
                <a:solidFill>
                  <a:srgbClr val="0080A8"/>
                </a:solidFill>
              </a:rPr>
              <a:t> test</a:t>
            </a:r>
            <a:endParaRPr lang="en-US" sz="5000" dirty="0"/>
          </a:p>
        </p:txBody>
      </p:sp>
      <p:sp>
        <p:nvSpPr>
          <p:cNvPr id="3" name="Content Placeholder 2">
            <a:extLst>
              <a:ext uri="{FF2B5EF4-FFF2-40B4-BE49-F238E27FC236}">
                <a16:creationId xmlns:a16="http://schemas.microsoft.com/office/drawing/2014/main" id="{7CA20367-EB31-18F0-1223-FC406BA6FF67}"/>
              </a:ext>
            </a:extLst>
          </p:cNvPr>
          <p:cNvSpPr>
            <a:spLocks noGrp="1"/>
          </p:cNvSpPr>
          <p:nvPr>
            <p:ph idx="1"/>
          </p:nvPr>
        </p:nvSpPr>
        <p:spPr>
          <a:xfrm>
            <a:off x="838200" y="1825625"/>
            <a:ext cx="8272908" cy="4351338"/>
          </a:xfrm>
        </p:spPr>
        <p:txBody>
          <a:bodyPr/>
          <a:lstStyle/>
          <a:p>
            <a:r>
              <a:rPr lang="en-US" dirty="0"/>
              <a:t>Available in English and Spanish</a:t>
            </a:r>
          </a:p>
          <a:p>
            <a:r>
              <a:rPr lang="en-US" dirty="0"/>
              <a:t>Available accommodations include:</a:t>
            </a:r>
          </a:p>
          <a:p>
            <a:pPr lvl="1"/>
            <a:r>
              <a:rPr lang="en-US" dirty="0"/>
              <a:t>Extended time</a:t>
            </a:r>
          </a:p>
          <a:p>
            <a:pPr lvl="1"/>
            <a:r>
              <a:rPr lang="en-US" dirty="0"/>
              <a:t>Additional breaks</a:t>
            </a:r>
          </a:p>
          <a:p>
            <a:pPr lvl="1"/>
            <a:r>
              <a:rPr lang="en-US" dirty="0"/>
              <a:t>Reader/recorder</a:t>
            </a:r>
          </a:p>
          <a:p>
            <a:pPr lvl="1"/>
            <a:r>
              <a:rPr lang="en-US" dirty="0"/>
              <a:t>Private room</a:t>
            </a:r>
          </a:p>
          <a:p>
            <a:pPr lvl="1"/>
            <a:r>
              <a:rPr lang="en-US" dirty="0"/>
              <a:t>Screen reader (JAWS)</a:t>
            </a:r>
          </a:p>
          <a:p>
            <a:pPr lvl="1"/>
            <a:r>
              <a:rPr lang="en-US" dirty="0"/>
              <a:t>Many more</a:t>
            </a:r>
          </a:p>
          <a:p>
            <a:pPr lvl="1"/>
            <a:r>
              <a:rPr lang="en-US" dirty="0"/>
              <a:t>Visit the </a:t>
            </a:r>
            <a:r>
              <a:rPr lang="en-US" dirty="0">
                <a:hlinkClick r:id="rId3"/>
              </a:rPr>
              <a:t>GEDTS Accommodations Information Page</a:t>
            </a:r>
            <a:endParaRPr lang="en-US" dirty="0"/>
          </a:p>
        </p:txBody>
      </p:sp>
    </p:spTree>
    <p:extLst>
      <p:ext uri="{BB962C8B-B14F-4D97-AF65-F5344CB8AC3E}">
        <p14:creationId xmlns:p14="http://schemas.microsoft.com/office/powerpoint/2010/main" val="33390606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E6399-E5C5-1D2D-3FF3-9341063D8D85}"/>
              </a:ext>
            </a:extLst>
          </p:cNvPr>
          <p:cNvSpPr>
            <a:spLocks noGrp="1"/>
          </p:cNvSpPr>
          <p:nvPr>
            <p:ph type="title"/>
          </p:nvPr>
        </p:nvSpPr>
        <p:spPr/>
        <p:txBody>
          <a:bodyPr/>
          <a:lstStyle/>
          <a:p>
            <a:r>
              <a:rPr lang="en-US" sz="4000" dirty="0">
                <a:solidFill>
                  <a:srgbClr val="0080A8"/>
                </a:solidFill>
              </a:rPr>
              <a:t>GED</a:t>
            </a:r>
            <a:r>
              <a:rPr lang="en-US" sz="4000" baseline="30000" dirty="0">
                <a:solidFill>
                  <a:srgbClr val="0080A8"/>
                </a:solidFill>
              </a:rPr>
              <a:t>®</a:t>
            </a:r>
            <a:r>
              <a:rPr lang="en-US" sz="4000" dirty="0">
                <a:solidFill>
                  <a:srgbClr val="0080A8"/>
                </a:solidFill>
              </a:rPr>
              <a:t> test Score Levels</a:t>
            </a:r>
            <a:endParaRPr lang="en-US" dirty="0"/>
          </a:p>
        </p:txBody>
      </p:sp>
      <p:sp>
        <p:nvSpPr>
          <p:cNvPr id="3" name="Content Placeholder 2">
            <a:extLst>
              <a:ext uri="{FF2B5EF4-FFF2-40B4-BE49-F238E27FC236}">
                <a16:creationId xmlns:a16="http://schemas.microsoft.com/office/drawing/2014/main" id="{9F12EAA2-771B-4602-C272-6077F11BCAB8}"/>
              </a:ext>
            </a:extLst>
          </p:cNvPr>
          <p:cNvSpPr>
            <a:spLocks noGrp="1"/>
          </p:cNvSpPr>
          <p:nvPr>
            <p:ph idx="1"/>
          </p:nvPr>
        </p:nvSpPr>
        <p:spPr>
          <a:xfrm>
            <a:off x="838200" y="1825625"/>
            <a:ext cx="9766852" cy="4351338"/>
          </a:xfrm>
        </p:spPr>
        <p:txBody>
          <a:bodyPr/>
          <a:lstStyle/>
          <a:p>
            <a:pPr marL="457200" lvl="1" indent="0">
              <a:buNone/>
            </a:pPr>
            <a:r>
              <a:rPr lang="en-US" dirty="0"/>
              <a:t>GED College Ready scores improve the chances for college success.</a:t>
            </a:r>
          </a:p>
          <a:p>
            <a:pPr marL="457200" lvl="1" indent="0">
              <a:buNone/>
            </a:pPr>
            <a:endParaRPr lang="en-US" dirty="0"/>
          </a:p>
          <a:p>
            <a:pPr marL="457200" lvl="1" indent="0">
              <a:buNone/>
            </a:pPr>
            <a:r>
              <a:rPr lang="en-US" dirty="0"/>
              <a:t>Learn more at </a:t>
            </a:r>
            <a:r>
              <a:rPr lang="en-US" dirty="0">
                <a:hlinkClick r:id="rId3"/>
              </a:rPr>
              <a:t>GED.com/</a:t>
            </a:r>
            <a:r>
              <a:rPr lang="en-US" dirty="0" err="1">
                <a:hlinkClick r:id="rId3"/>
              </a:rPr>
              <a:t>collegeready</a:t>
            </a:r>
            <a:endParaRPr lang="en-US" dirty="0"/>
          </a:p>
          <a:p>
            <a:pPr marL="457200" lvl="1" indent="0">
              <a:buNone/>
            </a:pPr>
            <a:endParaRPr lang="en-US" dirty="0"/>
          </a:p>
        </p:txBody>
      </p:sp>
      <p:pic>
        <p:nvPicPr>
          <p:cNvPr id="4" name="Picture 3" descr="Text&#10;&#10;Description automatically generated">
            <a:extLst>
              <a:ext uri="{FF2B5EF4-FFF2-40B4-BE49-F238E27FC236}">
                <a16:creationId xmlns:a16="http://schemas.microsoft.com/office/drawing/2014/main" id="{D2935791-AAE5-E49F-D3C0-CE7CB1F637DB}"/>
              </a:ext>
            </a:extLst>
          </p:cNvPr>
          <p:cNvPicPr>
            <a:picLocks noChangeAspect="1"/>
          </p:cNvPicPr>
          <p:nvPr/>
        </p:nvPicPr>
        <p:blipFill>
          <a:blip r:embed="rId4"/>
          <a:stretch>
            <a:fillRect/>
          </a:stretch>
        </p:blipFill>
        <p:spPr>
          <a:xfrm>
            <a:off x="0" y="3429000"/>
            <a:ext cx="12192000" cy="3194807"/>
          </a:xfrm>
          <a:prstGeom prst="rect">
            <a:avLst/>
          </a:prstGeom>
        </p:spPr>
      </p:pic>
    </p:spTree>
    <p:extLst>
      <p:ext uri="{BB962C8B-B14F-4D97-AF65-F5344CB8AC3E}">
        <p14:creationId xmlns:p14="http://schemas.microsoft.com/office/powerpoint/2010/main" val="27924458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537B6-1991-8BFB-7110-DC1302C15167}"/>
              </a:ext>
            </a:extLst>
          </p:cNvPr>
          <p:cNvSpPr>
            <a:spLocks noGrp="1"/>
          </p:cNvSpPr>
          <p:nvPr>
            <p:ph type="title"/>
          </p:nvPr>
        </p:nvSpPr>
        <p:spPr/>
        <p:txBody>
          <a:bodyPr/>
          <a:lstStyle/>
          <a:p>
            <a:r>
              <a:rPr lang="en-US" sz="4000" dirty="0">
                <a:solidFill>
                  <a:srgbClr val="0080A8"/>
                </a:solidFill>
              </a:rPr>
              <a:t>GED</a:t>
            </a:r>
            <a:r>
              <a:rPr lang="en-US" sz="4000" baseline="30000" dirty="0">
                <a:solidFill>
                  <a:srgbClr val="0080A8"/>
                </a:solidFill>
              </a:rPr>
              <a:t>®</a:t>
            </a:r>
            <a:r>
              <a:rPr lang="en-US" sz="4000" dirty="0">
                <a:solidFill>
                  <a:srgbClr val="0080A8"/>
                </a:solidFill>
              </a:rPr>
              <a:t> Ready: The Official Practice test</a:t>
            </a:r>
            <a:endParaRPr lang="en-US" dirty="0"/>
          </a:p>
        </p:txBody>
      </p:sp>
      <p:graphicFrame>
        <p:nvGraphicFramePr>
          <p:cNvPr id="4" name="Table 3">
            <a:extLst>
              <a:ext uri="{FF2B5EF4-FFF2-40B4-BE49-F238E27FC236}">
                <a16:creationId xmlns:a16="http://schemas.microsoft.com/office/drawing/2014/main" id="{40B24CEF-D20A-3CE9-1BD3-E0784C35D3E3}"/>
              </a:ext>
            </a:extLst>
          </p:cNvPr>
          <p:cNvGraphicFramePr>
            <a:graphicFrameLocks noGrp="1"/>
          </p:cNvGraphicFramePr>
          <p:nvPr/>
        </p:nvGraphicFramePr>
        <p:xfrm>
          <a:off x="1275347" y="1922764"/>
          <a:ext cx="8396514" cy="4023360"/>
        </p:xfrm>
        <a:graphic>
          <a:graphicData uri="http://schemas.openxmlformats.org/drawingml/2006/table">
            <a:tbl>
              <a:tblPr firstRow="1" bandRow="1">
                <a:tableStyleId>{BC89EF96-8CEA-46FF-86C4-4CE0E7609802}</a:tableStyleId>
              </a:tblPr>
              <a:tblGrid>
                <a:gridCol w="2998755">
                  <a:extLst>
                    <a:ext uri="{9D8B030D-6E8A-4147-A177-3AD203B41FA5}">
                      <a16:colId xmlns:a16="http://schemas.microsoft.com/office/drawing/2014/main" val="20000"/>
                    </a:ext>
                  </a:extLst>
                </a:gridCol>
                <a:gridCol w="5397759">
                  <a:extLst>
                    <a:ext uri="{9D8B030D-6E8A-4147-A177-3AD203B41FA5}">
                      <a16:colId xmlns:a16="http://schemas.microsoft.com/office/drawing/2014/main" val="20001"/>
                    </a:ext>
                  </a:extLst>
                </a:gridCol>
              </a:tblGrid>
              <a:tr h="374469">
                <a:tc>
                  <a:txBody>
                    <a:bodyPr/>
                    <a:lstStyle/>
                    <a:p>
                      <a:r>
                        <a:rPr lang="en-US" sz="2400" b="1" dirty="0">
                          <a:latin typeface="Arial" panose="020B0604020202020204" pitchFamily="34" charset="0"/>
                          <a:cs typeface="Arial" panose="020B0604020202020204" pitchFamily="34" charset="0"/>
                        </a:rPr>
                        <a:t>Realistic practice</a:t>
                      </a:r>
                      <a:r>
                        <a:rPr lang="en-US" sz="2400" b="1" baseline="0" dirty="0">
                          <a:latin typeface="Arial" panose="020B0604020202020204" pitchFamily="34" charset="0"/>
                          <a:cs typeface="Arial" panose="020B0604020202020204" pitchFamily="34" charset="0"/>
                        </a:rPr>
                        <a:t> opportunity</a:t>
                      </a:r>
                      <a:endParaRPr lang="en-US" sz="2400" b="1" dirty="0">
                        <a:latin typeface="Arial" panose="020B0604020202020204" pitchFamily="34" charset="0"/>
                        <a:cs typeface="Arial" panose="020B0604020202020204" pitchFamily="34"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dirty="0">
                          <a:latin typeface="Arial" panose="020B0604020202020204" pitchFamily="34" charset="0"/>
                          <a:cs typeface="Arial" panose="020B0604020202020204" pitchFamily="34" charset="0"/>
                        </a:rPr>
                        <a:t>Online and can be taken anywhere</a:t>
                      </a:r>
                    </a:p>
                    <a:p>
                      <a:endParaRPr lang="en-US" sz="24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370840">
                <a:tc>
                  <a:txBody>
                    <a:bodyPr/>
                    <a:lstStyle/>
                    <a:p>
                      <a:r>
                        <a:rPr lang="en-US" sz="2400" b="1" dirty="0">
                          <a:latin typeface="Arial" panose="020B0604020202020204" pitchFamily="34" charset="0"/>
                          <a:cs typeface="Arial" panose="020B0604020202020204" pitchFamily="34" charset="0"/>
                        </a:rPr>
                        <a:t>Standardized and normed</a:t>
                      </a:r>
                    </a:p>
                  </a:txBody>
                  <a:tcPr>
                    <a:solidFill>
                      <a:srgbClr val="92D050">
                        <a:alpha val="20000"/>
                      </a:srgb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dirty="0">
                          <a:latin typeface="Arial" panose="020B0604020202020204" pitchFamily="34" charset="0"/>
                          <a:cs typeface="Arial" panose="020B0604020202020204" pitchFamily="34" charset="0"/>
                        </a:rPr>
                        <a:t>Same norming and standardization study as the GED</a:t>
                      </a:r>
                      <a:r>
                        <a:rPr lang="en-US" sz="2400" b="0" baseline="30000" dirty="0">
                          <a:latin typeface="Arial" panose="020B0604020202020204" pitchFamily="34" charset="0"/>
                          <a:cs typeface="Arial" panose="020B0604020202020204" pitchFamily="34" charset="0"/>
                        </a:rPr>
                        <a:t>®</a:t>
                      </a:r>
                      <a:r>
                        <a:rPr lang="en-US" sz="2400" b="0" dirty="0">
                          <a:latin typeface="Arial" panose="020B0604020202020204" pitchFamily="34" charset="0"/>
                          <a:cs typeface="Arial" panose="020B0604020202020204" pitchFamily="34" charset="0"/>
                        </a:rPr>
                        <a:t> test</a:t>
                      </a:r>
                    </a:p>
                    <a:p>
                      <a:endParaRPr lang="en-US" sz="2400" b="0" dirty="0">
                        <a:latin typeface="Arial" panose="020B0604020202020204" pitchFamily="34" charset="0"/>
                        <a:cs typeface="Arial" panose="020B0604020202020204" pitchFamily="34" charset="0"/>
                      </a:endParaRPr>
                    </a:p>
                  </a:txBody>
                  <a:tcPr>
                    <a:solidFill>
                      <a:srgbClr val="92D050">
                        <a:alpha val="20000"/>
                      </a:srgbClr>
                    </a:solidFill>
                  </a:tcPr>
                </a:tc>
                <a:extLst>
                  <a:ext uri="{0D108BD9-81ED-4DB2-BD59-A6C34878D82A}">
                    <a16:rowId xmlns:a16="http://schemas.microsoft.com/office/drawing/2014/main" val="10001"/>
                  </a:ext>
                </a:extLst>
              </a:tr>
              <a:tr h="370840">
                <a:tc>
                  <a:txBody>
                    <a:bodyPr/>
                    <a:lstStyle/>
                    <a:p>
                      <a:r>
                        <a:rPr lang="en-US" sz="2400" b="1" dirty="0">
                          <a:latin typeface="Arial" panose="020B0604020202020204" pitchFamily="34" charset="0"/>
                          <a:cs typeface="Arial" panose="020B0604020202020204" pitchFamily="34" charset="0"/>
                        </a:rPr>
                        <a:t>Predictive</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dirty="0">
                          <a:latin typeface="Arial" panose="020B0604020202020204" pitchFamily="34" charset="0"/>
                          <a:cs typeface="Arial" panose="020B0604020202020204" pitchFamily="34" charset="0"/>
                        </a:rPr>
                        <a:t>Tells students if they are likely to pass</a:t>
                      </a:r>
                    </a:p>
                    <a:p>
                      <a:endParaRPr lang="en-US" sz="24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r h="370840">
                <a:tc>
                  <a:txBody>
                    <a:bodyPr/>
                    <a:lstStyle/>
                    <a:p>
                      <a:r>
                        <a:rPr lang="en-US" sz="2400" b="1" dirty="0">
                          <a:latin typeface="Arial" panose="020B0604020202020204" pitchFamily="34" charset="0"/>
                          <a:cs typeface="Arial" panose="020B0604020202020204" pitchFamily="34" charset="0"/>
                        </a:rPr>
                        <a:t>Half-length </a:t>
                      </a:r>
                    </a:p>
                  </a:txBody>
                  <a:tcPr>
                    <a:solidFill>
                      <a:srgbClr val="92D050">
                        <a:alpha val="20000"/>
                      </a:srgb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dirty="0">
                          <a:latin typeface="Arial" panose="020B0604020202020204" pitchFamily="34" charset="0"/>
                          <a:cs typeface="Arial" panose="020B0604020202020204" pitchFamily="34" charset="0"/>
                        </a:rPr>
                        <a:t>Half the length and can be stopped/started any time</a:t>
                      </a:r>
                    </a:p>
                    <a:p>
                      <a:endParaRPr lang="en-US" sz="2400" b="0" dirty="0">
                        <a:latin typeface="Arial" panose="020B0604020202020204" pitchFamily="34" charset="0"/>
                        <a:cs typeface="Arial" panose="020B0604020202020204" pitchFamily="34" charset="0"/>
                      </a:endParaRPr>
                    </a:p>
                  </a:txBody>
                  <a:tcPr>
                    <a:solidFill>
                      <a:srgbClr val="92D050">
                        <a:alpha val="20000"/>
                      </a:srgb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1211121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A05E9-E824-AA24-C3AC-BBC29AFFBC76}"/>
              </a:ext>
            </a:extLst>
          </p:cNvPr>
          <p:cNvSpPr>
            <a:spLocks noGrp="1"/>
          </p:cNvSpPr>
          <p:nvPr>
            <p:ph type="title"/>
          </p:nvPr>
        </p:nvSpPr>
        <p:spPr/>
        <p:txBody>
          <a:bodyPr/>
          <a:lstStyle/>
          <a:p>
            <a:r>
              <a:rPr lang="en-US" dirty="0">
                <a:solidFill>
                  <a:srgbClr val="0080A8"/>
                </a:solidFill>
              </a:rPr>
              <a:t>T</a:t>
            </a:r>
            <a:r>
              <a:rPr lang="en-US" sz="4000" dirty="0">
                <a:solidFill>
                  <a:srgbClr val="0080A8"/>
                </a:solidFill>
              </a:rPr>
              <a:t>hree GED</a:t>
            </a:r>
            <a:r>
              <a:rPr lang="en-US" sz="4000" baseline="30000" dirty="0">
                <a:solidFill>
                  <a:srgbClr val="0080A8"/>
                </a:solidFill>
              </a:rPr>
              <a:t>® </a:t>
            </a:r>
            <a:r>
              <a:rPr lang="en-US" sz="4000" dirty="0">
                <a:solidFill>
                  <a:srgbClr val="0080A8"/>
                </a:solidFill>
              </a:rPr>
              <a:t>Ready Score Levels</a:t>
            </a:r>
            <a:endParaRPr lang="en-US" dirty="0"/>
          </a:p>
        </p:txBody>
      </p:sp>
      <p:graphicFrame>
        <p:nvGraphicFramePr>
          <p:cNvPr id="4" name="Content Placeholder 6">
            <a:extLst>
              <a:ext uri="{FF2B5EF4-FFF2-40B4-BE49-F238E27FC236}">
                <a16:creationId xmlns:a16="http://schemas.microsoft.com/office/drawing/2014/main" id="{0A057CA8-7D78-0872-CC8E-97A84084D4AD}"/>
              </a:ext>
            </a:extLst>
          </p:cNvPr>
          <p:cNvGraphicFramePr>
            <a:graphicFrameLocks noGrp="1"/>
          </p:cNvGraphicFramePr>
          <p:nvPr>
            <p:ph idx="1"/>
          </p:nvPr>
        </p:nvGraphicFramePr>
        <p:xfrm>
          <a:off x="1636295" y="2126657"/>
          <a:ext cx="8382000" cy="2621280"/>
        </p:xfrm>
        <a:graphic>
          <a:graphicData uri="http://schemas.openxmlformats.org/drawingml/2006/table">
            <a:tbl>
              <a:tblPr firstRow="1" bandRow="1">
                <a:tableStyleId>{5C22544A-7EE6-4342-B048-85BDC9FD1C3A}</a:tableStyleId>
              </a:tblPr>
              <a:tblGrid>
                <a:gridCol w="2794000">
                  <a:extLst>
                    <a:ext uri="{9D8B030D-6E8A-4147-A177-3AD203B41FA5}">
                      <a16:colId xmlns:a16="http://schemas.microsoft.com/office/drawing/2014/main" val="20000"/>
                    </a:ext>
                  </a:extLst>
                </a:gridCol>
                <a:gridCol w="2794000">
                  <a:extLst>
                    <a:ext uri="{9D8B030D-6E8A-4147-A177-3AD203B41FA5}">
                      <a16:colId xmlns:a16="http://schemas.microsoft.com/office/drawing/2014/main" val="20001"/>
                    </a:ext>
                  </a:extLst>
                </a:gridCol>
                <a:gridCol w="2794000">
                  <a:extLst>
                    <a:ext uri="{9D8B030D-6E8A-4147-A177-3AD203B41FA5}">
                      <a16:colId xmlns:a16="http://schemas.microsoft.com/office/drawing/2014/main" val="20002"/>
                    </a:ext>
                  </a:extLst>
                </a:gridCol>
              </a:tblGrid>
              <a:tr h="887874">
                <a:tc>
                  <a:txBody>
                    <a:bodyPr/>
                    <a:lstStyle/>
                    <a:p>
                      <a:pPr algn="ctr"/>
                      <a:r>
                        <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Not Likely to Pass </a:t>
                      </a:r>
                    </a:p>
                  </a:txBody>
                  <a:tcPr marL="90879" marR="908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32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Too Close to Call</a:t>
                      </a:r>
                    </a:p>
                  </a:txBody>
                  <a:tcPr marL="90879" marR="908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32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Likely to </a:t>
                      </a:r>
                      <a:br>
                        <a:rPr lang="en-US" sz="32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2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Pass</a:t>
                      </a:r>
                    </a:p>
                  </a:txBody>
                  <a:tcPr marL="90879" marR="908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r h="1509344">
                <a:tc>
                  <a:txBody>
                    <a:bodyPr/>
                    <a:lstStyle/>
                    <a:p>
                      <a:pPr algn="ctr"/>
                      <a:endParaRPr lang="en-US" sz="3200" b="1" baseline="0" dirty="0">
                        <a:latin typeface="Arial" panose="020B0604020202020204" pitchFamily="34" charset="0"/>
                        <a:cs typeface="Arial" panose="020B0604020202020204" pitchFamily="34" charset="0"/>
                      </a:endParaRPr>
                    </a:p>
                    <a:p>
                      <a:pPr algn="ctr"/>
                      <a:r>
                        <a:rPr lang="en-US" sz="3200" b="1" baseline="0" dirty="0">
                          <a:latin typeface="Arial" panose="020B0604020202020204" pitchFamily="34" charset="0"/>
                          <a:cs typeface="Arial" panose="020B0604020202020204" pitchFamily="34" charset="0"/>
                        </a:rPr>
                        <a:t>100-133</a:t>
                      </a:r>
                      <a:endParaRPr lang="en-US" sz="3200" b="1" dirty="0">
                        <a:latin typeface="Arial" panose="020B0604020202020204" pitchFamily="34" charset="0"/>
                        <a:cs typeface="Arial" panose="020B0604020202020204" pitchFamily="34" charset="0"/>
                      </a:endParaRPr>
                    </a:p>
                    <a:p>
                      <a:pPr algn="ctr"/>
                      <a:endParaRPr lang="en-US" sz="3200" b="1" dirty="0">
                        <a:latin typeface="Arial" panose="020B0604020202020204" pitchFamily="34" charset="0"/>
                        <a:cs typeface="Arial" panose="020B0604020202020204" pitchFamily="34" charset="0"/>
                      </a:endParaRPr>
                    </a:p>
                  </a:txBody>
                  <a:tcPr marL="90879" marR="908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3200" b="1" baseline="0" dirty="0">
                        <a:latin typeface="Arial" panose="020B0604020202020204" pitchFamily="34" charset="0"/>
                        <a:cs typeface="Arial" panose="020B0604020202020204" pitchFamily="34" charset="0"/>
                      </a:endParaRPr>
                    </a:p>
                    <a:p>
                      <a:pPr algn="ctr"/>
                      <a:r>
                        <a:rPr lang="en-US" sz="3200" b="1" baseline="0" dirty="0">
                          <a:latin typeface="Arial" panose="020B0604020202020204" pitchFamily="34" charset="0"/>
                          <a:cs typeface="Arial" panose="020B0604020202020204" pitchFamily="34" charset="0"/>
                        </a:rPr>
                        <a:t>134-144</a:t>
                      </a:r>
                      <a:endParaRPr lang="en-US" sz="3200" b="1" dirty="0">
                        <a:latin typeface="Arial" panose="020B0604020202020204" pitchFamily="34" charset="0"/>
                        <a:cs typeface="Arial" panose="020B0604020202020204" pitchFamily="34" charset="0"/>
                      </a:endParaRPr>
                    </a:p>
                  </a:txBody>
                  <a:tcPr marL="90879" marR="908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3200" b="1" dirty="0">
                        <a:latin typeface="Arial" panose="020B0604020202020204" pitchFamily="34" charset="0"/>
                        <a:cs typeface="Arial" panose="020B0604020202020204" pitchFamily="34" charset="0"/>
                      </a:endParaRPr>
                    </a:p>
                    <a:p>
                      <a:pPr algn="ctr"/>
                      <a:r>
                        <a:rPr lang="en-US" sz="3200" b="1" dirty="0">
                          <a:latin typeface="Arial" panose="020B0604020202020204" pitchFamily="34" charset="0"/>
                          <a:cs typeface="Arial" panose="020B0604020202020204" pitchFamily="34" charset="0"/>
                        </a:rPr>
                        <a:t>145-200</a:t>
                      </a:r>
                    </a:p>
                  </a:txBody>
                  <a:tcPr marL="90879" marR="908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4209371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77429-4B9F-3EB1-DA18-5497770F3E4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709A305-E5DF-7FE8-DE86-6DAE9EAC979D}"/>
              </a:ext>
            </a:extLst>
          </p:cNvPr>
          <p:cNvSpPr/>
          <p:nvPr/>
        </p:nvSpPr>
        <p:spPr>
          <a:xfrm>
            <a:off x="0" y="0"/>
            <a:ext cx="10861288" cy="657066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E75C3A4-ECEE-3692-1FFB-A812F0BEA680}"/>
              </a:ext>
            </a:extLst>
          </p:cNvPr>
          <p:cNvSpPr txBox="1"/>
          <p:nvPr/>
        </p:nvSpPr>
        <p:spPr>
          <a:xfrm>
            <a:off x="944137" y="1062996"/>
            <a:ext cx="6096000" cy="3785652"/>
          </a:xfrm>
          <a:prstGeom prst="rect">
            <a:avLst/>
          </a:prstGeom>
          <a:noFill/>
        </p:spPr>
        <p:txBody>
          <a:bodyPr wrap="square">
            <a:spAutoFit/>
          </a:bodyPr>
          <a:lstStyle/>
          <a:p>
            <a:r>
              <a:rPr kumimoji="0" lang="en-US" sz="6000" b="1" i="0" u="none" strike="noStrike" kern="1200" cap="none" spc="-75" normalizeH="0" baseline="0" noProof="0" dirty="0">
                <a:ln>
                  <a:noFill/>
                </a:ln>
                <a:solidFill>
                  <a:srgbClr val="FFFFFF"/>
                </a:solidFill>
                <a:effectLst/>
                <a:uLnTx/>
                <a:uFillTx/>
                <a:latin typeface="Rockwell" panose="02060603020205020403" pitchFamily="18" charset="77"/>
                <a:ea typeface="+mj-ea"/>
                <a:cs typeface="+mj-cs"/>
              </a:rPr>
              <a:t>Why the Focused Graduation Pathway?</a:t>
            </a:r>
            <a:endParaRPr lang="en-US" dirty="0"/>
          </a:p>
        </p:txBody>
      </p:sp>
      <p:pic>
        <p:nvPicPr>
          <p:cNvPr id="3" name="Picture 2" descr="Person with idea concept">
            <a:extLst>
              <a:ext uri="{FF2B5EF4-FFF2-40B4-BE49-F238E27FC236}">
                <a16:creationId xmlns:a16="http://schemas.microsoft.com/office/drawing/2014/main" id="{19084594-5E60-EA1A-8AAE-4FC95CB70852}"/>
              </a:ext>
            </a:extLst>
          </p:cNvPr>
          <p:cNvPicPr>
            <a:picLocks noChangeAspect="1"/>
          </p:cNvPicPr>
          <p:nvPr/>
        </p:nvPicPr>
        <p:blipFill>
          <a:blip r:embed="rId2"/>
          <a:stretch>
            <a:fillRect/>
          </a:stretch>
        </p:blipFill>
        <p:spPr>
          <a:xfrm>
            <a:off x="6131311" y="935592"/>
            <a:ext cx="6060689" cy="4040459"/>
          </a:xfrm>
          <a:prstGeom prst="rect">
            <a:avLst/>
          </a:prstGeom>
        </p:spPr>
      </p:pic>
    </p:spTree>
    <p:extLst>
      <p:ext uri="{BB962C8B-B14F-4D97-AF65-F5344CB8AC3E}">
        <p14:creationId xmlns:p14="http://schemas.microsoft.com/office/powerpoint/2010/main" val="10674706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607143" y="2960316"/>
            <a:ext cx="0" cy="3360122"/>
          </a:xfrm>
          <a:prstGeom prst="line">
            <a:avLst/>
          </a:prstGeom>
          <a:ln w="19050" cap="flat">
            <a:solidFill>
              <a:srgbClr val="000000"/>
            </a:solidFill>
            <a:prstDash val="solid"/>
            <a:headEnd type="none" w="sm" len="sm"/>
            <a:tailEnd type="none" w="sm" len="sm"/>
          </a:ln>
        </p:spPr>
        <p:txBody>
          <a:bodyPr/>
          <a:lstStyle/>
          <a:p>
            <a:endParaRPr lang="en-US" sz="1200"/>
          </a:p>
        </p:txBody>
      </p:sp>
      <p:sp>
        <p:nvSpPr>
          <p:cNvPr id="3" name="AutoShape 3"/>
          <p:cNvSpPr/>
          <p:nvPr/>
        </p:nvSpPr>
        <p:spPr>
          <a:xfrm rot="5400000">
            <a:off x="-2199288" y="3422650"/>
            <a:ext cx="5782876" cy="0"/>
          </a:xfrm>
          <a:prstGeom prst="line">
            <a:avLst/>
          </a:prstGeom>
          <a:ln w="19050" cap="flat">
            <a:solidFill>
              <a:srgbClr val="000000"/>
            </a:solidFill>
            <a:prstDash val="solid"/>
            <a:headEnd type="none" w="sm" len="sm"/>
            <a:tailEnd type="none" w="sm" len="sm"/>
          </a:ln>
        </p:spPr>
        <p:txBody>
          <a:bodyPr/>
          <a:lstStyle/>
          <a:p>
            <a:endParaRPr lang="en-US" sz="1200"/>
          </a:p>
        </p:txBody>
      </p:sp>
      <p:sp>
        <p:nvSpPr>
          <p:cNvPr id="4" name="Freeform 4"/>
          <p:cNvSpPr/>
          <p:nvPr/>
        </p:nvSpPr>
        <p:spPr>
          <a:xfrm>
            <a:off x="9230145" y="4044383"/>
            <a:ext cx="4552111" cy="4552111"/>
          </a:xfrm>
          <a:custGeom>
            <a:avLst/>
            <a:gdLst/>
            <a:ahLst/>
            <a:cxnLst/>
            <a:rect l="l" t="t" r="r" b="b"/>
            <a:pathLst>
              <a:path w="6828166" h="6828166">
                <a:moveTo>
                  <a:pt x="0" y="0"/>
                </a:moveTo>
                <a:lnTo>
                  <a:pt x="6828166" y="0"/>
                </a:lnTo>
                <a:lnTo>
                  <a:pt x="6828166" y="6828166"/>
                </a:lnTo>
                <a:lnTo>
                  <a:pt x="0" y="68281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5" name="TextBox 5"/>
          <p:cNvSpPr txBox="1"/>
          <p:nvPr/>
        </p:nvSpPr>
        <p:spPr>
          <a:xfrm rot="5400000">
            <a:off x="-383981" y="4206760"/>
            <a:ext cx="3261253" cy="841834"/>
          </a:xfrm>
          <a:prstGeom prst="rect">
            <a:avLst/>
          </a:prstGeom>
        </p:spPr>
        <p:txBody>
          <a:bodyPr lIns="0" tIns="0" rIns="0" bIns="0" rtlCol="0" anchor="t">
            <a:spAutoFit/>
          </a:bodyPr>
          <a:lstStyle/>
          <a:p>
            <a:pPr algn="ctr">
              <a:lnSpc>
                <a:spcPts val="7160"/>
              </a:lnSpc>
              <a:spcBef>
                <a:spcPct val="0"/>
              </a:spcBef>
            </a:pPr>
            <a:r>
              <a:rPr lang="en-US" sz="5114" b="1">
                <a:solidFill>
                  <a:srgbClr val="000000"/>
                </a:solidFill>
                <a:latin typeface="Frunchy Sage Bold"/>
                <a:ea typeface="Frunchy Sage Bold"/>
                <a:cs typeface="Frunchy Sage Bold"/>
                <a:sym typeface="Frunchy Sage Bold"/>
              </a:rPr>
              <a:t>Prioritize</a:t>
            </a:r>
          </a:p>
        </p:txBody>
      </p:sp>
      <p:sp>
        <p:nvSpPr>
          <p:cNvPr id="6" name="TextBox 6"/>
          <p:cNvSpPr txBox="1"/>
          <p:nvPr/>
        </p:nvSpPr>
        <p:spPr>
          <a:xfrm>
            <a:off x="1436948" y="432742"/>
            <a:ext cx="9208142" cy="936282"/>
          </a:xfrm>
          <a:prstGeom prst="rect">
            <a:avLst/>
          </a:prstGeom>
        </p:spPr>
        <p:txBody>
          <a:bodyPr wrap="square" lIns="0" tIns="0" rIns="0" bIns="0" rtlCol="0" anchor="t">
            <a:spAutoFit/>
          </a:bodyPr>
          <a:lstStyle/>
          <a:p>
            <a:pPr algn="ctr">
              <a:lnSpc>
                <a:spcPts val="3500"/>
              </a:lnSpc>
            </a:pPr>
            <a:r>
              <a:rPr lang="en-US" sz="4606" i="1" dirty="0">
                <a:solidFill>
                  <a:srgbClr val="000000"/>
                </a:solidFill>
                <a:latin typeface="Footlight MT Light" panose="0204060206030A020304" pitchFamily="18" charset="0"/>
                <a:ea typeface="Frunchy Sage Italics"/>
                <a:cs typeface="Frunchy Sage Italics"/>
                <a:sym typeface="Frunchy Sage Italics"/>
              </a:rPr>
              <a:t>Students who have struggled to Attend Due to Mental Health Struggles</a:t>
            </a:r>
          </a:p>
        </p:txBody>
      </p:sp>
      <p:grpSp>
        <p:nvGrpSpPr>
          <p:cNvPr id="7" name="Group 7"/>
          <p:cNvGrpSpPr/>
          <p:nvPr/>
        </p:nvGrpSpPr>
        <p:grpSpPr>
          <a:xfrm>
            <a:off x="31233" y="1541931"/>
            <a:ext cx="4321208" cy="962914"/>
            <a:chOff x="62465" y="862348"/>
            <a:chExt cx="8642416" cy="1925828"/>
          </a:xfrm>
        </p:grpSpPr>
        <p:sp>
          <p:nvSpPr>
            <p:cNvPr id="8" name="TextBox 8"/>
            <p:cNvSpPr txBox="1"/>
            <p:nvPr/>
          </p:nvSpPr>
          <p:spPr>
            <a:xfrm rot="21073766">
              <a:off x="302425" y="862348"/>
              <a:ext cx="8216460" cy="593882"/>
            </a:xfrm>
            <a:prstGeom prst="rect">
              <a:avLst/>
            </a:prstGeom>
          </p:spPr>
          <p:txBody>
            <a:bodyPr lIns="0" tIns="0" rIns="0" bIns="0" rtlCol="0" anchor="t">
              <a:spAutoFit/>
            </a:bodyPr>
            <a:lstStyle/>
            <a:p>
              <a:pPr algn="ctr">
                <a:lnSpc>
                  <a:spcPts val="2191"/>
                </a:lnSpc>
              </a:pPr>
              <a:r>
                <a:rPr lang="en-US" sz="2921">
                  <a:solidFill>
                    <a:srgbClr val="F75000"/>
                  </a:solidFill>
                  <a:latin typeface="Mr Dafoe"/>
                  <a:ea typeface="Mr Dafoe"/>
                  <a:cs typeface="Mr Dafoe"/>
                  <a:sym typeface="Mr Dafoe"/>
                </a:rPr>
                <a:t>Lexile</a:t>
              </a:r>
            </a:p>
          </p:txBody>
        </p:sp>
        <p:sp>
          <p:nvSpPr>
            <p:cNvPr id="9" name="TextBox 9"/>
            <p:cNvSpPr txBox="1"/>
            <p:nvPr/>
          </p:nvSpPr>
          <p:spPr>
            <a:xfrm rot="21073149">
              <a:off x="62465" y="1608366"/>
              <a:ext cx="8642416" cy="1179810"/>
            </a:xfrm>
            <a:prstGeom prst="rect">
              <a:avLst/>
            </a:prstGeom>
          </p:spPr>
          <p:txBody>
            <a:bodyPr lIns="0" tIns="0" rIns="0" bIns="0" rtlCol="0" anchor="t">
              <a:spAutoFit/>
            </a:bodyPr>
            <a:lstStyle/>
            <a:p>
              <a:pPr algn="ctr">
                <a:lnSpc>
                  <a:spcPts val="4560"/>
                </a:lnSpc>
              </a:pPr>
              <a:r>
                <a:rPr lang="en-US" sz="4560">
                  <a:solidFill>
                    <a:srgbClr val="15789A"/>
                  </a:solidFill>
                  <a:latin typeface="Sugar Pie"/>
                  <a:ea typeface="Sugar Pie"/>
                  <a:cs typeface="Sugar Pie"/>
                  <a:sym typeface="Sugar Pie"/>
                </a:rPr>
                <a:t>1638</a:t>
              </a:r>
            </a:p>
          </p:txBody>
        </p:sp>
      </p:grpSp>
      <p:grpSp>
        <p:nvGrpSpPr>
          <p:cNvPr id="10" name="Group 10"/>
          <p:cNvGrpSpPr/>
          <p:nvPr/>
        </p:nvGrpSpPr>
        <p:grpSpPr>
          <a:xfrm>
            <a:off x="3742537" y="1698240"/>
            <a:ext cx="2207192" cy="2349886"/>
            <a:chOff x="0" y="28575"/>
            <a:chExt cx="4414383" cy="4699772"/>
          </a:xfrm>
        </p:grpSpPr>
        <p:sp>
          <p:nvSpPr>
            <p:cNvPr id="11" name="TextBox 11"/>
            <p:cNvSpPr txBox="1"/>
            <p:nvPr/>
          </p:nvSpPr>
          <p:spPr>
            <a:xfrm>
              <a:off x="0" y="28575"/>
              <a:ext cx="4118011" cy="1615826"/>
            </a:xfrm>
            <a:prstGeom prst="rect">
              <a:avLst/>
            </a:prstGeom>
          </p:spPr>
          <p:txBody>
            <a:bodyPr lIns="0" tIns="0" rIns="0" bIns="0" rtlCol="0" anchor="t">
              <a:spAutoFit/>
            </a:bodyPr>
            <a:lstStyle/>
            <a:p>
              <a:pPr>
                <a:lnSpc>
                  <a:spcPts val="2107"/>
                </a:lnSpc>
              </a:pPr>
              <a:r>
                <a:rPr lang="en-US" sz="1933" spc="77">
                  <a:solidFill>
                    <a:srgbClr val="000000"/>
                  </a:solidFill>
                  <a:latin typeface="Now Bold"/>
                  <a:ea typeface="Now Bold"/>
                  <a:cs typeface="Now Bold"/>
                  <a:sym typeface="Now Bold"/>
                </a:rPr>
                <a:t>BEGINNING OF JUNIOR YEAR CREDITS</a:t>
              </a:r>
            </a:p>
          </p:txBody>
        </p:sp>
        <p:sp>
          <p:nvSpPr>
            <p:cNvPr id="12" name="TextBox 12"/>
            <p:cNvSpPr txBox="1"/>
            <p:nvPr/>
          </p:nvSpPr>
          <p:spPr>
            <a:xfrm>
              <a:off x="0" y="2742163"/>
              <a:ext cx="3325569" cy="1986184"/>
            </a:xfrm>
            <a:prstGeom prst="rect">
              <a:avLst/>
            </a:prstGeom>
          </p:spPr>
          <p:txBody>
            <a:bodyPr lIns="0" tIns="0" rIns="0" bIns="0" rtlCol="0" anchor="t">
              <a:spAutoFit/>
            </a:bodyPr>
            <a:lstStyle/>
            <a:p>
              <a:pPr>
                <a:lnSpc>
                  <a:spcPts val="1961"/>
                </a:lnSpc>
              </a:pPr>
              <a:r>
                <a:rPr lang="en-US" sz="1071" spc="21">
                  <a:solidFill>
                    <a:srgbClr val="000000"/>
                  </a:solidFill>
                  <a:latin typeface="Now"/>
                  <a:ea typeface="Now"/>
                  <a:cs typeface="Now"/>
                  <a:sym typeface="Now"/>
                </a:rPr>
                <a:t>English </a:t>
              </a:r>
            </a:p>
            <a:p>
              <a:pPr>
                <a:lnSpc>
                  <a:spcPts val="1961"/>
                </a:lnSpc>
              </a:pPr>
              <a:r>
                <a:rPr lang="en-US" sz="1071" spc="21">
                  <a:solidFill>
                    <a:srgbClr val="000000"/>
                  </a:solidFill>
                  <a:latin typeface="Now"/>
                  <a:ea typeface="Now"/>
                  <a:cs typeface="Now"/>
                  <a:sym typeface="Now"/>
                </a:rPr>
                <a:t>Math </a:t>
              </a:r>
            </a:p>
            <a:p>
              <a:pPr>
                <a:lnSpc>
                  <a:spcPts val="1961"/>
                </a:lnSpc>
              </a:pPr>
              <a:r>
                <a:rPr lang="en-US" sz="1071" spc="21">
                  <a:solidFill>
                    <a:srgbClr val="000000"/>
                  </a:solidFill>
                  <a:latin typeface="Now"/>
                  <a:ea typeface="Now"/>
                  <a:cs typeface="Now"/>
                  <a:sym typeface="Now"/>
                </a:rPr>
                <a:t>Science</a:t>
              </a:r>
            </a:p>
            <a:p>
              <a:pPr>
                <a:lnSpc>
                  <a:spcPts val="1961"/>
                </a:lnSpc>
              </a:pPr>
              <a:r>
                <a:rPr lang="en-US" sz="1071" spc="21">
                  <a:solidFill>
                    <a:srgbClr val="000000"/>
                  </a:solidFill>
                  <a:latin typeface="Now"/>
                  <a:ea typeface="Now"/>
                  <a:cs typeface="Now"/>
                  <a:sym typeface="Now"/>
                </a:rPr>
                <a:t>Social Studies</a:t>
              </a:r>
            </a:p>
          </p:txBody>
        </p:sp>
        <p:sp>
          <p:nvSpPr>
            <p:cNvPr id="13" name="TextBox 13"/>
            <p:cNvSpPr txBox="1"/>
            <p:nvPr/>
          </p:nvSpPr>
          <p:spPr>
            <a:xfrm>
              <a:off x="3503227" y="2742163"/>
              <a:ext cx="911156" cy="1986184"/>
            </a:xfrm>
            <a:prstGeom prst="rect">
              <a:avLst/>
            </a:prstGeom>
          </p:spPr>
          <p:txBody>
            <a:bodyPr lIns="0" tIns="0" rIns="0" bIns="0" rtlCol="0" anchor="t">
              <a:spAutoFit/>
            </a:bodyPr>
            <a:lstStyle/>
            <a:p>
              <a:pPr algn="r">
                <a:lnSpc>
                  <a:spcPts val="1961"/>
                </a:lnSpc>
              </a:pPr>
              <a:r>
                <a:rPr lang="en-US" sz="1071" b="1" spc="21">
                  <a:solidFill>
                    <a:srgbClr val="000000"/>
                  </a:solidFill>
                  <a:latin typeface="Now Bold"/>
                  <a:ea typeface="Now Bold"/>
                  <a:cs typeface="Now Bold"/>
                  <a:sym typeface="Now Bold"/>
                </a:rPr>
                <a:t>1.25</a:t>
              </a:r>
            </a:p>
            <a:p>
              <a:pPr algn="r">
                <a:lnSpc>
                  <a:spcPts val="1961"/>
                </a:lnSpc>
              </a:pPr>
              <a:r>
                <a:rPr lang="en-US" sz="1071" b="1" spc="21">
                  <a:solidFill>
                    <a:srgbClr val="000000"/>
                  </a:solidFill>
                  <a:latin typeface="Now Bold"/>
                  <a:ea typeface="Now Bold"/>
                  <a:cs typeface="Now Bold"/>
                  <a:sym typeface="Now Bold"/>
                </a:rPr>
                <a:t>1.25</a:t>
              </a:r>
            </a:p>
            <a:p>
              <a:pPr algn="r">
                <a:lnSpc>
                  <a:spcPts val="1961"/>
                </a:lnSpc>
              </a:pPr>
              <a:r>
                <a:rPr lang="en-US" sz="1071" b="1" spc="21">
                  <a:solidFill>
                    <a:srgbClr val="000000"/>
                  </a:solidFill>
                  <a:latin typeface="Now Bold"/>
                  <a:ea typeface="Now Bold"/>
                  <a:cs typeface="Now Bold"/>
                  <a:sym typeface="Now Bold"/>
                </a:rPr>
                <a:t>1.25</a:t>
              </a:r>
            </a:p>
            <a:p>
              <a:pPr algn="r">
                <a:lnSpc>
                  <a:spcPts val="1961"/>
                </a:lnSpc>
              </a:pPr>
              <a:r>
                <a:rPr lang="en-US" sz="1071" b="1" spc="21">
                  <a:solidFill>
                    <a:srgbClr val="000000"/>
                  </a:solidFill>
                  <a:latin typeface="Now Bold"/>
                  <a:ea typeface="Now Bold"/>
                  <a:cs typeface="Now Bold"/>
                  <a:sym typeface="Now Bold"/>
                </a:rPr>
                <a:t>1.25</a:t>
              </a:r>
            </a:p>
          </p:txBody>
        </p:sp>
        <p:sp>
          <p:nvSpPr>
            <p:cNvPr id="14" name="AutoShape 14"/>
            <p:cNvSpPr/>
            <p:nvPr/>
          </p:nvSpPr>
          <p:spPr>
            <a:xfrm>
              <a:off x="21150" y="2370920"/>
              <a:ext cx="4393232" cy="12700"/>
            </a:xfrm>
            <a:prstGeom prst="rect">
              <a:avLst/>
            </a:prstGeom>
            <a:solidFill>
              <a:srgbClr val="000000"/>
            </a:solidFill>
          </p:spPr>
          <p:txBody>
            <a:bodyPr/>
            <a:lstStyle/>
            <a:p>
              <a:endParaRPr lang="en-US" sz="1200"/>
            </a:p>
          </p:txBody>
        </p:sp>
      </p:grpSp>
      <p:grpSp>
        <p:nvGrpSpPr>
          <p:cNvPr id="15" name="Group 15"/>
          <p:cNvGrpSpPr/>
          <p:nvPr/>
        </p:nvGrpSpPr>
        <p:grpSpPr>
          <a:xfrm>
            <a:off x="6753240" y="1698240"/>
            <a:ext cx="2207192" cy="2349886"/>
            <a:chOff x="0" y="28575"/>
            <a:chExt cx="4414383" cy="4699772"/>
          </a:xfrm>
        </p:grpSpPr>
        <p:sp>
          <p:nvSpPr>
            <p:cNvPr id="16" name="TextBox 16"/>
            <p:cNvSpPr txBox="1"/>
            <p:nvPr/>
          </p:nvSpPr>
          <p:spPr>
            <a:xfrm>
              <a:off x="0" y="28575"/>
              <a:ext cx="4118011" cy="1615826"/>
            </a:xfrm>
            <a:prstGeom prst="rect">
              <a:avLst/>
            </a:prstGeom>
          </p:spPr>
          <p:txBody>
            <a:bodyPr lIns="0" tIns="0" rIns="0" bIns="0" rtlCol="0" anchor="t">
              <a:spAutoFit/>
            </a:bodyPr>
            <a:lstStyle/>
            <a:p>
              <a:pPr>
                <a:lnSpc>
                  <a:spcPts val="2107"/>
                </a:lnSpc>
              </a:pPr>
              <a:r>
                <a:rPr lang="en-US" sz="1933" spc="77">
                  <a:solidFill>
                    <a:srgbClr val="000000"/>
                  </a:solidFill>
                  <a:latin typeface="Now Bold"/>
                  <a:ea typeface="Now Bold"/>
                  <a:cs typeface="Now Bold"/>
                  <a:sym typeface="Now Bold"/>
                </a:rPr>
                <a:t>BEGINNING OF SENIOR YEAR CREDITS</a:t>
              </a:r>
            </a:p>
          </p:txBody>
        </p:sp>
        <p:sp>
          <p:nvSpPr>
            <p:cNvPr id="17" name="TextBox 17"/>
            <p:cNvSpPr txBox="1"/>
            <p:nvPr/>
          </p:nvSpPr>
          <p:spPr>
            <a:xfrm>
              <a:off x="0" y="2742163"/>
              <a:ext cx="3325569" cy="1986184"/>
            </a:xfrm>
            <a:prstGeom prst="rect">
              <a:avLst/>
            </a:prstGeom>
          </p:spPr>
          <p:txBody>
            <a:bodyPr lIns="0" tIns="0" rIns="0" bIns="0" rtlCol="0" anchor="t">
              <a:spAutoFit/>
            </a:bodyPr>
            <a:lstStyle/>
            <a:p>
              <a:pPr>
                <a:lnSpc>
                  <a:spcPts val="1961"/>
                </a:lnSpc>
              </a:pPr>
              <a:r>
                <a:rPr lang="en-US" sz="1071" spc="21">
                  <a:solidFill>
                    <a:srgbClr val="000000"/>
                  </a:solidFill>
                  <a:latin typeface="Now"/>
                  <a:ea typeface="Now"/>
                  <a:cs typeface="Now"/>
                  <a:sym typeface="Now"/>
                </a:rPr>
                <a:t>English </a:t>
              </a:r>
            </a:p>
            <a:p>
              <a:pPr>
                <a:lnSpc>
                  <a:spcPts val="1961"/>
                </a:lnSpc>
              </a:pPr>
              <a:r>
                <a:rPr lang="en-US" sz="1071" spc="21">
                  <a:solidFill>
                    <a:srgbClr val="000000"/>
                  </a:solidFill>
                  <a:latin typeface="Now"/>
                  <a:ea typeface="Now"/>
                  <a:cs typeface="Now"/>
                  <a:sym typeface="Now"/>
                </a:rPr>
                <a:t>Math </a:t>
              </a:r>
            </a:p>
            <a:p>
              <a:pPr>
                <a:lnSpc>
                  <a:spcPts val="1961"/>
                </a:lnSpc>
              </a:pPr>
              <a:r>
                <a:rPr lang="en-US" sz="1071" spc="21">
                  <a:solidFill>
                    <a:srgbClr val="000000"/>
                  </a:solidFill>
                  <a:latin typeface="Now"/>
                  <a:ea typeface="Now"/>
                  <a:cs typeface="Now"/>
                  <a:sym typeface="Now"/>
                </a:rPr>
                <a:t>Science</a:t>
              </a:r>
            </a:p>
            <a:p>
              <a:pPr>
                <a:lnSpc>
                  <a:spcPts val="1961"/>
                </a:lnSpc>
              </a:pPr>
              <a:r>
                <a:rPr lang="en-US" sz="1071" spc="21">
                  <a:solidFill>
                    <a:srgbClr val="000000"/>
                  </a:solidFill>
                  <a:latin typeface="Now"/>
                  <a:ea typeface="Now"/>
                  <a:cs typeface="Now"/>
                  <a:sym typeface="Now"/>
                </a:rPr>
                <a:t>Social Studies</a:t>
              </a:r>
            </a:p>
          </p:txBody>
        </p:sp>
        <p:sp>
          <p:nvSpPr>
            <p:cNvPr id="18" name="TextBox 18"/>
            <p:cNvSpPr txBox="1"/>
            <p:nvPr/>
          </p:nvSpPr>
          <p:spPr>
            <a:xfrm>
              <a:off x="3503227" y="2742163"/>
              <a:ext cx="911156" cy="1986184"/>
            </a:xfrm>
            <a:prstGeom prst="rect">
              <a:avLst/>
            </a:prstGeom>
          </p:spPr>
          <p:txBody>
            <a:bodyPr lIns="0" tIns="0" rIns="0" bIns="0" rtlCol="0" anchor="t">
              <a:spAutoFit/>
            </a:bodyPr>
            <a:lstStyle/>
            <a:p>
              <a:pPr algn="r">
                <a:lnSpc>
                  <a:spcPts val="1961"/>
                </a:lnSpc>
              </a:pPr>
              <a:r>
                <a:rPr lang="en-US" sz="1071" b="1" spc="21">
                  <a:solidFill>
                    <a:srgbClr val="000000"/>
                  </a:solidFill>
                  <a:latin typeface="Now Bold"/>
                  <a:ea typeface="Now Bold"/>
                  <a:cs typeface="Now Bold"/>
                  <a:sym typeface="Now Bold"/>
                </a:rPr>
                <a:t>1.75</a:t>
              </a:r>
            </a:p>
            <a:p>
              <a:pPr algn="r">
                <a:lnSpc>
                  <a:spcPts val="1961"/>
                </a:lnSpc>
              </a:pPr>
              <a:r>
                <a:rPr lang="en-US" sz="1071" b="1" spc="21">
                  <a:solidFill>
                    <a:srgbClr val="000000"/>
                  </a:solidFill>
                  <a:latin typeface="Now Bold"/>
                  <a:ea typeface="Now Bold"/>
                  <a:cs typeface="Now Bold"/>
                  <a:sym typeface="Now Bold"/>
                </a:rPr>
                <a:t>1.50</a:t>
              </a:r>
            </a:p>
            <a:p>
              <a:pPr algn="r">
                <a:lnSpc>
                  <a:spcPts val="1961"/>
                </a:lnSpc>
              </a:pPr>
              <a:r>
                <a:rPr lang="en-US" sz="1071" b="1" spc="21">
                  <a:solidFill>
                    <a:srgbClr val="000000"/>
                  </a:solidFill>
                  <a:latin typeface="Now Bold"/>
                  <a:ea typeface="Now Bold"/>
                  <a:cs typeface="Now Bold"/>
                  <a:sym typeface="Now Bold"/>
                </a:rPr>
                <a:t>1.50</a:t>
              </a:r>
            </a:p>
            <a:p>
              <a:pPr algn="r">
                <a:lnSpc>
                  <a:spcPts val="1961"/>
                </a:lnSpc>
              </a:pPr>
              <a:r>
                <a:rPr lang="en-US" sz="1071" b="1" spc="21">
                  <a:solidFill>
                    <a:srgbClr val="000000"/>
                  </a:solidFill>
                  <a:latin typeface="Now Bold"/>
                  <a:ea typeface="Now Bold"/>
                  <a:cs typeface="Now Bold"/>
                  <a:sym typeface="Now Bold"/>
                </a:rPr>
                <a:t>1.25</a:t>
              </a:r>
            </a:p>
          </p:txBody>
        </p:sp>
        <p:sp>
          <p:nvSpPr>
            <p:cNvPr id="19" name="AutoShape 19"/>
            <p:cNvSpPr/>
            <p:nvPr/>
          </p:nvSpPr>
          <p:spPr>
            <a:xfrm>
              <a:off x="21150" y="2370920"/>
              <a:ext cx="4393232" cy="12700"/>
            </a:xfrm>
            <a:prstGeom prst="rect">
              <a:avLst/>
            </a:prstGeom>
            <a:solidFill>
              <a:srgbClr val="000000"/>
            </a:solidFill>
          </p:spPr>
          <p:txBody>
            <a:bodyPr/>
            <a:lstStyle/>
            <a:p>
              <a:endParaRPr lang="en-US" sz="1200"/>
            </a:p>
          </p:txBody>
        </p:sp>
      </p:grpSp>
      <p:sp>
        <p:nvSpPr>
          <p:cNvPr id="20" name="TextBox 20"/>
          <p:cNvSpPr txBox="1"/>
          <p:nvPr/>
        </p:nvSpPr>
        <p:spPr>
          <a:xfrm>
            <a:off x="1961177" y="4511207"/>
            <a:ext cx="8683913" cy="1577355"/>
          </a:xfrm>
          <a:prstGeom prst="rect">
            <a:avLst/>
          </a:prstGeom>
        </p:spPr>
        <p:txBody>
          <a:bodyPr wrap="square" lIns="0" tIns="0" rIns="0" bIns="0" rtlCol="0" anchor="t">
            <a:spAutoFit/>
          </a:bodyPr>
          <a:lstStyle/>
          <a:p>
            <a:pPr algn="ctr">
              <a:lnSpc>
                <a:spcPts val="4056"/>
              </a:lnSpc>
            </a:pPr>
            <a:r>
              <a:rPr lang="en-US" sz="3466" b="1" dirty="0">
                <a:solidFill>
                  <a:srgbClr val="000000"/>
                </a:solidFill>
                <a:latin typeface="Canva Sans Bold"/>
                <a:ea typeface="Canva Sans Bold"/>
                <a:cs typeface="Canva Sans Bold"/>
                <a:sym typeface="Canva Sans Bold"/>
              </a:rPr>
              <a:t>Priority: Being present as much as possible and participating in opportunities for social skill building.</a:t>
            </a:r>
          </a:p>
        </p:txBody>
      </p:sp>
    </p:spTree>
    <p:extLst>
      <p:ext uri="{BB962C8B-B14F-4D97-AF65-F5344CB8AC3E}">
        <p14:creationId xmlns:p14="http://schemas.microsoft.com/office/powerpoint/2010/main" val="18182752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607143" y="2960316"/>
            <a:ext cx="0" cy="3360122"/>
          </a:xfrm>
          <a:prstGeom prst="line">
            <a:avLst/>
          </a:prstGeom>
          <a:ln w="19050" cap="flat">
            <a:solidFill>
              <a:srgbClr val="000000"/>
            </a:solidFill>
            <a:prstDash val="solid"/>
            <a:headEnd type="none" w="sm" len="sm"/>
            <a:tailEnd type="none" w="sm" len="sm"/>
          </a:ln>
        </p:spPr>
        <p:txBody>
          <a:bodyPr/>
          <a:lstStyle/>
          <a:p>
            <a:endParaRPr lang="en-US" sz="1200"/>
          </a:p>
        </p:txBody>
      </p:sp>
      <p:sp>
        <p:nvSpPr>
          <p:cNvPr id="3" name="AutoShape 3"/>
          <p:cNvSpPr/>
          <p:nvPr/>
        </p:nvSpPr>
        <p:spPr>
          <a:xfrm rot="5400000">
            <a:off x="-2199288" y="3422650"/>
            <a:ext cx="5782876" cy="0"/>
          </a:xfrm>
          <a:prstGeom prst="line">
            <a:avLst/>
          </a:prstGeom>
          <a:ln w="19050" cap="flat">
            <a:solidFill>
              <a:srgbClr val="000000"/>
            </a:solidFill>
            <a:prstDash val="solid"/>
            <a:headEnd type="none" w="sm" len="sm"/>
            <a:tailEnd type="none" w="sm" len="sm"/>
          </a:ln>
        </p:spPr>
        <p:txBody>
          <a:bodyPr/>
          <a:lstStyle/>
          <a:p>
            <a:endParaRPr lang="en-US" sz="1200"/>
          </a:p>
        </p:txBody>
      </p:sp>
      <p:sp>
        <p:nvSpPr>
          <p:cNvPr id="4" name="Freeform 4"/>
          <p:cNvSpPr/>
          <p:nvPr/>
        </p:nvSpPr>
        <p:spPr>
          <a:xfrm>
            <a:off x="9230145" y="4044383"/>
            <a:ext cx="4552111" cy="4552111"/>
          </a:xfrm>
          <a:custGeom>
            <a:avLst/>
            <a:gdLst/>
            <a:ahLst/>
            <a:cxnLst/>
            <a:rect l="l" t="t" r="r" b="b"/>
            <a:pathLst>
              <a:path w="6828166" h="6828166">
                <a:moveTo>
                  <a:pt x="0" y="0"/>
                </a:moveTo>
                <a:lnTo>
                  <a:pt x="6828166" y="0"/>
                </a:lnTo>
                <a:lnTo>
                  <a:pt x="6828166" y="6828166"/>
                </a:lnTo>
                <a:lnTo>
                  <a:pt x="0" y="68281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5" name="Freeform 5"/>
          <p:cNvSpPr/>
          <p:nvPr/>
        </p:nvSpPr>
        <p:spPr>
          <a:xfrm>
            <a:off x="2515193" y="1806027"/>
            <a:ext cx="3448650" cy="4237972"/>
          </a:xfrm>
          <a:custGeom>
            <a:avLst/>
            <a:gdLst/>
            <a:ahLst/>
            <a:cxnLst/>
            <a:rect l="l" t="t" r="r" b="b"/>
            <a:pathLst>
              <a:path w="5172975" h="6356958">
                <a:moveTo>
                  <a:pt x="0" y="0"/>
                </a:moveTo>
                <a:lnTo>
                  <a:pt x="5172974" y="0"/>
                </a:lnTo>
                <a:lnTo>
                  <a:pt x="5172974" y="6356959"/>
                </a:lnTo>
                <a:lnTo>
                  <a:pt x="0" y="6356959"/>
                </a:lnTo>
                <a:lnTo>
                  <a:pt x="0" y="0"/>
                </a:lnTo>
                <a:close/>
              </a:path>
            </a:pathLst>
          </a:custGeom>
          <a:blipFill>
            <a:blip r:embed="rId5"/>
            <a:stretch>
              <a:fillRect/>
            </a:stretch>
          </a:blipFill>
        </p:spPr>
        <p:txBody>
          <a:bodyPr/>
          <a:lstStyle/>
          <a:p>
            <a:endParaRPr lang="en-US" sz="1200"/>
          </a:p>
        </p:txBody>
      </p:sp>
      <p:sp>
        <p:nvSpPr>
          <p:cNvPr id="6" name="TextBox 6"/>
          <p:cNvSpPr txBox="1"/>
          <p:nvPr/>
        </p:nvSpPr>
        <p:spPr>
          <a:xfrm rot="5400000">
            <a:off x="-383981" y="4206760"/>
            <a:ext cx="3261253" cy="841834"/>
          </a:xfrm>
          <a:prstGeom prst="rect">
            <a:avLst/>
          </a:prstGeom>
        </p:spPr>
        <p:txBody>
          <a:bodyPr lIns="0" tIns="0" rIns="0" bIns="0" rtlCol="0" anchor="t">
            <a:spAutoFit/>
          </a:bodyPr>
          <a:lstStyle/>
          <a:p>
            <a:pPr algn="ctr">
              <a:lnSpc>
                <a:spcPts val="7160"/>
              </a:lnSpc>
              <a:spcBef>
                <a:spcPct val="0"/>
              </a:spcBef>
            </a:pPr>
            <a:r>
              <a:rPr lang="en-US" sz="5114" b="1">
                <a:solidFill>
                  <a:srgbClr val="000000"/>
                </a:solidFill>
                <a:latin typeface="Frunchy Sage Bold"/>
                <a:ea typeface="Frunchy Sage Bold"/>
                <a:cs typeface="Frunchy Sage Bold"/>
                <a:sym typeface="Frunchy Sage Bold"/>
              </a:rPr>
              <a:t>Prioritize</a:t>
            </a:r>
          </a:p>
        </p:txBody>
      </p:sp>
      <p:sp>
        <p:nvSpPr>
          <p:cNvPr id="7" name="TextBox 7"/>
          <p:cNvSpPr txBox="1"/>
          <p:nvPr/>
        </p:nvSpPr>
        <p:spPr>
          <a:xfrm>
            <a:off x="1114126" y="420904"/>
            <a:ext cx="9699434" cy="1385123"/>
          </a:xfrm>
          <a:prstGeom prst="rect">
            <a:avLst/>
          </a:prstGeom>
        </p:spPr>
        <p:txBody>
          <a:bodyPr lIns="0" tIns="0" rIns="0" bIns="0" rtlCol="0" anchor="t">
            <a:spAutoFit/>
          </a:bodyPr>
          <a:lstStyle/>
          <a:p>
            <a:pPr algn="ctr">
              <a:lnSpc>
                <a:spcPts val="3500"/>
              </a:lnSpc>
            </a:pPr>
            <a:r>
              <a:rPr lang="en-US" sz="4606" i="1" dirty="0">
                <a:solidFill>
                  <a:srgbClr val="000000"/>
                </a:solidFill>
                <a:latin typeface="Footlight MT Light" panose="0204060206030A020304" pitchFamily="18" charset="0"/>
                <a:ea typeface="Frunchy Sage Italics"/>
                <a:cs typeface="Frunchy Sage Italics"/>
                <a:sym typeface="Frunchy Sage Italics"/>
              </a:rPr>
              <a:t>We were able to prioritize what she needed the most and begin to prepare for the GED</a:t>
            </a:r>
          </a:p>
        </p:txBody>
      </p:sp>
      <p:sp>
        <p:nvSpPr>
          <p:cNvPr id="8" name="TextBox 8"/>
          <p:cNvSpPr txBox="1"/>
          <p:nvPr/>
        </p:nvSpPr>
        <p:spPr>
          <a:xfrm>
            <a:off x="6492913" y="2101717"/>
            <a:ext cx="3777803" cy="1829219"/>
          </a:xfrm>
          <a:prstGeom prst="rect">
            <a:avLst/>
          </a:prstGeom>
        </p:spPr>
        <p:txBody>
          <a:bodyPr lIns="0" tIns="0" rIns="0" bIns="0" rtlCol="0" anchor="t">
            <a:spAutoFit/>
          </a:bodyPr>
          <a:lstStyle/>
          <a:p>
            <a:pPr algn="ctr">
              <a:lnSpc>
                <a:spcPts val="4853"/>
              </a:lnSpc>
            </a:pPr>
            <a:r>
              <a:rPr lang="en-US" sz="3466" b="1">
                <a:solidFill>
                  <a:srgbClr val="000000"/>
                </a:solidFill>
                <a:latin typeface="Canva Sans Bold"/>
                <a:ea typeface="Canva Sans Bold"/>
                <a:cs typeface="Canva Sans Bold"/>
                <a:sym typeface="Canva Sans Bold"/>
              </a:rPr>
              <a:t>She made it!!</a:t>
            </a:r>
          </a:p>
          <a:p>
            <a:pPr algn="ctr">
              <a:lnSpc>
                <a:spcPts val="4853"/>
              </a:lnSpc>
            </a:pPr>
            <a:r>
              <a:rPr lang="en-US" sz="3466" b="1">
                <a:solidFill>
                  <a:srgbClr val="000000"/>
                </a:solidFill>
                <a:latin typeface="Canva Sans Bold"/>
                <a:ea typeface="Canva Sans Bold"/>
                <a:cs typeface="Canva Sans Bold"/>
                <a:sym typeface="Canva Sans Bold"/>
              </a:rPr>
              <a:t>She is enrolled in </a:t>
            </a:r>
          </a:p>
          <a:p>
            <a:pPr algn="ctr">
              <a:lnSpc>
                <a:spcPts val="4853"/>
              </a:lnSpc>
            </a:pPr>
            <a:r>
              <a:rPr lang="en-US" sz="3466" b="1">
                <a:solidFill>
                  <a:srgbClr val="000000"/>
                </a:solidFill>
                <a:latin typeface="Canva Sans Bold"/>
                <a:ea typeface="Canva Sans Bold"/>
                <a:cs typeface="Canva Sans Bold"/>
                <a:sym typeface="Canva Sans Bold"/>
              </a:rPr>
              <a:t>college this fall.</a:t>
            </a:r>
          </a:p>
        </p:txBody>
      </p:sp>
    </p:spTree>
    <p:extLst>
      <p:ext uri="{BB962C8B-B14F-4D97-AF65-F5344CB8AC3E}">
        <p14:creationId xmlns:p14="http://schemas.microsoft.com/office/powerpoint/2010/main" val="32132483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607143" y="2960316"/>
            <a:ext cx="0" cy="3360122"/>
          </a:xfrm>
          <a:prstGeom prst="line">
            <a:avLst/>
          </a:prstGeom>
          <a:ln w="19050" cap="flat">
            <a:solidFill>
              <a:srgbClr val="000000"/>
            </a:solidFill>
            <a:prstDash val="solid"/>
            <a:headEnd type="none" w="sm" len="sm"/>
            <a:tailEnd type="none" w="sm" len="sm"/>
          </a:ln>
        </p:spPr>
        <p:txBody>
          <a:bodyPr/>
          <a:lstStyle/>
          <a:p>
            <a:endParaRPr lang="en-US" sz="1200"/>
          </a:p>
        </p:txBody>
      </p:sp>
      <p:sp>
        <p:nvSpPr>
          <p:cNvPr id="3" name="AutoShape 3"/>
          <p:cNvSpPr/>
          <p:nvPr/>
        </p:nvSpPr>
        <p:spPr>
          <a:xfrm rot="5400000">
            <a:off x="-2199288" y="3422650"/>
            <a:ext cx="5782876" cy="0"/>
          </a:xfrm>
          <a:prstGeom prst="line">
            <a:avLst/>
          </a:prstGeom>
          <a:ln w="19050" cap="flat">
            <a:solidFill>
              <a:srgbClr val="000000"/>
            </a:solidFill>
            <a:prstDash val="solid"/>
            <a:headEnd type="none" w="sm" len="sm"/>
            <a:tailEnd type="none" w="sm" len="sm"/>
          </a:ln>
        </p:spPr>
        <p:txBody>
          <a:bodyPr/>
          <a:lstStyle/>
          <a:p>
            <a:endParaRPr lang="en-US" sz="1200"/>
          </a:p>
        </p:txBody>
      </p:sp>
      <p:sp>
        <p:nvSpPr>
          <p:cNvPr id="4" name="Freeform 4"/>
          <p:cNvSpPr/>
          <p:nvPr/>
        </p:nvSpPr>
        <p:spPr>
          <a:xfrm>
            <a:off x="9230145" y="4044383"/>
            <a:ext cx="4552111" cy="4552111"/>
          </a:xfrm>
          <a:custGeom>
            <a:avLst/>
            <a:gdLst/>
            <a:ahLst/>
            <a:cxnLst/>
            <a:rect l="l" t="t" r="r" b="b"/>
            <a:pathLst>
              <a:path w="6828166" h="6828166">
                <a:moveTo>
                  <a:pt x="0" y="0"/>
                </a:moveTo>
                <a:lnTo>
                  <a:pt x="6828166" y="0"/>
                </a:lnTo>
                <a:lnTo>
                  <a:pt x="6828166" y="6828166"/>
                </a:lnTo>
                <a:lnTo>
                  <a:pt x="0" y="68281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grpSp>
        <p:nvGrpSpPr>
          <p:cNvPr id="5" name="Group 5"/>
          <p:cNvGrpSpPr/>
          <p:nvPr/>
        </p:nvGrpSpPr>
        <p:grpSpPr>
          <a:xfrm>
            <a:off x="1837919" y="4343838"/>
            <a:ext cx="3724004" cy="1868915"/>
            <a:chOff x="0" y="0"/>
            <a:chExt cx="1471211" cy="738337"/>
          </a:xfrm>
        </p:grpSpPr>
        <p:sp>
          <p:nvSpPr>
            <p:cNvPr id="6" name="Freeform 6"/>
            <p:cNvSpPr/>
            <p:nvPr/>
          </p:nvSpPr>
          <p:spPr>
            <a:xfrm>
              <a:off x="0" y="0"/>
              <a:ext cx="1471211" cy="738337"/>
            </a:xfrm>
            <a:custGeom>
              <a:avLst/>
              <a:gdLst/>
              <a:ahLst/>
              <a:cxnLst/>
              <a:rect l="l" t="t" r="r" b="b"/>
              <a:pathLst>
                <a:path w="1471211" h="738337">
                  <a:moveTo>
                    <a:pt x="70683" y="0"/>
                  </a:moveTo>
                  <a:lnTo>
                    <a:pt x="1400528" y="0"/>
                  </a:lnTo>
                  <a:cubicBezTo>
                    <a:pt x="1419274" y="0"/>
                    <a:pt x="1437253" y="7447"/>
                    <a:pt x="1450509" y="20703"/>
                  </a:cubicBezTo>
                  <a:cubicBezTo>
                    <a:pt x="1463764" y="33958"/>
                    <a:pt x="1471211" y="51937"/>
                    <a:pt x="1471211" y="70683"/>
                  </a:cubicBezTo>
                  <a:lnTo>
                    <a:pt x="1471211" y="667653"/>
                  </a:lnTo>
                  <a:cubicBezTo>
                    <a:pt x="1471211" y="686400"/>
                    <a:pt x="1463764" y="704378"/>
                    <a:pt x="1450509" y="717634"/>
                  </a:cubicBezTo>
                  <a:cubicBezTo>
                    <a:pt x="1437253" y="730890"/>
                    <a:pt x="1419274" y="738337"/>
                    <a:pt x="1400528" y="738337"/>
                  </a:cubicBezTo>
                  <a:lnTo>
                    <a:pt x="70683" y="738337"/>
                  </a:lnTo>
                  <a:cubicBezTo>
                    <a:pt x="51937" y="738337"/>
                    <a:pt x="33958" y="730890"/>
                    <a:pt x="20703" y="717634"/>
                  </a:cubicBezTo>
                  <a:cubicBezTo>
                    <a:pt x="7447" y="704378"/>
                    <a:pt x="0" y="686400"/>
                    <a:pt x="0" y="667653"/>
                  </a:cubicBezTo>
                  <a:lnTo>
                    <a:pt x="0" y="70683"/>
                  </a:lnTo>
                  <a:cubicBezTo>
                    <a:pt x="0" y="51937"/>
                    <a:pt x="7447" y="33958"/>
                    <a:pt x="20703" y="20703"/>
                  </a:cubicBezTo>
                  <a:cubicBezTo>
                    <a:pt x="33958" y="7447"/>
                    <a:pt x="51937" y="0"/>
                    <a:pt x="70683" y="0"/>
                  </a:cubicBezTo>
                  <a:close/>
                </a:path>
              </a:pathLst>
            </a:custGeom>
            <a:solidFill>
              <a:srgbClr val="003568"/>
            </a:solidFill>
          </p:spPr>
          <p:txBody>
            <a:bodyPr/>
            <a:lstStyle/>
            <a:p>
              <a:endParaRPr lang="en-US" sz="1200"/>
            </a:p>
          </p:txBody>
        </p:sp>
        <p:sp>
          <p:nvSpPr>
            <p:cNvPr id="7" name="TextBox 7"/>
            <p:cNvSpPr txBox="1"/>
            <p:nvPr/>
          </p:nvSpPr>
          <p:spPr>
            <a:xfrm>
              <a:off x="0" y="-104775"/>
              <a:ext cx="1471211" cy="843112"/>
            </a:xfrm>
            <a:prstGeom prst="rect">
              <a:avLst/>
            </a:prstGeom>
          </p:spPr>
          <p:txBody>
            <a:bodyPr lIns="33867" tIns="33867" rIns="33867" bIns="33867" rtlCol="0" anchor="ctr"/>
            <a:lstStyle/>
            <a:p>
              <a:pPr algn="ctr">
                <a:lnSpc>
                  <a:spcPts val="1961"/>
                </a:lnSpc>
              </a:pPr>
              <a:endParaRPr sz="1200"/>
            </a:p>
          </p:txBody>
        </p:sp>
      </p:grpSp>
      <p:sp>
        <p:nvSpPr>
          <p:cNvPr id="8" name="TextBox 8"/>
          <p:cNvSpPr txBox="1"/>
          <p:nvPr/>
        </p:nvSpPr>
        <p:spPr>
          <a:xfrm>
            <a:off x="468088" y="607413"/>
            <a:ext cx="10768639" cy="474169"/>
          </a:xfrm>
          <a:prstGeom prst="rect">
            <a:avLst/>
          </a:prstGeom>
        </p:spPr>
        <p:txBody>
          <a:bodyPr wrap="square" lIns="0" tIns="0" rIns="0" bIns="0" rtlCol="0" anchor="t">
            <a:spAutoFit/>
          </a:bodyPr>
          <a:lstStyle/>
          <a:p>
            <a:pPr algn="ctr">
              <a:lnSpc>
                <a:spcPts val="3500"/>
              </a:lnSpc>
            </a:pPr>
            <a:r>
              <a:rPr lang="en-US" sz="3800" i="1" dirty="0">
                <a:solidFill>
                  <a:srgbClr val="000000"/>
                </a:solidFill>
                <a:latin typeface="Footlight MT Light" panose="0204060206030A020304" pitchFamily="18" charset="0"/>
                <a:ea typeface="Frunchy Sage Italics"/>
                <a:cs typeface="Frunchy Sage Italics"/>
                <a:sym typeface="Frunchy Sage Italics"/>
              </a:rPr>
              <a:t>Life Circumstances and Non-Traditional Pathway</a:t>
            </a:r>
          </a:p>
        </p:txBody>
      </p:sp>
      <p:sp>
        <p:nvSpPr>
          <p:cNvPr id="9" name="TextBox 9"/>
          <p:cNvSpPr txBox="1"/>
          <p:nvPr/>
        </p:nvSpPr>
        <p:spPr>
          <a:xfrm rot="5400000">
            <a:off x="-383981" y="4206760"/>
            <a:ext cx="3261253" cy="841834"/>
          </a:xfrm>
          <a:prstGeom prst="rect">
            <a:avLst/>
          </a:prstGeom>
        </p:spPr>
        <p:txBody>
          <a:bodyPr lIns="0" tIns="0" rIns="0" bIns="0" rtlCol="0" anchor="t">
            <a:spAutoFit/>
          </a:bodyPr>
          <a:lstStyle/>
          <a:p>
            <a:pPr algn="ctr">
              <a:lnSpc>
                <a:spcPts val="7160"/>
              </a:lnSpc>
              <a:spcBef>
                <a:spcPct val="0"/>
              </a:spcBef>
            </a:pPr>
            <a:r>
              <a:rPr lang="en-US" sz="5114" b="1">
                <a:solidFill>
                  <a:srgbClr val="000000"/>
                </a:solidFill>
                <a:latin typeface="Frunchy Sage Bold"/>
                <a:ea typeface="Frunchy Sage Bold"/>
                <a:cs typeface="Frunchy Sage Bold"/>
                <a:sym typeface="Frunchy Sage Bold"/>
              </a:rPr>
              <a:t>Prioritize</a:t>
            </a:r>
          </a:p>
        </p:txBody>
      </p:sp>
      <p:grpSp>
        <p:nvGrpSpPr>
          <p:cNvPr id="10" name="Group 10"/>
          <p:cNvGrpSpPr/>
          <p:nvPr/>
        </p:nvGrpSpPr>
        <p:grpSpPr>
          <a:xfrm>
            <a:off x="2032621" y="1640007"/>
            <a:ext cx="3094571" cy="1476470"/>
            <a:chOff x="0" y="19050"/>
            <a:chExt cx="6189141" cy="2952940"/>
          </a:xfrm>
        </p:grpSpPr>
        <p:sp>
          <p:nvSpPr>
            <p:cNvPr id="11" name="TextBox 11"/>
            <p:cNvSpPr txBox="1"/>
            <p:nvPr/>
          </p:nvSpPr>
          <p:spPr>
            <a:xfrm>
              <a:off x="7480" y="887574"/>
              <a:ext cx="4504565" cy="2084416"/>
            </a:xfrm>
            <a:prstGeom prst="rect">
              <a:avLst/>
            </a:prstGeom>
          </p:spPr>
          <p:txBody>
            <a:bodyPr lIns="0" tIns="0" rIns="0" bIns="0" rtlCol="0" anchor="t">
              <a:spAutoFit/>
            </a:bodyPr>
            <a:lstStyle/>
            <a:p>
              <a:pPr>
                <a:lnSpc>
                  <a:spcPts val="2056"/>
                </a:lnSpc>
              </a:pPr>
              <a:r>
                <a:rPr lang="en-US" sz="1082" b="1" spc="173">
                  <a:solidFill>
                    <a:srgbClr val="000000"/>
                  </a:solidFill>
                  <a:latin typeface="Montserrat Light Bold"/>
                  <a:ea typeface="Montserrat Light Bold"/>
                  <a:cs typeface="Montserrat Light Bold"/>
                  <a:sym typeface="Montserrat Light Bold"/>
                </a:rPr>
                <a:t>English</a:t>
              </a:r>
            </a:p>
            <a:p>
              <a:pPr>
                <a:lnSpc>
                  <a:spcPts val="2056"/>
                </a:lnSpc>
              </a:pPr>
              <a:r>
                <a:rPr lang="en-US" sz="1082" b="1" spc="173">
                  <a:solidFill>
                    <a:srgbClr val="000000"/>
                  </a:solidFill>
                  <a:latin typeface="Montserrat Light Bold"/>
                  <a:ea typeface="Montserrat Light Bold"/>
                  <a:cs typeface="Montserrat Light Bold"/>
                  <a:sym typeface="Montserrat Light Bold"/>
                </a:rPr>
                <a:t>Math</a:t>
              </a:r>
            </a:p>
            <a:p>
              <a:pPr>
                <a:lnSpc>
                  <a:spcPts val="2103"/>
                </a:lnSpc>
              </a:pPr>
              <a:r>
                <a:rPr lang="en-US" sz="1107" b="1" spc="177">
                  <a:solidFill>
                    <a:srgbClr val="000000"/>
                  </a:solidFill>
                  <a:latin typeface="Montserrat Light Bold"/>
                  <a:ea typeface="Montserrat Light Bold"/>
                  <a:cs typeface="Montserrat Light Bold"/>
                  <a:sym typeface="Montserrat Light Bold"/>
                </a:rPr>
                <a:t>Science</a:t>
              </a:r>
            </a:p>
            <a:p>
              <a:pPr>
                <a:lnSpc>
                  <a:spcPts val="2103"/>
                </a:lnSpc>
              </a:pPr>
              <a:r>
                <a:rPr lang="en-US" sz="1107" b="1" spc="177">
                  <a:solidFill>
                    <a:srgbClr val="000000"/>
                  </a:solidFill>
                  <a:latin typeface="Montserrat Light Bold"/>
                  <a:ea typeface="Montserrat Light Bold"/>
                  <a:cs typeface="Montserrat Light Bold"/>
                  <a:sym typeface="Montserrat Light Bold"/>
                </a:rPr>
                <a:t>Social Studies</a:t>
              </a:r>
            </a:p>
          </p:txBody>
        </p:sp>
        <p:sp>
          <p:nvSpPr>
            <p:cNvPr id="12" name="TextBox 12"/>
            <p:cNvSpPr txBox="1"/>
            <p:nvPr/>
          </p:nvSpPr>
          <p:spPr>
            <a:xfrm>
              <a:off x="4885301" y="887574"/>
              <a:ext cx="1303840" cy="2083008"/>
            </a:xfrm>
            <a:prstGeom prst="rect">
              <a:avLst/>
            </a:prstGeom>
          </p:spPr>
          <p:txBody>
            <a:bodyPr lIns="0" tIns="0" rIns="0" bIns="0" rtlCol="0" anchor="t">
              <a:spAutoFit/>
            </a:bodyPr>
            <a:lstStyle/>
            <a:p>
              <a:pPr algn="r">
                <a:lnSpc>
                  <a:spcPts val="2056"/>
                </a:lnSpc>
              </a:pPr>
              <a:r>
                <a:rPr lang="en-US" sz="1082" b="1" spc="173">
                  <a:solidFill>
                    <a:srgbClr val="000000"/>
                  </a:solidFill>
                  <a:latin typeface="Montserrat Light Bold"/>
                  <a:ea typeface="Montserrat Light Bold"/>
                  <a:cs typeface="Montserrat Light Bold"/>
                  <a:sym typeface="Montserrat Light Bold"/>
                </a:rPr>
                <a:t>1.50</a:t>
              </a:r>
            </a:p>
            <a:p>
              <a:pPr algn="r">
                <a:lnSpc>
                  <a:spcPts val="2056"/>
                </a:lnSpc>
              </a:pPr>
              <a:r>
                <a:rPr lang="en-US" sz="1082" b="1" spc="173">
                  <a:solidFill>
                    <a:srgbClr val="000000"/>
                  </a:solidFill>
                  <a:latin typeface="Montserrat Light Bold"/>
                  <a:ea typeface="Montserrat Light Bold"/>
                  <a:cs typeface="Montserrat Light Bold"/>
                  <a:sym typeface="Montserrat Light Bold"/>
                </a:rPr>
                <a:t>1.50</a:t>
              </a:r>
            </a:p>
            <a:p>
              <a:pPr algn="r">
                <a:lnSpc>
                  <a:spcPts val="2056"/>
                </a:lnSpc>
              </a:pPr>
              <a:r>
                <a:rPr lang="en-US" sz="1082" b="1" spc="173">
                  <a:solidFill>
                    <a:srgbClr val="000000"/>
                  </a:solidFill>
                  <a:latin typeface="Montserrat Light Bold"/>
                  <a:ea typeface="Montserrat Light Bold"/>
                  <a:cs typeface="Montserrat Light Bold"/>
                  <a:sym typeface="Montserrat Light Bold"/>
                </a:rPr>
                <a:t>1.00</a:t>
              </a:r>
            </a:p>
            <a:p>
              <a:pPr algn="r">
                <a:lnSpc>
                  <a:spcPts val="2056"/>
                </a:lnSpc>
              </a:pPr>
              <a:r>
                <a:rPr lang="en-US" sz="1082" b="1" spc="173">
                  <a:solidFill>
                    <a:srgbClr val="000000"/>
                  </a:solidFill>
                  <a:latin typeface="Montserrat Light Bold"/>
                  <a:ea typeface="Montserrat Light Bold"/>
                  <a:cs typeface="Montserrat Light Bold"/>
                  <a:sym typeface="Montserrat Light Bold"/>
                </a:rPr>
                <a:t>0.50</a:t>
              </a:r>
            </a:p>
          </p:txBody>
        </p:sp>
        <p:sp>
          <p:nvSpPr>
            <p:cNvPr id="13" name="TextBox 13"/>
            <p:cNvSpPr txBox="1"/>
            <p:nvPr/>
          </p:nvSpPr>
          <p:spPr>
            <a:xfrm>
              <a:off x="0" y="19050"/>
              <a:ext cx="6186177" cy="538608"/>
            </a:xfrm>
            <a:prstGeom prst="rect">
              <a:avLst/>
            </a:prstGeom>
          </p:spPr>
          <p:txBody>
            <a:bodyPr lIns="0" tIns="0" rIns="0" bIns="0" rtlCol="0" anchor="t">
              <a:spAutoFit/>
            </a:bodyPr>
            <a:lstStyle/>
            <a:p>
              <a:pPr>
                <a:lnSpc>
                  <a:spcPts val="2102"/>
                </a:lnSpc>
              </a:pPr>
              <a:r>
                <a:rPr lang="en-US" sz="1894" spc="227">
                  <a:solidFill>
                    <a:srgbClr val="000000"/>
                  </a:solidFill>
                  <a:latin typeface="Oswald"/>
                  <a:ea typeface="Oswald"/>
                  <a:cs typeface="Oswald"/>
                  <a:sym typeface="Oswald"/>
                </a:rPr>
                <a:t>SENIOR YEAR CREDITS</a:t>
              </a:r>
            </a:p>
          </p:txBody>
        </p:sp>
      </p:grpSp>
      <p:sp>
        <p:nvSpPr>
          <p:cNvPr id="14" name="TextBox 14"/>
          <p:cNvSpPr txBox="1"/>
          <p:nvPr/>
        </p:nvSpPr>
        <p:spPr>
          <a:xfrm>
            <a:off x="2032621" y="3153980"/>
            <a:ext cx="3069231" cy="1203215"/>
          </a:xfrm>
          <a:prstGeom prst="rect">
            <a:avLst/>
          </a:prstGeom>
        </p:spPr>
        <p:txBody>
          <a:bodyPr lIns="0" tIns="0" rIns="0" bIns="0" rtlCol="0" anchor="t">
            <a:spAutoFit/>
          </a:bodyPr>
          <a:lstStyle/>
          <a:p>
            <a:pPr algn="ctr">
              <a:lnSpc>
                <a:spcPts val="2353"/>
              </a:lnSpc>
            </a:pPr>
            <a:r>
              <a:rPr lang="en-US" sz="1680">
                <a:solidFill>
                  <a:srgbClr val="000000"/>
                </a:solidFill>
                <a:latin typeface="Balgin"/>
                <a:ea typeface="Balgin"/>
                <a:cs typeface="Balgin"/>
                <a:sym typeface="Balgin"/>
              </a:rPr>
              <a:t>Classes Taken: </a:t>
            </a:r>
          </a:p>
          <a:p>
            <a:pPr algn="ctr">
              <a:lnSpc>
                <a:spcPts val="2353"/>
              </a:lnSpc>
            </a:pPr>
            <a:r>
              <a:rPr lang="en-US" sz="1680">
                <a:solidFill>
                  <a:srgbClr val="000000"/>
                </a:solidFill>
                <a:latin typeface="Balgin"/>
                <a:ea typeface="Balgin"/>
                <a:cs typeface="Balgin"/>
                <a:sym typeface="Balgin"/>
              </a:rPr>
              <a:t>Aviation</a:t>
            </a:r>
          </a:p>
          <a:p>
            <a:pPr algn="ctr">
              <a:lnSpc>
                <a:spcPts val="2353"/>
              </a:lnSpc>
            </a:pPr>
            <a:r>
              <a:rPr lang="en-US" sz="1680">
                <a:solidFill>
                  <a:srgbClr val="000000"/>
                </a:solidFill>
                <a:latin typeface="Balgin"/>
                <a:ea typeface="Balgin"/>
                <a:cs typeface="Balgin"/>
                <a:sym typeface="Balgin"/>
              </a:rPr>
              <a:t>Engineering, CAD, Theater</a:t>
            </a:r>
          </a:p>
          <a:p>
            <a:pPr algn="ctr">
              <a:lnSpc>
                <a:spcPts val="2353"/>
              </a:lnSpc>
            </a:pPr>
            <a:endParaRPr lang="en-US" sz="1680">
              <a:solidFill>
                <a:srgbClr val="000000"/>
              </a:solidFill>
              <a:latin typeface="Balgin"/>
              <a:ea typeface="Balgin"/>
              <a:cs typeface="Balgin"/>
              <a:sym typeface="Balgin"/>
            </a:endParaRPr>
          </a:p>
        </p:txBody>
      </p:sp>
      <p:grpSp>
        <p:nvGrpSpPr>
          <p:cNvPr id="15" name="Group 15"/>
          <p:cNvGrpSpPr/>
          <p:nvPr/>
        </p:nvGrpSpPr>
        <p:grpSpPr>
          <a:xfrm>
            <a:off x="1979029" y="4507351"/>
            <a:ext cx="3344993" cy="1525374"/>
            <a:chOff x="-107184" y="85725"/>
            <a:chExt cx="6689985" cy="3050750"/>
          </a:xfrm>
        </p:grpSpPr>
        <p:sp>
          <p:nvSpPr>
            <p:cNvPr id="16" name="TextBox 16"/>
            <p:cNvSpPr txBox="1"/>
            <p:nvPr/>
          </p:nvSpPr>
          <p:spPr>
            <a:xfrm>
              <a:off x="-107184" y="85725"/>
              <a:ext cx="6689985" cy="811761"/>
            </a:xfrm>
            <a:prstGeom prst="rect">
              <a:avLst/>
            </a:prstGeom>
          </p:spPr>
          <p:txBody>
            <a:bodyPr wrap="square" lIns="0" tIns="0" rIns="0" bIns="0" rtlCol="0" anchor="t">
              <a:spAutoFit/>
            </a:bodyPr>
            <a:lstStyle/>
            <a:p>
              <a:pPr algn="ctr">
                <a:lnSpc>
                  <a:spcPts val="3119"/>
                </a:lnSpc>
              </a:pPr>
              <a:r>
                <a:rPr lang="en-US" sz="3000" b="1" dirty="0">
                  <a:solidFill>
                    <a:srgbClr val="FFFFFF"/>
                  </a:solidFill>
                  <a:latin typeface="Congenial" panose="020F0502020204030204" pitchFamily="2" charset="0"/>
                  <a:ea typeface="Chewy"/>
                  <a:cs typeface="Chewy"/>
                  <a:sym typeface="Chewy"/>
                </a:rPr>
                <a:t>Parent Passed Away</a:t>
              </a:r>
            </a:p>
          </p:txBody>
        </p:sp>
        <p:sp>
          <p:nvSpPr>
            <p:cNvPr id="17" name="TextBox 17"/>
            <p:cNvSpPr txBox="1"/>
            <p:nvPr/>
          </p:nvSpPr>
          <p:spPr>
            <a:xfrm>
              <a:off x="0" y="1225308"/>
              <a:ext cx="6447705" cy="1911167"/>
            </a:xfrm>
            <a:prstGeom prst="rect">
              <a:avLst/>
            </a:prstGeom>
          </p:spPr>
          <p:txBody>
            <a:bodyPr lIns="0" tIns="0" rIns="0" bIns="0" rtlCol="0" anchor="t">
              <a:spAutoFit/>
            </a:bodyPr>
            <a:lstStyle/>
            <a:p>
              <a:pPr algn="ctr">
                <a:lnSpc>
                  <a:spcPts val="1892"/>
                </a:lnSpc>
              </a:pPr>
              <a:r>
                <a:rPr lang="en-US" sz="1433" spc="261">
                  <a:solidFill>
                    <a:srgbClr val="FFFFFF"/>
                  </a:solidFill>
                  <a:latin typeface="League Spartan"/>
                  <a:ea typeface="League Spartan"/>
                  <a:cs typeface="League Spartan"/>
                  <a:sym typeface="League Spartan"/>
                </a:rPr>
                <a:t>UNSURE HOW TO NAVIGATE POST SECONDARY &amp; NEEDS A COMMUNITY</a:t>
              </a:r>
            </a:p>
          </p:txBody>
        </p:sp>
      </p:grpSp>
      <p:grpSp>
        <p:nvGrpSpPr>
          <p:cNvPr id="18" name="Group 18"/>
          <p:cNvGrpSpPr/>
          <p:nvPr/>
        </p:nvGrpSpPr>
        <p:grpSpPr>
          <a:xfrm>
            <a:off x="6679007" y="1640006"/>
            <a:ext cx="3094571" cy="1476470"/>
            <a:chOff x="0" y="19050"/>
            <a:chExt cx="6189141" cy="2952941"/>
          </a:xfrm>
        </p:grpSpPr>
        <p:sp>
          <p:nvSpPr>
            <p:cNvPr id="19" name="TextBox 19"/>
            <p:cNvSpPr txBox="1"/>
            <p:nvPr/>
          </p:nvSpPr>
          <p:spPr>
            <a:xfrm>
              <a:off x="7480" y="887574"/>
              <a:ext cx="4504565" cy="2084417"/>
            </a:xfrm>
            <a:prstGeom prst="rect">
              <a:avLst/>
            </a:prstGeom>
          </p:spPr>
          <p:txBody>
            <a:bodyPr lIns="0" tIns="0" rIns="0" bIns="0" rtlCol="0" anchor="t">
              <a:spAutoFit/>
            </a:bodyPr>
            <a:lstStyle/>
            <a:p>
              <a:pPr>
                <a:lnSpc>
                  <a:spcPts val="2056"/>
                </a:lnSpc>
              </a:pPr>
              <a:r>
                <a:rPr lang="en-US" sz="1082" b="1" spc="173">
                  <a:solidFill>
                    <a:srgbClr val="000000"/>
                  </a:solidFill>
                  <a:latin typeface="Montserrat Light Bold"/>
                  <a:ea typeface="Montserrat Light Bold"/>
                  <a:cs typeface="Montserrat Light Bold"/>
                  <a:sym typeface="Montserrat Light Bold"/>
                </a:rPr>
                <a:t>English(Honors)</a:t>
              </a:r>
            </a:p>
            <a:p>
              <a:pPr>
                <a:lnSpc>
                  <a:spcPts val="2056"/>
                </a:lnSpc>
              </a:pPr>
              <a:r>
                <a:rPr lang="en-US" sz="1082" b="1" spc="173">
                  <a:solidFill>
                    <a:srgbClr val="000000"/>
                  </a:solidFill>
                  <a:latin typeface="Montserrat Light Bold"/>
                  <a:ea typeface="Montserrat Light Bold"/>
                  <a:cs typeface="Montserrat Light Bold"/>
                  <a:sym typeface="Montserrat Light Bold"/>
                </a:rPr>
                <a:t>Math</a:t>
              </a:r>
            </a:p>
            <a:p>
              <a:pPr>
                <a:lnSpc>
                  <a:spcPts val="2103"/>
                </a:lnSpc>
              </a:pPr>
              <a:r>
                <a:rPr lang="en-US" sz="1107" b="1" spc="177">
                  <a:solidFill>
                    <a:srgbClr val="000000"/>
                  </a:solidFill>
                  <a:latin typeface="Montserrat Light Bold"/>
                  <a:ea typeface="Montserrat Light Bold"/>
                  <a:cs typeface="Montserrat Light Bold"/>
                  <a:sym typeface="Montserrat Light Bold"/>
                </a:rPr>
                <a:t>Science</a:t>
              </a:r>
            </a:p>
            <a:p>
              <a:pPr>
                <a:lnSpc>
                  <a:spcPts val="2103"/>
                </a:lnSpc>
              </a:pPr>
              <a:r>
                <a:rPr lang="en-US" sz="1107" b="1" spc="177">
                  <a:solidFill>
                    <a:srgbClr val="000000"/>
                  </a:solidFill>
                  <a:latin typeface="Montserrat Light Bold"/>
                  <a:ea typeface="Montserrat Light Bold"/>
                  <a:cs typeface="Montserrat Light Bold"/>
                  <a:sym typeface="Montserrat Light Bold"/>
                </a:rPr>
                <a:t>Social Studies</a:t>
              </a:r>
            </a:p>
          </p:txBody>
        </p:sp>
        <p:sp>
          <p:nvSpPr>
            <p:cNvPr id="20" name="TextBox 20"/>
            <p:cNvSpPr txBox="1"/>
            <p:nvPr/>
          </p:nvSpPr>
          <p:spPr>
            <a:xfrm>
              <a:off x="4885301" y="887572"/>
              <a:ext cx="1303840" cy="2083009"/>
            </a:xfrm>
            <a:prstGeom prst="rect">
              <a:avLst/>
            </a:prstGeom>
          </p:spPr>
          <p:txBody>
            <a:bodyPr lIns="0" tIns="0" rIns="0" bIns="0" rtlCol="0" anchor="t">
              <a:spAutoFit/>
            </a:bodyPr>
            <a:lstStyle/>
            <a:p>
              <a:pPr algn="r">
                <a:lnSpc>
                  <a:spcPts val="2056"/>
                </a:lnSpc>
              </a:pPr>
              <a:r>
                <a:rPr lang="en-US" sz="1082" b="1" spc="173">
                  <a:solidFill>
                    <a:srgbClr val="000000"/>
                  </a:solidFill>
                  <a:latin typeface="Montserrat Light Bold"/>
                  <a:ea typeface="Montserrat Light Bold"/>
                  <a:cs typeface="Montserrat Light Bold"/>
                  <a:sym typeface="Montserrat Light Bold"/>
                </a:rPr>
                <a:t>1.25</a:t>
              </a:r>
            </a:p>
            <a:p>
              <a:pPr algn="r">
                <a:lnSpc>
                  <a:spcPts val="2056"/>
                </a:lnSpc>
              </a:pPr>
              <a:r>
                <a:rPr lang="en-US" sz="1082" b="1" spc="173">
                  <a:solidFill>
                    <a:srgbClr val="000000"/>
                  </a:solidFill>
                  <a:latin typeface="Montserrat Light Bold"/>
                  <a:ea typeface="Montserrat Light Bold"/>
                  <a:cs typeface="Montserrat Light Bold"/>
                  <a:sym typeface="Montserrat Light Bold"/>
                </a:rPr>
                <a:t>1.25</a:t>
              </a:r>
            </a:p>
            <a:p>
              <a:pPr algn="r">
                <a:lnSpc>
                  <a:spcPts val="2056"/>
                </a:lnSpc>
              </a:pPr>
              <a:r>
                <a:rPr lang="en-US" sz="1082" b="1" spc="173">
                  <a:solidFill>
                    <a:srgbClr val="000000"/>
                  </a:solidFill>
                  <a:latin typeface="Montserrat Light Bold"/>
                  <a:ea typeface="Montserrat Light Bold"/>
                  <a:cs typeface="Montserrat Light Bold"/>
                  <a:sym typeface="Montserrat Light Bold"/>
                </a:rPr>
                <a:t>1.25</a:t>
              </a:r>
            </a:p>
            <a:p>
              <a:pPr algn="r">
                <a:lnSpc>
                  <a:spcPts val="2056"/>
                </a:lnSpc>
              </a:pPr>
              <a:r>
                <a:rPr lang="en-US" sz="1082" b="1" spc="173">
                  <a:solidFill>
                    <a:srgbClr val="000000"/>
                  </a:solidFill>
                  <a:latin typeface="Montserrat Light Bold"/>
                  <a:ea typeface="Montserrat Light Bold"/>
                  <a:cs typeface="Montserrat Light Bold"/>
                  <a:sym typeface="Montserrat Light Bold"/>
                </a:rPr>
                <a:t>0.50</a:t>
              </a:r>
            </a:p>
          </p:txBody>
        </p:sp>
        <p:sp>
          <p:nvSpPr>
            <p:cNvPr id="21" name="TextBox 21"/>
            <p:cNvSpPr txBox="1"/>
            <p:nvPr/>
          </p:nvSpPr>
          <p:spPr>
            <a:xfrm>
              <a:off x="0" y="19050"/>
              <a:ext cx="6186177" cy="538608"/>
            </a:xfrm>
            <a:prstGeom prst="rect">
              <a:avLst/>
            </a:prstGeom>
          </p:spPr>
          <p:txBody>
            <a:bodyPr lIns="0" tIns="0" rIns="0" bIns="0" rtlCol="0" anchor="t">
              <a:spAutoFit/>
            </a:bodyPr>
            <a:lstStyle/>
            <a:p>
              <a:pPr>
                <a:lnSpc>
                  <a:spcPts val="2102"/>
                </a:lnSpc>
              </a:pPr>
              <a:r>
                <a:rPr lang="en-US" sz="1894" spc="227">
                  <a:solidFill>
                    <a:srgbClr val="000000"/>
                  </a:solidFill>
                  <a:latin typeface="Oswald"/>
                  <a:ea typeface="Oswald"/>
                  <a:cs typeface="Oswald"/>
                  <a:sym typeface="Oswald"/>
                </a:rPr>
                <a:t>JUNIOR YEAR CREDITS</a:t>
              </a:r>
            </a:p>
          </p:txBody>
        </p:sp>
      </p:grpSp>
      <p:sp>
        <p:nvSpPr>
          <p:cNvPr id="22" name="TextBox 22"/>
          <p:cNvSpPr txBox="1"/>
          <p:nvPr/>
        </p:nvSpPr>
        <p:spPr>
          <a:xfrm>
            <a:off x="1837919" y="1169602"/>
            <a:ext cx="3094571" cy="327718"/>
          </a:xfrm>
          <a:prstGeom prst="rect">
            <a:avLst/>
          </a:prstGeom>
        </p:spPr>
        <p:txBody>
          <a:bodyPr lIns="0" tIns="0" rIns="0" bIns="0" rtlCol="0" anchor="t">
            <a:spAutoFit/>
          </a:bodyPr>
          <a:lstStyle/>
          <a:p>
            <a:pPr algn="ctr">
              <a:lnSpc>
                <a:spcPts val="2800"/>
              </a:lnSpc>
            </a:pPr>
            <a:r>
              <a:rPr lang="en-US" sz="2000" b="1">
                <a:solidFill>
                  <a:srgbClr val="000000"/>
                </a:solidFill>
                <a:latin typeface="Canva Sans Bold"/>
                <a:ea typeface="Canva Sans Bold"/>
                <a:cs typeface="Canva Sans Bold"/>
                <a:sym typeface="Canva Sans Bold"/>
              </a:rPr>
              <a:t>Student 1</a:t>
            </a:r>
          </a:p>
        </p:txBody>
      </p:sp>
      <p:sp>
        <p:nvSpPr>
          <p:cNvPr id="23" name="TextBox 23"/>
          <p:cNvSpPr txBox="1"/>
          <p:nvPr/>
        </p:nvSpPr>
        <p:spPr>
          <a:xfrm>
            <a:off x="6679007" y="1169602"/>
            <a:ext cx="3094571" cy="327718"/>
          </a:xfrm>
          <a:prstGeom prst="rect">
            <a:avLst/>
          </a:prstGeom>
        </p:spPr>
        <p:txBody>
          <a:bodyPr lIns="0" tIns="0" rIns="0" bIns="0" rtlCol="0" anchor="t">
            <a:spAutoFit/>
          </a:bodyPr>
          <a:lstStyle/>
          <a:p>
            <a:pPr algn="ctr">
              <a:lnSpc>
                <a:spcPts val="2800"/>
              </a:lnSpc>
            </a:pPr>
            <a:r>
              <a:rPr lang="en-US" sz="2000" b="1">
                <a:solidFill>
                  <a:srgbClr val="000000"/>
                </a:solidFill>
                <a:latin typeface="Canva Sans Bold"/>
                <a:ea typeface="Canva Sans Bold"/>
                <a:cs typeface="Canva Sans Bold"/>
                <a:sym typeface="Canva Sans Bold"/>
              </a:rPr>
              <a:t>Student 2</a:t>
            </a:r>
          </a:p>
        </p:txBody>
      </p:sp>
      <p:grpSp>
        <p:nvGrpSpPr>
          <p:cNvPr id="24" name="Group 24"/>
          <p:cNvGrpSpPr/>
          <p:nvPr/>
        </p:nvGrpSpPr>
        <p:grpSpPr>
          <a:xfrm>
            <a:off x="6556515" y="4389389"/>
            <a:ext cx="3724004" cy="1868915"/>
            <a:chOff x="0" y="0"/>
            <a:chExt cx="1471211" cy="738337"/>
          </a:xfrm>
        </p:grpSpPr>
        <p:sp>
          <p:nvSpPr>
            <p:cNvPr id="25" name="Freeform 25"/>
            <p:cNvSpPr/>
            <p:nvPr/>
          </p:nvSpPr>
          <p:spPr>
            <a:xfrm>
              <a:off x="0" y="0"/>
              <a:ext cx="1471211" cy="738337"/>
            </a:xfrm>
            <a:custGeom>
              <a:avLst/>
              <a:gdLst/>
              <a:ahLst/>
              <a:cxnLst/>
              <a:rect l="l" t="t" r="r" b="b"/>
              <a:pathLst>
                <a:path w="1471211" h="738337">
                  <a:moveTo>
                    <a:pt x="70683" y="0"/>
                  </a:moveTo>
                  <a:lnTo>
                    <a:pt x="1400528" y="0"/>
                  </a:lnTo>
                  <a:cubicBezTo>
                    <a:pt x="1419274" y="0"/>
                    <a:pt x="1437253" y="7447"/>
                    <a:pt x="1450509" y="20703"/>
                  </a:cubicBezTo>
                  <a:cubicBezTo>
                    <a:pt x="1463764" y="33958"/>
                    <a:pt x="1471211" y="51937"/>
                    <a:pt x="1471211" y="70683"/>
                  </a:cubicBezTo>
                  <a:lnTo>
                    <a:pt x="1471211" y="667653"/>
                  </a:lnTo>
                  <a:cubicBezTo>
                    <a:pt x="1471211" y="686400"/>
                    <a:pt x="1463764" y="704378"/>
                    <a:pt x="1450509" y="717634"/>
                  </a:cubicBezTo>
                  <a:cubicBezTo>
                    <a:pt x="1437253" y="730890"/>
                    <a:pt x="1419274" y="738337"/>
                    <a:pt x="1400528" y="738337"/>
                  </a:cubicBezTo>
                  <a:lnTo>
                    <a:pt x="70683" y="738337"/>
                  </a:lnTo>
                  <a:cubicBezTo>
                    <a:pt x="51937" y="738337"/>
                    <a:pt x="33958" y="730890"/>
                    <a:pt x="20703" y="717634"/>
                  </a:cubicBezTo>
                  <a:cubicBezTo>
                    <a:pt x="7447" y="704378"/>
                    <a:pt x="0" y="686400"/>
                    <a:pt x="0" y="667653"/>
                  </a:cubicBezTo>
                  <a:lnTo>
                    <a:pt x="0" y="70683"/>
                  </a:lnTo>
                  <a:cubicBezTo>
                    <a:pt x="0" y="51937"/>
                    <a:pt x="7447" y="33958"/>
                    <a:pt x="20703" y="20703"/>
                  </a:cubicBezTo>
                  <a:cubicBezTo>
                    <a:pt x="33958" y="7447"/>
                    <a:pt x="51937" y="0"/>
                    <a:pt x="70683" y="0"/>
                  </a:cubicBezTo>
                  <a:close/>
                </a:path>
              </a:pathLst>
            </a:custGeom>
            <a:solidFill>
              <a:srgbClr val="003568"/>
            </a:solidFill>
          </p:spPr>
          <p:txBody>
            <a:bodyPr/>
            <a:lstStyle/>
            <a:p>
              <a:endParaRPr lang="en-US" sz="1200"/>
            </a:p>
          </p:txBody>
        </p:sp>
        <p:sp>
          <p:nvSpPr>
            <p:cNvPr id="26" name="TextBox 26"/>
            <p:cNvSpPr txBox="1"/>
            <p:nvPr/>
          </p:nvSpPr>
          <p:spPr>
            <a:xfrm>
              <a:off x="0" y="-104775"/>
              <a:ext cx="1471211" cy="843112"/>
            </a:xfrm>
            <a:prstGeom prst="rect">
              <a:avLst/>
            </a:prstGeom>
          </p:spPr>
          <p:txBody>
            <a:bodyPr lIns="33867" tIns="33867" rIns="33867" bIns="33867" rtlCol="0" anchor="ctr"/>
            <a:lstStyle/>
            <a:p>
              <a:pPr algn="ctr">
                <a:lnSpc>
                  <a:spcPts val="1961"/>
                </a:lnSpc>
              </a:pPr>
              <a:endParaRPr sz="1200"/>
            </a:p>
          </p:txBody>
        </p:sp>
      </p:grpSp>
      <p:grpSp>
        <p:nvGrpSpPr>
          <p:cNvPr id="27" name="Group 27"/>
          <p:cNvGrpSpPr/>
          <p:nvPr/>
        </p:nvGrpSpPr>
        <p:grpSpPr>
          <a:xfrm>
            <a:off x="6679007" y="4532433"/>
            <a:ext cx="3439883" cy="1447485"/>
            <a:chOff x="-78276" y="47625"/>
            <a:chExt cx="6879767" cy="2894972"/>
          </a:xfrm>
        </p:grpSpPr>
        <p:sp>
          <p:nvSpPr>
            <p:cNvPr id="28" name="TextBox 28"/>
            <p:cNvSpPr txBox="1"/>
            <p:nvPr/>
          </p:nvSpPr>
          <p:spPr>
            <a:xfrm>
              <a:off x="-78276" y="47625"/>
              <a:ext cx="6879767" cy="1085555"/>
            </a:xfrm>
            <a:prstGeom prst="rect">
              <a:avLst/>
            </a:prstGeom>
          </p:spPr>
          <p:txBody>
            <a:bodyPr wrap="square" lIns="0" tIns="0" rIns="0" bIns="0" rtlCol="0" anchor="t">
              <a:spAutoFit/>
            </a:bodyPr>
            <a:lstStyle/>
            <a:p>
              <a:pPr algn="ctr">
                <a:lnSpc>
                  <a:spcPts val="2088"/>
                </a:lnSpc>
              </a:pPr>
              <a:r>
                <a:rPr lang="en-US" sz="2109" b="1" dirty="0">
                  <a:solidFill>
                    <a:srgbClr val="FFFFFF"/>
                  </a:solidFill>
                  <a:latin typeface="Congenial" panose="02000503040000020004" pitchFamily="2" charset="0"/>
                  <a:ea typeface="Chewy"/>
                  <a:cs typeface="Chewy"/>
                  <a:sym typeface="Chewy"/>
                </a:rPr>
                <a:t>If they can’t walk they might as well take the GED now.</a:t>
              </a:r>
            </a:p>
          </p:txBody>
        </p:sp>
        <p:sp>
          <p:nvSpPr>
            <p:cNvPr id="29" name="TextBox 29"/>
            <p:cNvSpPr txBox="1"/>
            <p:nvPr/>
          </p:nvSpPr>
          <p:spPr>
            <a:xfrm>
              <a:off x="0" y="1443724"/>
              <a:ext cx="6801491" cy="1498873"/>
            </a:xfrm>
            <a:prstGeom prst="rect">
              <a:avLst/>
            </a:prstGeom>
          </p:spPr>
          <p:txBody>
            <a:bodyPr lIns="0" tIns="0" rIns="0" bIns="0" rtlCol="0" anchor="t">
              <a:spAutoFit/>
            </a:bodyPr>
            <a:lstStyle/>
            <a:p>
              <a:pPr algn="ctr">
                <a:lnSpc>
                  <a:spcPts val="1995"/>
                </a:lnSpc>
              </a:pPr>
              <a:r>
                <a:rPr lang="en-US" sz="1511" spc="275">
                  <a:solidFill>
                    <a:srgbClr val="FFFFFF"/>
                  </a:solidFill>
                  <a:latin typeface="League Spartan"/>
                  <a:ea typeface="League Spartan"/>
                  <a:cs typeface="League Spartan"/>
                  <a:sym typeface="League Spartan"/>
                </a:rPr>
                <a:t>INVOLVED, TAKING COLLEGE CLASSES TUITION FREE</a:t>
              </a:r>
            </a:p>
          </p:txBody>
        </p:sp>
      </p:grpSp>
      <p:sp>
        <p:nvSpPr>
          <p:cNvPr id="30" name="TextBox 30"/>
          <p:cNvSpPr txBox="1"/>
          <p:nvPr/>
        </p:nvSpPr>
        <p:spPr>
          <a:xfrm>
            <a:off x="6096001" y="3115771"/>
            <a:ext cx="4453603" cy="1510991"/>
          </a:xfrm>
          <a:prstGeom prst="rect">
            <a:avLst/>
          </a:prstGeom>
        </p:spPr>
        <p:txBody>
          <a:bodyPr lIns="0" tIns="0" rIns="0" bIns="0" rtlCol="0" anchor="t">
            <a:spAutoFit/>
          </a:bodyPr>
          <a:lstStyle/>
          <a:p>
            <a:pPr algn="ctr">
              <a:lnSpc>
                <a:spcPts val="2353"/>
              </a:lnSpc>
            </a:pPr>
            <a:r>
              <a:rPr lang="en-US" sz="1680" dirty="0">
                <a:solidFill>
                  <a:srgbClr val="000000"/>
                </a:solidFill>
                <a:latin typeface="Balgin"/>
                <a:ea typeface="Balgin"/>
                <a:cs typeface="Balgin"/>
                <a:sym typeface="Balgin"/>
              </a:rPr>
              <a:t>GPA: 3.79</a:t>
            </a:r>
          </a:p>
          <a:p>
            <a:pPr algn="ctr">
              <a:lnSpc>
                <a:spcPts val="2353"/>
              </a:lnSpc>
            </a:pPr>
            <a:r>
              <a:rPr lang="en-US" sz="1680" dirty="0">
                <a:solidFill>
                  <a:srgbClr val="000000"/>
                </a:solidFill>
                <a:latin typeface="Balgin"/>
                <a:ea typeface="Balgin"/>
                <a:cs typeface="Balgin"/>
                <a:sym typeface="Balgin"/>
              </a:rPr>
              <a:t>Credits: 14</a:t>
            </a:r>
          </a:p>
          <a:p>
            <a:pPr algn="ctr">
              <a:lnSpc>
                <a:spcPts val="2353"/>
              </a:lnSpc>
            </a:pPr>
            <a:r>
              <a:rPr lang="en-US" sz="1680" dirty="0">
                <a:solidFill>
                  <a:srgbClr val="000000"/>
                </a:solidFill>
                <a:latin typeface="Balgin"/>
                <a:ea typeface="Balgin"/>
                <a:cs typeface="Balgin"/>
                <a:sym typeface="Balgin"/>
              </a:rPr>
              <a:t>Classes Taken: Humanities 1010 Communications 1020</a:t>
            </a:r>
          </a:p>
          <a:p>
            <a:pPr algn="ctr">
              <a:lnSpc>
                <a:spcPts val="2353"/>
              </a:lnSpc>
            </a:pPr>
            <a:endParaRPr lang="en-US" sz="1680" dirty="0">
              <a:solidFill>
                <a:srgbClr val="000000"/>
              </a:solidFill>
              <a:latin typeface="Balgin"/>
              <a:ea typeface="Balgin"/>
              <a:cs typeface="Balgin"/>
              <a:sym typeface="Balgin"/>
            </a:endParaRPr>
          </a:p>
        </p:txBody>
      </p:sp>
    </p:spTree>
    <p:extLst>
      <p:ext uri="{BB962C8B-B14F-4D97-AF65-F5344CB8AC3E}">
        <p14:creationId xmlns:p14="http://schemas.microsoft.com/office/powerpoint/2010/main" val="25396288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607143" y="2960316"/>
            <a:ext cx="0" cy="3360122"/>
          </a:xfrm>
          <a:prstGeom prst="line">
            <a:avLst/>
          </a:prstGeom>
          <a:ln w="19050" cap="flat">
            <a:solidFill>
              <a:srgbClr val="000000"/>
            </a:solidFill>
            <a:prstDash val="solid"/>
            <a:headEnd type="none" w="sm" len="sm"/>
            <a:tailEnd type="none" w="sm" len="sm"/>
          </a:ln>
        </p:spPr>
        <p:txBody>
          <a:bodyPr/>
          <a:lstStyle/>
          <a:p>
            <a:endParaRPr lang="en-US" sz="1200"/>
          </a:p>
        </p:txBody>
      </p:sp>
      <p:sp>
        <p:nvSpPr>
          <p:cNvPr id="3" name="AutoShape 3"/>
          <p:cNvSpPr/>
          <p:nvPr/>
        </p:nvSpPr>
        <p:spPr>
          <a:xfrm rot="5400000">
            <a:off x="-2199288" y="3422650"/>
            <a:ext cx="5782876" cy="0"/>
          </a:xfrm>
          <a:prstGeom prst="line">
            <a:avLst/>
          </a:prstGeom>
          <a:ln w="19050" cap="flat">
            <a:solidFill>
              <a:srgbClr val="000000"/>
            </a:solidFill>
            <a:prstDash val="solid"/>
            <a:headEnd type="none" w="sm" len="sm"/>
            <a:tailEnd type="none" w="sm" len="sm"/>
          </a:ln>
        </p:spPr>
        <p:txBody>
          <a:bodyPr/>
          <a:lstStyle/>
          <a:p>
            <a:endParaRPr lang="en-US" sz="1200"/>
          </a:p>
        </p:txBody>
      </p:sp>
      <p:sp>
        <p:nvSpPr>
          <p:cNvPr id="4" name="Freeform 4"/>
          <p:cNvSpPr/>
          <p:nvPr/>
        </p:nvSpPr>
        <p:spPr>
          <a:xfrm>
            <a:off x="9230145" y="4044383"/>
            <a:ext cx="4552111" cy="4552111"/>
          </a:xfrm>
          <a:custGeom>
            <a:avLst/>
            <a:gdLst/>
            <a:ahLst/>
            <a:cxnLst/>
            <a:rect l="l" t="t" r="r" b="b"/>
            <a:pathLst>
              <a:path w="6828166" h="6828166">
                <a:moveTo>
                  <a:pt x="0" y="0"/>
                </a:moveTo>
                <a:lnTo>
                  <a:pt x="6828166" y="0"/>
                </a:lnTo>
                <a:lnTo>
                  <a:pt x="6828166" y="6828166"/>
                </a:lnTo>
                <a:lnTo>
                  <a:pt x="0" y="68281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grpSp>
        <p:nvGrpSpPr>
          <p:cNvPr id="5" name="Group 5"/>
          <p:cNvGrpSpPr/>
          <p:nvPr/>
        </p:nvGrpSpPr>
        <p:grpSpPr>
          <a:xfrm>
            <a:off x="1837919" y="4192456"/>
            <a:ext cx="3724004" cy="2020296"/>
            <a:chOff x="0" y="0"/>
            <a:chExt cx="1471211" cy="798142"/>
          </a:xfrm>
        </p:grpSpPr>
        <p:sp>
          <p:nvSpPr>
            <p:cNvPr id="6" name="Freeform 6"/>
            <p:cNvSpPr/>
            <p:nvPr/>
          </p:nvSpPr>
          <p:spPr>
            <a:xfrm>
              <a:off x="0" y="0"/>
              <a:ext cx="1471211" cy="798142"/>
            </a:xfrm>
            <a:custGeom>
              <a:avLst/>
              <a:gdLst/>
              <a:ahLst/>
              <a:cxnLst/>
              <a:rect l="l" t="t" r="r" b="b"/>
              <a:pathLst>
                <a:path w="1471211" h="798142">
                  <a:moveTo>
                    <a:pt x="70683" y="0"/>
                  </a:moveTo>
                  <a:lnTo>
                    <a:pt x="1400528" y="0"/>
                  </a:lnTo>
                  <a:cubicBezTo>
                    <a:pt x="1419274" y="0"/>
                    <a:pt x="1437253" y="7447"/>
                    <a:pt x="1450509" y="20703"/>
                  </a:cubicBezTo>
                  <a:cubicBezTo>
                    <a:pt x="1463764" y="33958"/>
                    <a:pt x="1471211" y="51937"/>
                    <a:pt x="1471211" y="70683"/>
                  </a:cubicBezTo>
                  <a:lnTo>
                    <a:pt x="1471211" y="727458"/>
                  </a:lnTo>
                  <a:cubicBezTo>
                    <a:pt x="1471211" y="746205"/>
                    <a:pt x="1463764" y="764183"/>
                    <a:pt x="1450509" y="777439"/>
                  </a:cubicBezTo>
                  <a:cubicBezTo>
                    <a:pt x="1437253" y="790695"/>
                    <a:pt x="1419274" y="798142"/>
                    <a:pt x="1400528" y="798142"/>
                  </a:cubicBezTo>
                  <a:lnTo>
                    <a:pt x="70683" y="798142"/>
                  </a:lnTo>
                  <a:cubicBezTo>
                    <a:pt x="51937" y="798142"/>
                    <a:pt x="33958" y="790695"/>
                    <a:pt x="20703" y="777439"/>
                  </a:cubicBezTo>
                  <a:cubicBezTo>
                    <a:pt x="7447" y="764183"/>
                    <a:pt x="0" y="746205"/>
                    <a:pt x="0" y="727458"/>
                  </a:cubicBezTo>
                  <a:lnTo>
                    <a:pt x="0" y="70683"/>
                  </a:lnTo>
                  <a:cubicBezTo>
                    <a:pt x="0" y="51937"/>
                    <a:pt x="7447" y="33958"/>
                    <a:pt x="20703" y="20703"/>
                  </a:cubicBezTo>
                  <a:cubicBezTo>
                    <a:pt x="33958" y="7447"/>
                    <a:pt x="51937" y="0"/>
                    <a:pt x="70683" y="0"/>
                  </a:cubicBezTo>
                  <a:close/>
                </a:path>
              </a:pathLst>
            </a:custGeom>
            <a:solidFill>
              <a:srgbClr val="003568"/>
            </a:solidFill>
          </p:spPr>
          <p:txBody>
            <a:bodyPr/>
            <a:lstStyle/>
            <a:p>
              <a:endParaRPr lang="en-US" sz="1200"/>
            </a:p>
          </p:txBody>
        </p:sp>
        <p:sp>
          <p:nvSpPr>
            <p:cNvPr id="7" name="TextBox 7"/>
            <p:cNvSpPr txBox="1"/>
            <p:nvPr/>
          </p:nvSpPr>
          <p:spPr>
            <a:xfrm>
              <a:off x="0" y="-104775"/>
              <a:ext cx="1471211" cy="902917"/>
            </a:xfrm>
            <a:prstGeom prst="rect">
              <a:avLst/>
            </a:prstGeom>
          </p:spPr>
          <p:txBody>
            <a:bodyPr lIns="33867" tIns="33867" rIns="33867" bIns="33867" rtlCol="0" anchor="ctr"/>
            <a:lstStyle/>
            <a:p>
              <a:pPr algn="ctr">
                <a:lnSpc>
                  <a:spcPts val="1961"/>
                </a:lnSpc>
              </a:pPr>
              <a:endParaRPr sz="1200"/>
            </a:p>
          </p:txBody>
        </p:sp>
      </p:grpSp>
      <p:sp>
        <p:nvSpPr>
          <p:cNvPr id="8" name="TextBox 8"/>
          <p:cNvSpPr txBox="1"/>
          <p:nvPr/>
        </p:nvSpPr>
        <p:spPr>
          <a:xfrm>
            <a:off x="1409201" y="486763"/>
            <a:ext cx="9699434" cy="487441"/>
          </a:xfrm>
          <a:prstGeom prst="rect">
            <a:avLst/>
          </a:prstGeom>
        </p:spPr>
        <p:txBody>
          <a:bodyPr lIns="0" tIns="0" rIns="0" bIns="0" rtlCol="0" anchor="t">
            <a:spAutoFit/>
          </a:bodyPr>
          <a:lstStyle/>
          <a:p>
            <a:pPr algn="ctr">
              <a:lnSpc>
                <a:spcPts val="3500"/>
              </a:lnSpc>
            </a:pPr>
            <a:r>
              <a:rPr lang="en-US" sz="4606" i="1" dirty="0">
                <a:solidFill>
                  <a:srgbClr val="000000"/>
                </a:solidFill>
                <a:latin typeface="Footlight MT Light" panose="0204060206030A020304" pitchFamily="18" charset="0"/>
                <a:ea typeface="Frunchy Sage Italics"/>
                <a:cs typeface="Frunchy Sage Italics"/>
                <a:sym typeface="Frunchy Sage Italics"/>
              </a:rPr>
              <a:t>Neurodiverse and Financial Need</a:t>
            </a:r>
          </a:p>
        </p:txBody>
      </p:sp>
      <p:sp>
        <p:nvSpPr>
          <p:cNvPr id="9" name="TextBox 9"/>
          <p:cNvSpPr txBox="1"/>
          <p:nvPr/>
        </p:nvSpPr>
        <p:spPr>
          <a:xfrm rot="5400000">
            <a:off x="-383981" y="4206760"/>
            <a:ext cx="3261253" cy="841834"/>
          </a:xfrm>
          <a:prstGeom prst="rect">
            <a:avLst/>
          </a:prstGeom>
        </p:spPr>
        <p:txBody>
          <a:bodyPr lIns="0" tIns="0" rIns="0" bIns="0" rtlCol="0" anchor="t">
            <a:spAutoFit/>
          </a:bodyPr>
          <a:lstStyle/>
          <a:p>
            <a:pPr algn="ctr">
              <a:lnSpc>
                <a:spcPts val="7160"/>
              </a:lnSpc>
              <a:spcBef>
                <a:spcPct val="0"/>
              </a:spcBef>
            </a:pPr>
            <a:r>
              <a:rPr lang="en-US" sz="5114" b="1">
                <a:solidFill>
                  <a:srgbClr val="000000"/>
                </a:solidFill>
                <a:latin typeface="Frunchy Sage Bold"/>
                <a:ea typeface="Frunchy Sage Bold"/>
                <a:cs typeface="Frunchy Sage Bold"/>
                <a:sym typeface="Frunchy Sage Bold"/>
              </a:rPr>
              <a:t>Prioritize</a:t>
            </a:r>
          </a:p>
        </p:txBody>
      </p:sp>
      <p:grpSp>
        <p:nvGrpSpPr>
          <p:cNvPr id="10" name="Group 10"/>
          <p:cNvGrpSpPr/>
          <p:nvPr/>
        </p:nvGrpSpPr>
        <p:grpSpPr>
          <a:xfrm>
            <a:off x="2032621" y="1516904"/>
            <a:ext cx="3094571" cy="1476470"/>
            <a:chOff x="0" y="19050"/>
            <a:chExt cx="6189141" cy="2952940"/>
          </a:xfrm>
        </p:grpSpPr>
        <p:sp>
          <p:nvSpPr>
            <p:cNvPr id="11" name="TextBox 11"/>
            <p:cNvSpPr txBox="1"/>
            <p:nvPr/>
          </p:nvSpPr>
          <p:spPr>
            <a:xfrm>
              <a:off x="7480" y="887574"/>
              <a:ext cx="4504565" cy="2084416"/>
            </a:xfrm>
            <a:prstGeom prst="rect">
              <a:avLst/>
            </a:prstGeom>
          </p:spPr>
          <p:txBody>
            <a:bodyPr lIns="0" tIns="0" rIns="0" bIns="0" rtlCol="0" anchor="t">
              <a:spAutoFit/>
            </a:bodyPr>
            <a:lstStyle/>
            <a:p>
              <a:pPr>
                <a:lnSpc>
                  <a:spcPts val="2056"/>
                </a:lnSpc>
              </a:pPr>
              <a:r>
                <a:rPr lang="en-US" sz="1082" b="1" spc="173">
                  <a:solidFill>
                    <a:srgbClr val="000000"/>
                  </a:solidFill>
                  <a:latin typeface="Montserrat Light Bold"/>
                  <a:ea typeface="Montserrat Light Bold"/>
                  <a:cs typeface="Montserrat Light Bold"/>
                  <a:sym typeface="Montserrat Light Bold"/>
                </a:rPr>
                <a:t>English</a:t>
              </a:r>
            </a:p>
            <a:p>
              <a:pPr>
                <a:lnSpc>
                  <a:spcPts val="2056"/>
                </a:lnSpc>
              </a:pPr>
              <a:r>
                <a:rPr lang="en-US" sz="1082" b="1" spc="173">
                  <a:solidFill>
                    <a:srgbClr val="000000"/>
                  </a:solidFill>
                  <a:latin typeface="Montserrat Light Bold"/>
                  <a:ea typeface="Montserrat Light Bold"/>
                  <a:cs typeface="Montserrat Light Bold"/>
                  <a:sym typeface="Montserrat Light Bold"/>
                </a:rPr>
                <a:t>Math</a:t>
              </a:r>
            </a:p>
            <a:p>
              <a:pPr>
                <a:lnSpc>
                  <a:spcPts val="2103"/>
                </a:lnSpc>
              </a:pPr>
              <a:r>
                <a:rPr lang="en-US" sz="1107" b="1" spc="177">
                  <a:solidFill>
                    <a:srgbClr val="000000"/>
                  </a:solidFill>
                  <a:latin typeface="Montserrat Light Bold"/>
                  <a:ea typeface="Montserrat Light Bold"/>
                  <a:cs typeface="Montserrat Light Bold"/>
                  <a:sym typeface="Montserrat Light Bold"/>
                </a:rPr>
                <a:t>Science</a:t>
              </a:r>
            </a:p>
            <a:p>
              <a:pPr>
                <a:lnSpc>
                  <a:spcPts val="2103"/>
                </a:lnSpc>
              </a:pPr>
              <a:r>
                <a:rPr lang="en-US" sz="1107" b="1" spc="177">
                  <a:solidFill>
                    <a:srgbClr val="000000"/>
                  </a:solidFill>
                  <a:latin typeface="Montserrat Light Bold"/>
                  <a:ea typeface="Montserrat Light Bold"/>
                  <a:cs typeface="Montserrat Light Bold"/>
                  <a:sym typeface="Montserrat Light Bold"/>
                </a:rPr>
                <a:t>Social Studies</a:t>
              </a:r>
            </a:p>
          </p:txBody>
        </p:sp>
        <p:sp>
          <p:nvSpPr>
            <p:cNvPr id="12" name="TextBox 12"/>
            <p:cNvSpPr txBox="1"/>
            <p:nvPr/>
          </p:nvSpPr>
          <p:spPr>
            <a:xfrm>
              <a:off x="4885301" y="887574"/>
              <a:ext cx="1303840" cy="2083008"/>
            </a:xfrm>
            <a:prstGeom prst="rect">
              <a:avLst/>
            </a:prstGeom>
          </p:spPr>
          <p:txBody>
            <a:bodyPr lIns="0" tIns="0" rIns="0" bIns="0" rtlCol="0" anchor="t">
              <a:spAutoFit/>
            </a:bodyPr>
            <a:lstStyle/>
            <a:p>
              <a:pPr algn="r">
                <a:lnSpc>
                  <a:spcPts val="2056"/>
                </a:lnSpc>
              </a:pPr>
              <a:r>
                <a:rPr lang="en-US" sz="1082" b="1" spc="173">
                  <a:solidFill>
                    <a:srgbClr val="000000"/>
                  </a:solidFill>
                  <a:latin typeface="Montserrat Light Bold"/>
                  <a:ea typeface="Montserrat Light Bold"/>
                  <a:cs typeface="Montserrat Light Bold"/>
                  <a:sym typeface="Montserrat Light Bold"/>
                </a:rPr>
                <a:t>0.50</a:t>
              </a:r>
            </a:p>
            <a:p>
              <a:pPr algn="r">
                <a:lnSpc>
                  <a:spcPts val="2056"/>
                </a:lnSpc>
              </a:pPr>
              <a:r>
                <a:rPr lang="en-US" sz="1082" b="1" spc="173">
                  <a:solidFill>
                    <a:srgbClr val="000000"/>
                  </a:solidFill>
                  <a:latin typeface="Montserrat Light Bold"/>
                  <a:ea typeface="Montserrat Light Bold"/>
                  <a:cs typeface="Montserrat Light Bold"/>
                  <a:sym typeface="Montserrat Light Bold"/>
                </a:rPr>
                <a:t>0.75</a:t>
              </a:r>
            </a:p>
            <a:p>
              <a:pPr algn="r">
                <a:lnSpc>
                  <a:spcPts val="2056"/>
                </a:lnSpc>
              </a:pPr>
              <a:r>
                <a:rPr lang="en-US" sz="1082" b="1" spc="173">
                  <a:solidFill>
                    <a:srgbClr val="000000"/>
                  </a:solidFill>
                  <a:latin typeface="Montserrat Light Bold"/>
                  <a:ea typeface="Montserrat Light Bold"/>
                  <a:cs typeface="Montserrat Light Bold"/>
                  <a:sym typeface="Montserrat Light Bold"/>
                </a:rPr>
                <a:t>0.75</a:t>
              </a:r>
            </a:p>
            <a:p>
              <a:pPr algn="r">
                <a:lnSpc>
                  <a:spcPts val="2056"/>
                </a:lnSpc>
              </a:pPr>
              <a:r>
                <a:rPr lang="en-US" sz="1082" b="1" spc="173">
                  <a:solidFill>
                    <a:srgbClr val="000000"/>
                  </a:solidFill>
                  <a:latin typeface="Montserrat Light Bold"/>
                  <a:ea typeface="Montserrat Light Bold"/>
                  <a:cs typeface="Montserrat Light Bold"/>
                  <a:sym typeface="Montserrat Light Bold"/>
                </a:rPr>
                <a:t>0.25</a:t>
              </a:r>
            </a:p>
          </p:txBody>
        </p:sp>
        <p:sp>
          <p:nvSpPr>
            <p:cNvPr id="13" name="TextBox 13"/>
            <p:cNvSpPr txBox="1"/>
            <p:nvPr/>
          </p:nvSpPr>
          <p:spPr>
            <a:xfrm>
              <a:off x="0" y="19050"/>
              <a:ext cx="6186177" cy="538608"/>
            </a:xfrm>
            <a:prstGeom prst="rect">
              <a:avLst/>
            </a:prstGeom>
          </p:spPr>
          <p:txBody>
            <a:bodyPr lIns="0" tIns="0" rIns="0" bIns="0" rtlCol="0" anchor="t">
              <a:spAutoFit/>
            </a:bodyPr>
            <a:lstStyle/>
            <a:p>
              <a:pPr>
                <a:lnSpc>
                  <a:spcPts val="2102"/>
                </a:lnSpc>
              </a:pPr>
              <a:r>
                <a:rPr lang="en-US" sz="1894" spc="227">
                  <a:solidFill>
                    <a:srgbClr val="000000"/>
                  </a:solidFill>
                  <a:latin typeface="Oswald"/>
                  <a:ea typeface="Oswald"/>
                  <a:cs typeface="Oswald"/>
                  <a:sym typeface="Oswald"/>
                </a:rPr>
                <a:t>SENIOR YEAR CREDITS</a:t>
              </a:r>
            </a:p>
          </p:txBody>
        </p:sp>
      </p:grpSp>
      <p:sp>
        <p:nvSpPr>
          <p:cNvPr id="14" name="TextBox 14"/>
          <p:cNvSpPr txBox="1"/>
          <p:nvPr/>
        </p:nvSpPr>
        <p:spPr>
          <a:xfrm>
            <a:off x="2032621" y="2958951"/>
            <a:ext cx="3069231" cy="1510991"/>
          </a:xfrm>
          <a:prstGeom prst="rect">
            <a:avLst/>
          </a:prstGeom>
        </p:spPr>
        <p:txBody>
          <a:bodyPr lIns="0" tIns="0" rIns="0" bIns="0" rtlCol="0" anchor="t">
            <a:spAutoFit/>
          </a:bodyPr>
          <a:lstStyle/>
          <a:p>
            <a:pPr algn="ctr">
              <a:lnSpc>
                <a:spcPts val="2353"/>
              </a:lnSpc>
            </a:pPr>
            <a:r>
              <a:rPr lang="en-US" sz="1680" dirty="0">
                <a:solidFill>
                  <a:srgbClr val="000000"/>
                </a:solidFill>
                <a:latin typeface="Balgin"/>
                <a:ea typeface="Balgin"/>
                <a:cs typeface="Balgin"/>
                <a:sym typeface="Balgin"/>
              </a:rPr>
              <a:t>Credits: 11:00</a:t>
            </a:r>
          </a:p>
          <a:p>
            <a:pPr algn="ctr">
              <a:lnSpc>
                <a:spcPts val="2353"/>
              </a:lnSpc>
            </a:pPr>
            <a:r>
              <a:rPr lang="en-US" sz="1680" dirty="0">
                <a:solidFill>
                  <a:srgbClr val="000000"/>
                </a:solidFill>
                <a:latin typeface="Balgin"/>
                <a:ea typeface="Balgin"/>
                <a:cs typeface="Balgin"/>
                <a:sym typeface="Balgin"/>
              </a:rPr>
              <a:t>Classes Taken: </a:t>
            </a:r>
          </a:p>
          <a:p>
            <a:pPr algn="ctr">
              <a:lnSpc>
                <a:spcPts val="2353"/>
              </a:lnSpc>
            </a:pPr>
            <a:r>
              <a:rPr lang="en-US" sz="1680" dirty="0">
                <a:solidFill>
                  <a:srgbClr val="000000"/>
                </a:solidFill>
                <a:latin typeface="Balgin"/>
                <a:ea typeface="Balgin"/>
                <a:cs typeface="Balgin"/>
                <a:sym typeface="Balgin"/>
              </a:rPr>
              <a:t>Robotics, STEM, Science and Engineering</a:t>
            </a:r>
          </a:p>
          <a:p>
            <a:pPr algn="ctr">
              <a:lnSpc>
                <a:spcPts val="2353"/>
              </a:lnSpc>
            </a:pPr>
            <a:endParaRPr lang="en-US" sz="1680" dirty="0">
              <a:solidFill>
                <a:srgbClr val="000000"/>
              </a:solidFill>
              <a:latin typeface="Balgin"/>
              <a:ea typeface="Balgin"/>
              <a:cs typeface="Balgin"/>
              <a:sym typeface="Balgin"/>
            </a:endParaRPr>
          </a:p>
        </p:txBody>
      </p:sp>
      <p:grpSp>
        <p:nvGrpSpPr>
          <p:cNvPr id="15" name="Group 15"/>
          <p:cNvGrpSpPr/>
          <p:nvPr/>
        </p:nvGrpSpPr>
        <p:grpSpPr>
          <a:xfrm>
            <a:off x="1864903" y="4310500"/>
            <a:ext cx="3697020" cy="1919074"/>
            <a:chOff x="-335436" y="85725"/>
            <a:chExt cx="7394039" cy="3838148"/>
          </a:xfrm>
        </p:grpSpPr>
        <p:sp>
          <p:nvSpPr>
            <p:cNvPr id="16" name="TextBox 16"/>
            <p:cNvSpPr txBox="1"/>
            <p:nvPr/>
          </p:nvSpPr>
          <p:spPr>
            <a:xfrm>
              <a:off x="-335436" y="85725"/>
              <a:ext cx="7394039" cy="1633780"/>
            </a:xfrm>
            <a:prstGeom prst="rect">
              <a:avLst/>
            </a:prstGeom>
          </p:spPr>
          <p:txBody>
            <a:bodyPr wrap="square" lIns="0" tIns="0" rIns="0" bIns="0" rtlCol="0" anchor="t">
              <a:spAutoFit/>
            </a:bodyPr>
            <a:lstStyle/>
            <a:p>
              <a:pPr algn="ctr">
                <a:lnSpc>
                  <a:spcPts val="3119"/>
                </a:lnSpc>
              </a:pPr>
              <a:r>
                <a:rPr lang="en-US" sz="3150" b="1" dirty="0">
                  <a:solidFill>
                    <a:srgbClr val="FFFFFF"/>
                  </a:solidFill>
                  <a:latin typeface="Congenial" panose="02000503040000020004" pitchFamily="2" charset="0"/>
                  <a:ea typeface="Chewy"/>
                  <a:cs typeface="Chewy"/>
                  <a:sym typeface="Chewy"/>
                </a:rPr>
                <a:t>Priority: Transition Services</a:t>
              </a:r>
            </a:p>
          </p:txBody>
        </p:sp>
        <p:sp>
          <p:nvSpPr>
            <p:cNvPr id="17" name="TextBox 17"/>
            <p:cNvSpPr txBox="1"/>
            <p:nvPr/>
          </p:nvSpPr>
          <p:spPr>
            <a:xfrm>
              <a:off x="0" y="2012707"/>
              <a:ext cx="6447705" cy="1911166"/>
            </a:xfrm>
            <a:prstGeom prst="rect">
              <a:avLst/>
            </a:prstGeom>
          </p:spPr>
          <p:txBody>
            <a:bodyPr lIns="0" tIns="0" rIns="0" bIns="0" rtlCol="0" anchor="t">
              <a:spAutoFit/>
            </a:bodyPr>
            <a:lstStyle/>
            <a:p>
              <a:pPr algn="ctr">
                <a:lnSpc>
                  <a:spcPts val="1892"/>
                </a:lnSpc>
              </a:pPr>
              <a:r>
                <a:rPr lang="en-US" sz="1433" spc="261" dirty="0">
                  <a:solidFill>
                    <a:srgbClr val="FFFFFF"/>
                  </a:solidFill>
                  <a:latin typeface="League Spartan"/>
                  <a:ea typeface="League Spartan"/>
                  <a:cs typeface="League Spartan"/>
                  <a:sym typeface="League Spartan"/>
                </a:rPr>
                <a:t>NEEDS TIME FOR SUPPORTED EMPLOYMENT AND SOCIAL SKILLS BUILDING</a:t>
              </a:r>
            </a:p>
          </p:txBody>
        </p:sp>
      </p:grpSp>
      <p:grpSp>
        <p:nvGrpSpPr>
          <p:cNvPr id="18" name="Group 18"/>
          <p:cNvGrpSpPr/>
          <p:nvPr/>
        </p:nvGrpSpPr>
        <p:grpSpPr>
          <a:xfrm>
            <a:off x="6679007" y="1640006"/>
            <a:ext cx="3094571" cy="1476470"/>
            <a:chOff x="0" y="19050"/>
            <a:chExt cx="6189141" cy="2952941"/>
          </a:xfrm>
        </p:grpSpPr>
        <p:sp>
          <p:nvSpPr>
            <p:cNvPr id="19" name="TextBox 19"/>
            <p:cNvSpPr txBox="1"/>
            <p:nvPr/>
          </p:nvSpPr>
          <p:spPr>
            <a:xfrm>
              <a:off x="7480" y="887574"/>
              <a:ext cx="4504565" cy="2084417"/>
            </a:xfrm>
            <a:prstGeom prst="rect">
              <a:avLst/>
            </a:prstGeom>
          </p:spPr>
          <p:txBody>
            <a:bodyPr lIns="0" tIns="0" rIns="0" bIns="0" rtlCol="0" anchor="t">
              <a:spAutoFit/>
            </a:bodyPr>
            <a:lstStyle/>
            <a:p>
              <a:pPr>
                <a:lnSpc>
                  <a:spcPts val="2056"/>
                </a:lnSpc>
              </a:pPr>
              <a:r>
                <a:rPr lang="en-US" sz="1082" b="1" spc="173">
                  <a:solidFill>
                    <a:srgbClr val="000000"/>
                  </a:solidFill>
                  <a:latin typeface="Montserrat Light Bold"/>
                  <a:ea typeface="Montserrat Light Bold"/>
                  <a:cs typeface="Montserrat Light Bold"/>
                  <a:sym typeface="Montserrat Light Bold"/>
                </a:rPr>
                <a:t>English(Honors)</a:t>
              </a:r>
            </a:p>
            <a:p>
              <a:pPr>
                <a:lnSpc>
                  <a:spcPts val="2056"/>
                </a:lnSpc>
              </a:pPr>
              <a:r>
                <a:rPr lang="en-US" sz="1082" b="1" spc="173">
                  <a:solidFill>
                    <a:srgbClr val="000000"/>
                  </a:solidFill>
                  <a:latin typeface="Montserrat Light Bold"/>
                  <a:ea typeface="Montserrat Light Bold"/>
                  <a:cs typeface="Montserrat Light Bold"/>
                  <a:sym typeface="Montserrat Light Bold"/>
                </a:rPr>
                <a:t>Math</a:t>
              </a:r>
            </a:p>
            <a:p>
              <a:pPr>
                <a:lnSpc>
                  <a:spcPts val="2103"/>
                </a:lnSpc>
              </a:pPr>
              <a:r>
                <a:rPr lang="en-US" sz="1107" b="1" spc="177">
                  <a:solidFill>
                    <a:srgbClr val="000000"/>
                  </a:solidFill>
                  <a:latin typeface="Montserrat Light Bold"/>
                  <a:ea typeface="Montserrat Light Bold"/>
                  <a:cs typeface="Montserrat Light Bold"/>
                  <a:sym typeface="Montserrat Light Bold"/>
                </a:rPr>
                <a:t>Science</a:t>
              </a:r>
            </a:p>
            <a:p>
              <a:pPr>
                <a:lnSpc>
                  <a:spcPts val="2103"/>
                </a:lnSpc>
              </a:pPr>
              <a:r>
                <a:rPr lang="en-US" sz="1107" b="1" spc="177">
                  <a:solidFill>
                    <a:srgbClr val="000000"/>
                  </a:solidFill>
                  <a:latin typeface="Montserrat Light Bold"/>
                  <a:ea typeface="Montserrat Light Bold"/>
                  <a:cs typeface="Montserrat Light Bold"/>
                  <a:sym typeface="Montserrat Light Bold"/>
                </a:rPr>
                <a:t>Social Studies</a:t>
              </a:r>
            </a:p>
          </p:txBody>
        </p:sp>
        <p:sp>
          <p:nvSpPr>
            <p:cNvPr id="20" name="TextBox 20"/>
            <p:cNvSpPr txBox="1"/>
            <p:nvPr/>
          </p:nvSpPr>
          <p:spPr>
            <a:xfrm>
              <a:off x="4885301" y="887572"/>
              <a:ext cx="1303840" cy="2083009"/>
            </a:xfrm>
            <a:prstGeom prst="rect">
              <a:avLst/>
            </a:prstGeom>
          </p:spPr>
          <p:txBody>
            <a:bodyPr lIns="0" tIns="0" rIns="0" bIns="0" rtlCol="0" anchor="t">
              <a:spAutoFit/>
            </a:bodyPr>
            <a:lstStyle/>
            <a:p>
              <a:pPr algn="r">
                <a:lnSpc>
                  <a:spcPts val="2056"/>
                </a:lnSpc>
              </a:pPr>
              <a:r>
                <a:rPr lang="en-US" sz="1082" b="1" spc="173">
                  <a:solidFill>
                    <a:srgbClr val="000000"/>
                  </a:solidFill>
                  <a:latin typeface="Montserrat Light Bold"/>
                  <a:ea typeface="Montserrat Light Bold"/>
                  <a:cs typeface="Montserrat Light Bold"/>
                  <a:sym typeface="Montserrat Light Bold"/>
                </a:rPr>
                <a:t>2.75</a:t>
              </a:r>
            </a:p>
            <a:p>
              <a:pPr algn="r">
                <a:lnSpc>
                  <a:spcPts val="2056"/>
                </a:lnSpc>
              </a:pPr>
              <a:r>
                <a:rPr lang="en-US" sz="1082" b="1" spc="173">
                  <a:solidFill>
                    <a:srgbClr val="000000"/>
                  </a:solidFill>
                  <a:latin typeface="Montserrat Light Bold"/>
                  <a:ea typeface="Montserrat Light Bold"/>
                  <a:cs typeface="Montserrat Light Bold"/>
                  <a:sym typeface="Montserrat Light Bold"/>
                </a:rPr>
                <a:t>1.50</a:t>
              </a:r>
            </a:p>
            <a:p>
              <a:pPr algn="r">
                <a:lnSpc>
                  <a:spcPts val="2056"/>
                </a:lnSpc>
              </a:pPr>
              <a:r>
                <a:rPr lang="en-US" sz="1082" b="1" spc="173">
                  <a:solidFill>
                    <a:srgbClr val="000000"/>
                  </a:solidFill>
                  <a:latin typeface="Montserrat Light Bold"/>
                  <a:ea typeface="Montserrat Light Bold"/>
                  <a:cs typeface="Montserrat Light Bold"/>
                  <a:sym typeface="Montserrat Light Bold"/>
                </a:rPr>
                <a:t>2.00</a:t>
              </a:r>
            </a:p>
            <a:p>
              <a:pPr algn="r">
                <a:lnSpc>
                  <a:spcPts val="2056"/>
                </a:lnSpc>
              </a:pPr>
              <a:r>
                <a:rPr lang="en-US" sz="1082" b="1" spc="173">
                  <a:solidFill>
                    <a:srgbClr val="000000"/>
                  </a:solidFill>
                  <a:latin typeface="Montserrat Light Bold"/>
                  <a:ea typeface="Montserrat Light Bold"/>
                  <a:cs typeface="Montserrat Light Bold"/>
                  <a:sym typeface="Montserrat Light Bold"/>
                </a:rPr>
                <a:t>2.00</a:t>
              </a:r>
            </a:p>
          </p:txBody>
        </p:sp>
        <p:sp>
          <p:nvSpPr>
            <p:cNvPr id="21" name="TextBox 21"/>
            <p:cNvSpPr txBox="1"/>
            <p:nvPr/>
          </p:nvSpPr>
          <p:spPr>
            <a:xfrm>
              <a:off x="0" y="19050"/>
              <a:ext cx="6186177" cy="538608"/>
            </a:xfrm>
            <a:prstGeom prst="rect">
              <a:avLst/>
            </a:prstGeom>
          </p:spPr>
          <p:txBody>
            <a:bodyPr lIns="0" tIns="0" rIns="0" bIns="0" rtlCol="0" anchor="t">
              <a:spAutoFit/>
            </a:bodyPr>
            <a:lstStyle/>
            <a:p>
              <a:pPr>
                <a:lnSpc>
                  <a:spcPts val="2102"/>
                </a:lnSpc>
              </a:pPr>
              <a:r>
                <a:rPr lang="en-US" sz="1894" spc="227">
                  <a:solidFill>
                    <a:srgbClr val="000000"/>
                  </a:solidFill>
                  <a:latin typeface="Oswald"/>
                  <a:ea typeface="Oswald"/>
                  <a:cs typeface="Oswald"/>
                  <a:sym typeface="Oswald"/>
                </a:rPr>
                <a:t>SENIOR YEAR CREDITS</a:t>
              </a:r>
            </a:p>
          </p:txBody>
        </p:sp>
      </p:grpSp>
      <p:sp>
        <p:nvSpPr>
          <p:cNvPr id="22" name="TextBox 22"/>
          <p:cNvSpPr txBox="1"/>
          <p:nvPr/>
        </p:nvSpPr>
        <p:spPr>
          <a:xfrm>
            <a:off x="6679007" y="1169602"/>
            <a:ext cx="3094571" cy="327718"/>
          </a:xfrm>
          <a:prstGeom prst="rect">
            <a:avLst/>
          </a:prstGeom>
        </p:spPr>
        <p:txBody>
          <a:bodyPr lIns="0" tIns="0" rIns="0" bIns="0" rtlCol="0" anchor="t">
            <a:spAutoFit/>
          </a:bodyPr>
          <a:lstStyle/>
          <a:p>
            <a:pPr algn="ctr">
              <a:lnSpc>
                <a:spcPts val="2800"/>
              </a:lnSpc>
            </a:pPr>
            <a:r>
              <a:rPr lang="en-US" sz="2000" b="1">
                <a:solidFill>
                  <a:srgbClr val="000000"/>
                </a:solidFill>
                <a:latin typeface="Canva Sans Bold"/>
                <a:ea typeface="Canva Sans Bold"/>
                <a:cs typeface="Canva Sans Bold"/>
                <a:sym typeface="Canva Sans Bold"/>
              </a:rPr>
              <a:t>Student 4</a:t>
            </a:r>
          </a:p>
        </p:txBody>
      </p:sp>
      <p:grpSp>
        <p:nvGrpSpPr>
          <p:cNvPr id="23" name="Group 23"/>
          <p:cNvGrpSpPr/>
          <p:nvPr/>
        </p:nvGrpSpPr>
        <p:grpSpPr>
          <a:xfrm>
            <a:off x="6603094" y="4192457"/>
            <a:ext cx="3724004" cy="1868915"/>
            <a:chOff x="0" y="0"/>
            <a:chExt cx="1471211" cy="738337"/>
          </a:xfrm>
        </p:grpSpPr>
        <p:sp>
          <p:nvSpPr>
            <p:cNvPr id="24" name="Freeform 24"/>
            <p:cNvSpPr/>
            <p:nvPr/>
          </p:nvSpPr>
          <p:spPr>
            <a:xfrm>
              <a:off x="0" y="0"/>
              <a:ext cx="1471211" cy="738337"/>
            </a:xfrm>
            <a:custGeom>
              <a:avLst/>
              <a:gdLst/>
              <a:ahLst/>
              <a:cxnLst/>
              <a:rect l="l" t="t" r="r" b="b"/>
              <a:pathLst>
                <a:path w="1471211" h="738337">
                  <a:moveTo>
                    <a:pt x="70683" y="0"/>
                  </a:moveTo>
                  <a:lnTo>
                    <a:pt x="1400528" y="0"/>
                  </a:lnTo>
                  <a:cubicBezTo>
                    <a:pt x="1419274" y="0"/>
                    <a:pt x="1437253" y="7447"/>
                    <a:pt x="1450509" y="20703"/>
                  </a:cubicBezTo>
                  <a:cubicBezTo>
                    <a:pt x="1463764" y="33958"/>
                    <a:pt x="1471211" y="51937"/>
                    <a:pt x="1471211" y="70683"/>
                  </a:cubicBezTo>
                  <a:lnTo>
                    <a:pt x="1471211" y="667653"/>
                  </a:lnTo>
                  <a:cubicBezTo>
                    <a:pt x="1471211" y="686400"/>
                    <a:pt x="1463764" y="704378"/>
                    <a:pt x="1450509" y="717634"/>
                  </a:cubicBezTo>
                  <a:cubicBezTo>
                    <a:pt x="1437253" y="730890"/>
                    <a:pt x="1419274" y="738337"/>
                    <a:pt x="1400528" y="738337"/>
                  </a:cubicBezTo>
                  <a:lnTo>
                    <a:pt x="70683" y="738337"/>
                  </a:lnTo>
                  <a:cubicBezTo>
                    <a:pt x="51937" y="738337"/>
                    <a:pt x="33958" y="730890"/>
                    <a:pt x="20703" y="717634"/>
                  </a:cubicBezTo>
                  <a:cubicBezTo>
                    <a:pt x="7447" y="704378"/>
                    <a:pt x="0" y="686400"/>
                    <a:pt x="0" y="667653"/>
                  </a:cubicBezTo>
                  <a:lnTo>
                    <a:pt x="0" y="70683"/>
                  </a:lnTo>
                  <a:cubicBezTo>
                    <a:pt x="0" y="51937"/>
                    <a:pt x="7447" y="33958"/>
                    <a:pt x="20703" y="20703"/>
                  </a:cubicBezTo>
                  <a:cubicBezTo>
                    <a:pt x="33958" y="7447"/>
                    <a:pt x="51937" y="0"/>
                    <a:pt x="70683" y="0"/>
                  </a:cubicBezTo>
                  <a:close/>
                </a:path>
              </a:pathLst>
            </a:custGeom>
            <a:solidFill>
              <a:srgbClr val="003568"/>
            </a:solidFill>
          </p:spPr>
          <p:txBody>
            <a:bodyPr/>
            <a:lstStyle/>
            <a:p>
              <a:endParaRPr lang="en-US" sz="1200"/>
            </a:p>
          </p:txBody>
        </p:sp>
        <p:sp>
          <p:nvSpPr>
            <p:cNvPr id="25" name="TextBox 25"/>
            <p:cNvSpPr txBox="1"/>
            <p:nvPr/>
          </p:nvSpPr>
          <p:spPr>
            <a:xfrm>
              <a:off x="0" y="-104775"/>
              <a:ext cx="1471211" cy="843112"/>
            </a:xfrm>
            <a:prstGeom prst="rect">
              <a:avLst/>
            </a:prstGeom>
          </p:spPr>
          <p:txBody>
            <a:bodyPr lIns="33867" tIns="33867" rIns="33867" bIns="33867" rtlCol="0" anchor="ctr"/>
            <a:lstStyle/>
            <a:p>
              <a:pPr algn="ctr">
                <a:lnSpc>
                  <a:spcPts val="1961"/>
                </a:lnSpc>
              </a:pPr>
              <a:endParaRPr sz="1200"/>
            </a:p>
          </p:txBody>
        </p:sp>
      </p:grpSp>
      <p:grpSp>
        <p:nvGrpSpPr>
          <p:cNvPr id="26" name="Group 26"/>
          <p:cNvGrpSpPr/>
          <p:nvPr/>
        </p:nvGrpSpPr>
        <p:grpSpPr>
          <a:xfrm>
            <a:off x="6764724" y="4390571"/>
            <a:ext cx="3400745" cy="1442727"/>
            <a:chOff x="0" y="47625"/>
            <a:chExt cx="6801491" cy="2885453"/>
          </a:xfrm>
        </p:grpSpPr>
        <p:sp>
          <p:nvSpPr>
            <p:cNvPr id="27" name="TextBox 27"/>
            <p:cNvSpPr txBox="1"/>
            <p:nvPr/>
          </p:nvSpPr>
          <p:spPr>
            <a:xfrm>
              <a:off x="0" y="47625"/>
              <a:ext cx="6801491" cy="538608"/>
            </a:xfrm>
            <a:prstGeom prst="rect">
              <a:avLst/>
            </a:prstGeom>
          </p:spPr>
          <p:txBody>
            <a:bodyPr lIns="0" tIns="0" rIns="0" bIns="0" rtlCol="0" anchor="t">
              <a:spAutoFit/>
            </a:bodyPr>
            <a:lstStyle/>
            <a:p>
              <a:pPr algn="ctr">
                <a:lnSpc>
                  <a:spcPts val="2088"/>
                </a:lnSpc>
              </a:pPr>
              <a:r>
                <a:rPr lang="en-US" sz="2109" b="1" dirty="0">
                  <a:solidFill>
                    <a:srgbClr val="FFFFFF"/>
                  </a:solidFill>
                  <a:latin typeface="Chewy"/>
                  <a:ea typeface="Chewy"/>
                  <a:cs typeface="Chewy"/>
                  <a:sym typeface="Chewy"/>
                </a:rPr>
                <a:t>Needs to work Full Time</a:t>
              </a:r>
            </a:p>
          </p:txBody>
        </p:sp>
        <p:sp>
          <p:nvSpPr>
            <p:cNvPr id="28" name="TextBox 28"/>
            <p:cNvSpPr txBox="1"/>
            <p:nvPr/>
          </p:nvSpPr>
          <p:spPr>
            <a:xfrm>
              <a:off x="0" y="921247"/>
              <a:ext cx="6801491" cy="2011831"/>
            </a:xfrm>
            <a:prstGeom prst="rect">
              <a:avLst/>
            </a:prstGeom>
          </p:spPr>
          <p:txBody>
            <a:bodyPr lIns="0" tIns="0" rIns="0" bIns="0" rtlCol="0" anchor="t">
              <a:spAutoFit/>
            </a:bodyPr>
            <a:lstStyle/>
            <a:p>
              <a:pPr algn="ctr">
                <a:lnSpc>
                  <a:spcPts val="1995"/>
                </a:lnSpc>
              </a:pPr>
              <a:r>
                <a:rPr lang="en-US" sz="1511" spc="275">
                  <a:solidFill>
                    <a:srgbClr val="FFFFFF"/>
                  </a:solidFill>
                  <a:latin typeface="League Spartan"/>
                  <a:ea typeface="League Spartan"/>
                  <a:cs typeface="League Spartan"/>
                  <a:sym typeface="League Spartan"/>
                </a:rPr>
                <a:t>IF ENROLLED CAN TAKE TECHNICAL COURSES FOR CERTIFICATION WITHOUT HAVING TO PAY TUITION.</a:t>
              </a:r>
            </a:p>
          </p:txBody>
        </p:sp>
      </p:grpSp>
      <p:sp>
        <p:nvSpPr>
          <p:cNvPr id="29" name="TextBox 29"/>
          <p:cNvSpPr txBox="1"/>
          <p:nvPr/>
        </p:nvSpPr>
        <p:spPr>
          <a:xfrm>
            <a:off x="6131254" y="3136020"/>
            <a:ext cx="4453603" cy="1203215"/>
          </a:xfrm>
          <a:prstGeom prst="rect">
            <a:avLst/>
          </a:prstGeom>
        </p:spPr>
        <p:txBody>
          <a:bodyPr lIns="0" tIns="0" rIns="0" bIns="0" rtlCol="0" anchor="t">
            <a:spAutoFit/>
          </a:bodyPr>
          <a:lstStyle/>
          <a:p>
            <a:pPr algn="ctr">
              <a:lnSpc>
                <a:spcPts val="2353"/>
              </a:lnSpc>
            </a:pPr>
            <a:r>
              <a:rPr lang="en-US" sz="1680" dirty="0">
                <a:solidFill>
                  <a:srgbClr val="000000"/>
                </a:solidFill>
                <a:latin typeface="Balgin"/>
                <a:ea typeface="Balgin"/>
                <a:cs typeface="Balgin"/>
                <a:sym typeface="Balgin"/>
              </a:rPr>
              <a:t>Credits: 14.75</a:t>
            </a:r>
          </a:p>
          <a:p>
            <a:pPr algn="ctr">
              <a:lnSpc>
                <a:spcPts val="2353"/>
              </a:lnSpc>
            </a:pPr>
            <a:r>
              <a:rPr lang="en-US" sz="1680" dirty="0">
                <a:solidFill>
                  <a:srgbClr val="000000"/>
                </a:solidFill>
                <a:latin typeface="Balgin"/>
                <a:ea typeface="Balgin"/>
                <a:cs typeface="Balgin"/>
                <a:sym typeface="Balgin"/>
              </a:rPr>
              <a:t>Classes Taken: Construction, Work Based Learning, Debate</a:t>
            </a:r>
          </a:p>
          <a:p>
            <a:pPr algn="ctr">
              <a:lnSpc>
                <a:spcPts val="2353"/>
              </a:lnSpc>
            </a:pPr>
            <a:endParaRPr lang="en-US" sz="1680" dirty="0">
              <a:solidFill>
                <a:srgbClr val="000000"/>
              </a:solidFill>
              <a:latin typeface="Balgin"/>
              <a:ea typeface="Balgin"/>
              <a:cs typeface="Balgin"/>
              <a:sym typeface="Balgin"/>
            </a:endParaRPr>
          </a:p>
        </p:txBody>
      </p:sp>
      <p:sp>
        <p:nvSpPr>
          <p:cNvPr id="30" name="TextBox 30"/>
          <p:cNvSpPr txBox="1"/>
          <p:nvPr/>
        </p:nvSpPr>
        <p:spPr>
          <a:xfrm>
            <a:off x="2007281" y="1048952"/>
            <a:ext cx="3094571" cy="327718"/>
          </a:xfrm>
          <a:prstGeom prst="rect">
            <a:avLst/>
          </a:prstGeom>
        </p:spPr>
        <p:txBody>
          <a:bodyPr lIns="0" tIns="0" rIns="0" bIns="0" rtlCol="0" anchor="t">
            <a:spAutoFit/>
          </a:bodyPr>
          <a:lstStyle/>
          <a:p>
            <a:pPr algn="ctr">
              <a:lnSpc>
                <a:spcPts val="2800"/>
              </a:lnSpc>
            </a:pPr>
            <a:r>
              <a:rPr lang="en-US" sz="2000" b="1">
                <a:solidFill>
                  <a:srgbClr val="000000"/>
                </a:solidFill>
                <a:latin typeface="Canva Sans Bold"/>
                <a:ea typeface="Canva Sans Bold"/>
                <a:cs typeface="Canva Sans Bold"/>
                <a:sym typeface="Canva Sans Bold"/>
              </a:rPr>
              <a:t>Student 3</a:t>
            </a:r>
          </a:p>
        </p:txBody>
      </p:sp>
    </p:spTree>
    <p:extLst>
      <p:ext uri="{BB962C8B-B14F-4D97-AF65-F5344CB8AC3E}">
        <p14:creationId xmlns:p14="http://schemas.microsoft.com/office/powerpoint/2010/main" val="690982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607143" y="2960316"/>
            <a:ext cx="0" cy="3360122"/>
          </a:xfrm>
          <a:prstGeom prst="line">
            <a:avLst/>
          </a:prstGeom>
          <a:ln w="19050" cap="flat">
            <a:solidFill>
              <a:srgbClr val="000000"/>
            </a:solidFill>
            <a:prstDash val="solid"/>
            <a:headEnd type="none" w="sm" len="sm"/>
            <a:tailEnd type="none" w="sm" len="sm"/>
          </a:ln>
        </p:spPr>
        <p:txBody>
          <a:bodyPr/>
          <a:lstStyle/>
          <a:p>
            <a:endParaRPr lang="en-US" sz="1200"/>
          </a:p>
        </p:txBody>
      </p:sp>
      <p:sp>
        <p:nvSpPr>
          <p:cNvPr id="3" name="AutoShape 3"/>
          <p:cNvSpPr/>
          <p:nvPr/>
        </p:nvSpPr>
        <p:spPr>
          <a:xfrm rot="5400000">
            <a:off x="-2199288" y="3422650"/>
            <a:ext cx="5782876" cy="0"/>
          </a:xfrm>
          <a:prstGeom prst="line">
            <a:avLst/>
          </a:prstGeom>
          <a:ln w="19050" cap="flat">
            <a:solidFill>
              <a:srgbClr val="000000"/>
            </a:solidFill>
            <a:prstDash val="solid"/>
            <a:headEnd type="none" w="sm" len="sm"/>
            <a:tailEnd type="none" w="sm" len="sm"/>
          </a:ln>
        </p:spPr>
        <p:txBody>
          <a:bodyPr/>
          <a:lstStyle/>
          <a:p>
            <a:endParaRPr lang="en-US" sz="1200"/>
          </a:p>
        </p:txBody>
      </p:sp>
      <p:sp>
        <p:nvSpPr>
          <p:cNvPr id="4" name="Freeform 4"/>
          <p:cNvSpPr/>
          <p:nvPr/>
        </p:nvSpPr>
        <p:spPr>
          <a:xfrm>
            <a:off x="9230145" y="4044383"/>
            <a:ext cx="4552111" cy="4552111"/>
          </a:xfrm>
          <a:custGeom>
            <a:avLst/>
            <a:gdLst/>
            <a:ahLst/>
            <a:cxnLst/>
            <a:rect l="l" t="t" r="r" b="b"/>
            <a:pathLst>
              <a:path w="6828166" h="6828166">
                <a:moveTo>
                  <a:pt x="0" y="0"/>
                </a:moveTo>
                <a:lnTo>
                  <a:pt x="6828166" y="0"/>
                </a:lnTo>
                <a:lnTo>
                  <a:pt x="6828166" y="6828166"/>
                </a:lnTo>
                <a:lnTo>
                  <a:pt x="0" y="68281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5" name="Freeform 5"/>
          <p:cNvSpPr/>
          <p:nvPr/>
        </p:nvSpPr>
        <p:spPr>
          <a:xfrm>
            <a:off x="3546801" y="5370570"/>
            <a:ext cx="3673837" cy="188284"/>
          </a:xfrm>
          <a:custGeom>
            <a:avLst/>
            <a:gdLst/>
            <a:ahLst/>
            <a:cxnLst/>
            <a:rect l="l" t="t" r="r" b="b"/>
            <a:pathLst>
              <a:path w="5510755" h="282426">
                <a:moveTo>
                  <a:pt x="0" y="0"/>
                </a:moveTo>
                <a:lnTo>
                  <a:pt x="5510754" y="0"/>
                </a:lnTo>
                <a:lnTo>
                  <a:pt x="5510754" y="282426"/>
                </a:lnTo>
                <a:lnTo>
                  <a:pt x="0" y="2824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sp>
        <p:nvSpPr>
          <p:cNvPr id="6" name="TextBox 6"/>
          <p:cNvSpPr txBox="1"/>
          <p:nvPr/>
        </p:nvSpPr>
        <p:spPr>
          <a:xfrm rot="5400000">
            <a:off x="-383981" y="4197720"/>
            <a:ext cx="3261253" cy="859915"/>
          </a:xfrm>
          <a:prstGeom prst="rect">
            <a:avLst/>
          </a:prstGeom>
        </p:spPr>
        <p:txBody>
          <a:bodyPr lIns="0" tIns="0" rIns="0" bIns="0" rtlCol="0" anchor="t">
            <a:spAutoFit/>
          </a:bodyPr>
          <a:lstStyle/>
          <a:p>
            <a:pPr algn="ctr">
              <a:lnSpc>
                <a:spcPts val="7160"/>
              </a:lnSpc>
              <a:spcBef>
                <a:spcPct val="0"/>
              </a:spcBef>
            </a:pPr>
            <a:r>
              <a:rPr lang="en-US" sz="5114" b="1" dirty="0">
                <a:solidFill>
                  <a:srgbClr val="000000"/>
                </a:solidFill>
                <a:latin typeface="Footlight MT Light" panose="0204060206030A020304" pitchFamily="18" charset="0"/>
                <a:ea typeface="Frunchy Sage Bold"/>
                <a:cs typeface="Frunchy Sage Bold"/>
                <a:sym typeface="Frunchy Sage Bold"/>
              </a:rPr>
              <a:t>Education</a:t>
            </a:r>
          </a:p>
        </p:txBody>
      </p:sp>
      <p:sp>
        <p:nvSpPr>
          <p:cNvPr id="7" name="TextBox 7"/>
          <p:cNvSpPr txBox="1"/>
          <p:nvPr/>
        </p:nvSpPr>
        <p:spPr>
          <a:xfrm>
            <a:off x="2221359" y="3040088"/>
            <a:ext cx="1395292" cy="884858"/>
          </a:xfrm>
          <a:prstGeom prst="rect">
            <a:avLst/>
          </a:prstGeom>
        </p:spPr>
        <p:txBody>
          <a:bodyPr wrap="square" lIns="0" tIns="0" rIns="0" bIns="0" rtlCol="0" anchor="t">
            <a:spAutoFit/>
          </a:bodyPr>
          <a:lstStyle/>
          <a:p>
            <a:pPr>
              <a:lnSpc>
                <a:spcPts val="7404"/>
              </a:lnSpc>
              <a:spcBef>
                <a:spcPct val="0"/>
              </a:spcBef>
            </a:pPr>
            <a:r>
              <a:rPr lang="en-US" sz="5288" dirty="0">
                <a:solidFill>
                  <a:srgbClr val="000000"/>
                </a:solidFill>
                <a:latin typeface="Footlight MT Light" panose="0204060206030A020304" pitchFamily="18" charset="0"/>
                <a:ea typeface="Frunchy Sage"/>
                <a:cs typeface="Frunchy Sage"/>
                <a:sym typeface="Frunchy Sage"/>
              </a:rPr>
              <a:t>and</a:t>
            </a:r>
          </a:p>
        </p:txBody>
      </p:sp>
      <p:sp>
        <p:nvSpPr>
          <p:cNvPr id="8" name="TextBox 8"/>
          <p:cNvSpPr txBox="1"/>
          <p:nvPr/>
        </p:nvSpPr>
        <p:spPr>
          <a:xfrm>
            <a:off x="1537293" y="639162"/>
            <a:ext cx="9032736" cy="1154162"/>
          </a:xfrm>
          <a:prstGeom prst="rect">
            <a:avLst/>
          </a:prstGeom>
        </p:spPr>
        <p:txBody>
          <a:bodyPr wrap="square" lIns="0" tIns="0" rIns="0" bIns="0" rtlCol="0" anchor="t">
            <a:spAutoFit/>
          </a:bodyPr>
          <a:lstStyle/>
          <a:p>
            <a:pPr>
              <a:lnSpc>
                <a:spcPts val="4500"/>
              </a:lnSpc>
            </a:pPr>
            <a:r>
              <a:rPr lang="en-US" sz="4300" i="1" dirty="0">
                <a:solidFill>
                  <a:srgbClr val="000000"/>
                </a:solidFill>
                <a:latin typeface="Footlight MT Light" panose="0204060206030A020304" pitchFamily="18" charset="0"/>
                <a:ea typeface="Frunchy Sage Italics"/>
                <a:cs typeface="Frunchy Sage Italics"/>
                <a:sym typeface="Frunchy Sage Italics"/>
              </a:rPr>
              <a:t>The challenge we face when students aren’t on track...and time is running out</a:t>
            </a:r>
          </a:p>
        </p:txBody>
      </p:sp>
      <p:sp>
        <p:nvSpPr>
          <p:cNvPr id="9" name="TextBox 9"/>
          <p:cNvSpPr txBox="1"/>
          <p:nvPr/>
        </p:nvSpPr>
        <p:spPr>
          <a:xfrm>
            <a:off x="2221360" y="2329124"/>
            <a:ext cx="8681557" cy="710964"/>
          </a:xfrm>
          <a:prstGeom prst="rect">
            <a:avLst/>
          </a:prstGeom>
        </p:spPr>
        <p:txBody>
          <a:bodyPr lIns="0" tIns="0" rIns="0" bIns="0" rtlCol="0" anchor="t">
            <a:spAutoFit/>
          </a:bodyPr>
          <a:lstStyle/>
          <a:p>
            <a:pPr>
              <a:lnSpc>
                <a:spcPts val="2885"/>
              </a:lnSpc>
              <a:spcBef>
                <a:spcPct val="0"/>
              </a:spcBef>
            </a:pPr>
            <a:r>
              <a:rPr lang="en-US" sz="2060" dirty="0">
                <a:solidFill>
                  <a:srgbClr val="000000"/>
                </a:solidFill>
                <a:latin typeface="Bahnschrift Light" panose="020B0502040204020203" pitchFamily="34" charset="0"/>
                <a:ea typeface="Be Vietnam"/>
                <a:cs typeface="Be Vietnam"/>
                <a:sym typeface="Be Vietnam"/>
              </a:rPr>
              <a:t>Public Education aims to prepare students with academic knowledge, critical thinking, technology and problem-solving skills</a:t>
            </a:r>
          </a:p>
        </p:txBody>
      </p:sp>
      <p:sp>
        <p:nvSpPr>
          <p:cNvPr id="10" name="TextBox 10"/>
          <p:cNvSpPr txBox="1"/>
          <p:nvPr/>
        </p:nvSpPr>
        <p:spPr>
          <a:xfrm>
            <a:off x="2221360" y="4114233"/>
            <a:ext cx="7749281" cy="1077090"/>
          </a:xfrm>
          <a:prstGeom prst="rect">
            <a:avLst/>
          </a:prstGeom>
        </p:spPr>
        <p:txBody>
          <a:bodyPr lIns="0" tIns="0" rIns="0" bIns="0" rtlCol="0" anchor="t">
            <a:spAutoFit/>
          </a:bodyPr>
          <a:lstStyle/>
          <a:p>
            <a:pPr>
              <a:lnSpc>
                <a:spcPts val="2885"/>
              </a:lnSpc>
              <a:spcBef>
                <a:spcPct val="0"/>
              </a:spcBef>
            </a:pPr>
            <a:r>
              <a:rPr lang="en-US" sz="2060" dirty="0">
                <a:solidFill>
                  <a:srgbClr val="000000"/>
                </a:solidFill>
                <a:latin typeface="Bahnschrift Light" panose="020B0502040204020203" pitchFamily="34" charset="0"/>
                <a:ea typeface="Be Vietnam"/>
                <a:cs typeface="Be Vietnam"/>
                <a:sym typeface="Be Vietnam"/>
              </a:rPr>
              <a:t>Promote personal and social development by fostering citizenship, equity, emotional well-being, inclusion, and lifelong learning.</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607143" y="2960316"/>
            <a:ext cx="0" cy="3360122"/>
          </a:xfrm>
          <a:prstGeom prst="line">
            <a:avLst/>
          </a:prstGeom>
          <a:ln w="19050" cap="flat">
            <a:solidFill>
              <a:srgbClr val="000000"/>
            </a:solidFill>
            <a:prstDash val="solid"/>
            <a:headEnd type="none" w="sm" len="sm"/>
            <a:tailEnd type="none" w="sm" len="sm"/>
          </a:ln>
        </p:spPr>
        <p:txBody>
          <a:bodyPr/>
          <a:lstStyle/>
          <a:p>
            <a:endParaRPr lang="en-US" sz="1200"/>
          </a:p>
        </p:txBody>
      </p:sp>
      <p:sp>
        <p:nvSpPr>
          <p:cNvPr id="3" name="AutoShape 3"/>
          <p:cNvSpPr/>
          <p:nvPr/>
        </p:nvSpPr>
        <p:spPr>
          <a:xfrm rot="5400000">
            <a:off x="-2199288" y="3422650"/>
            <a:ext cx="5782876" cy="0"/>
          </a:xfrm>
          <a:prstGeom prst="line">
            <a:avLst/>
          </a:prstGeom>
          <a:ln w="19050" cap="flat">
            <a:solidFill>
              <a:srgbClr val="000000"/>
            </a:solidFill>
            <a:prstDash val="solid"/>
            <a:headEnd type="none" w="sm" len="sm"/>
            <a:tailEnd type="none" w="sm" len="sm"/>
          </a:ln>
        </p:spPr>
        <p:txBody>
          <a:bodyPr/>
          <a:lstStyle/>
          <a:p>
            <a:endParaRPr lang="en-US" sz="1200"/>
          </a:p>
        </p:txBody>
      </p:sp>
      <p:sp>
        <p:nvSpPr>
          <p:cNvPr id="4" name="Freeform 4"/>
          <p:cNvSpPr/>
          <p:nvPr/>
        </p:nvSpPr>
        <p:spPr>
          <a:xfrm>
            <a:off x="9230145" y="4044383"/>
            <a:ext cx="4552111" cy="4552111"/>
          </a:xfrm>
          <a:custGeom>
            <a:avLst/>
            <a:gdLst/>
            <a:ahLst/>
            <a:cxnLst/>
            <a:rect l="l" t="t" r="r" b="b"/>
            <a:pathLst>
              <a:path w="6828166" h="6828166">
                <a:moveTo>
                  <a:pt x="0" y="0"/>
                </a:moveTo>
                <a:lnTo>
                  <a:pt x="6828166" y="0"/>
                </a:lnTo>
                <a:lnTo>
                  <a:pt x="6828166" y="6828166"/>
                </a:lnTo>
                <a:lnTo>
                  <a:pt x="0" y="68281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5" name="TextBox 5"/>
          <p:cNvSpPr txBox="1"/>
          <p:nvPr/>
        </p:nvSpPr>
        <p:spPr>
          <a:xfrm>
            <a:off x="1426968" y="787400"/>
            <a:ext cx="9339003" cy="1817677"/>
          </a:xfrm>
          <a:prstGeom prst="rect">
            <a:avLst/>
          </a:prstGeom>
        </p:spPr>
        <p:txBody>
          <a:bodyPr wrap="square" lIns="0" tIns="0" rIns="0" bIns="0" rtlCol="0" anchor="t">
            <a:spAutoFit/>
          </a:bodyPr>
          <a:lstStyle/>
          <a:p>
            <a:pPr algn="ctr">
              <a:lnSpc>
                <a:spcPts val="3500"/>
              </a:lnSpc>
            </a:pPr>
            <a:r>
              <a:rPr lang="en-US" sz="4606" i="1" dirty="0">
                <a:solidFill>
                  <a:srgbClr val="000000"/>
                </a:solidFill>
                <a:latin typeface="Footlight MT Light" panose="0204060206030A020304" pitchFamily="18" charset="0"/>
                <a:ea typeface="Frunchy Sage Italics"/>
                <a:cs typeface="Frunchy Sage Italics"/>
                <a:sym typeface="Frunchy Sage Italics"/>
              </a:rPr>
              <a:t>How did we identify these students as candidates?</a:t>
            </a:r>
          </a:p>
          <a:p>
            <a:pPr algn="ctr">
              <a:lnSpc>
                <a:spcPts val="3500"/>
              </a:lnSpc>
            </a:pPr>
            <a:endParaRPr lang="en-US" sz="4606" i="1" dirty="0">
              <a:solidFill>
                <a:srgbClr val="000000"/>
              </a:solidFill>
              <a:latin typeface="Frunchy Sage Italics"/>
              <a:ea typeface="Frunchy Sage Italics"/>
              <a:cs typeface="Frunchy Sage Italics"/>
              <a:sym typeface="Frunchy Sage Italics"/>
            </a:endParaRPr>
          </a:p>
          <a:p>
            <a:pPr algn="ctr">
              <a:lnSpc>
                <a:spcPts val="3500"/>
              </a:lnSpc>
            </a:pPr>
            <a:endParaRPr lang="en-US" sz="4606" i="1" dirty="0">
              <a:solidFill>
                <a:srgbClr val="000000"/>
              </a:solidFill>
              <a:latin typeface="Frunchy Sage Italics"/>
              <a:ea typeface="Frunchy Sage Italics"/>
              <a:cs typeface="Frunchy Sage Italics"/>
              <a:sym typeface="Frunchy Sage Italics"/>
            </a:endParaRPr>
          </a:p>
        </p:txBody>
      </p:sp>
      <p:sp>
        <p:nvSpPr>
          <p:cNvPr id="6" name="TextBox 6"/>
          <p:cNvSpPr txBox="1"/>
          <p:nvPr/>
        </p:nvSpPr>
        <p:spPr>
          <a:xfrm>
            <a:off x="1909731" y="1869652"/>
            <a:ext cx="8197868" cy="2457596"/>
          </a:xfrm>
          <a:prstGeom prst="rect">
            <a:avLst/>
          </a:prstGeom>
        </p:spPr>
        <p:txBody>
          <a:bodyPr lIns="0" tIns="0" rIns="0" bIns="0" rtlCol="0" anchor="t">
            <a:spAutoFit/>
          </a:bodyPr>
          <a:lstStyle/>
          <a:p>
            <a:pPr algn="ctr">
              <a:lnSpc>
                <a:spcPts val="4853"/>
              </a:lnSpc>
            </a:pPr>
            <a:r>
              <a:rPr lang="en-US" sz="3466" b="1">
                <a:solidFill>
                  <a:srgbClr val="000000"/>
                </a:solidFill>
                <a:latin typeface="Canva Sans Bold"/>
                <a:ea typeface="Canva Sans Bold"/>
                <a:cs typeface="Canva Sans Bold"/>
                <a:sym typeface="Canva Sans Bold"/>
              </a:rPr>
              <a:t>Data indicated that they had lost hope, or that, without substantial changes in their circumstances or expectations, graduation was unlikely for them.</a:t>
            </a:r>
          </a:p>
        </p:txBody>
      </p:sp>
    </p:spTree>
    <p:extLst>
      <p:ext uri="{BB962C8B-B14F-4D97-AF65-F5344CB8AC3E}">
        <p14:creationId xmlns:p14="http://schemas.microsoft.com/office/powerpoint/2010/main" val="42826300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607143" y="2960316"/>
            <a:ext cx="0" cy="3360122"/>
          </a:xfrm>
          <a:prstGeom prst="line">
            <a:avLst/>
          </a:prstGeom>
          <a:ln w="19050" cap="flat">
            <a:solidFill>
              <a:srgbClr val="000000"/>
            </a:solidFill>
            <a:prstDash val="solid"/>
            <a:headEnd type="none" w="sm" len="sm"/>
            <a:tailEnd type="none" w="sm" len="sm"/>
          </a:ln>
        </p:spPr>
        <p:txBody>
          <a:bodyPr/>
          <a:lstStyle/>
          <a:p>
            <a:endParaRPr lang="en-US" sz="1200"/>
          </a:p>
        </p:txBody>
      </p:sp>
      <p:sp>
        <p:nvSpPr>
          <p:cNvPr id="3" name="AutoShape 3"/>
          <p:cNvSpPr/>
          <p:nvPr/>
        </p:nvSpPr>
        <p:spPr>
          <a:xfrm rot="5400000">
            <a:off x="-2199288" y="3422650"/>
            <a:ext cx="5782876" cy="0"/>
          </a:xfrm>
          <a:prstGeom prst="line">
            <a:avLst/>
          </a:prstGeom>
          <a:ln w="19050" cap="flat">
            <a:solidFill>
              <a:srgbClr val="000000"/>
            </a:solidFill>
            <a:prstDash val="solid"/>
            <a:headEnd type="none" w="sm" len="sm"/>
            <a:tailEnd type="none" w="sm" len="sm"/>
          </a:ln>
        </p:spPr>
        <p:txBody>
          <a:bodyPr/>
          <a:lstStyle/>
          <a:p>
            <a:endParaRPr lang="en-US" sz="1200"/>
          </a:p>
        </p:txBody>
      </p:sp>
      <p:sp>
        <p:nvSpPr>
          <p:cNvPr id="4" name="Freeform 4"/>
          <p:cNvSpPr/>
          <p:nvPr/>
        </p:nvSpPr>
        <p:spPr>
          <a:xfrm>
            <a:off x="9709116" y="4650695"/>
            <a:ext cx="4552111" cy="4552111"/>
          </a:xfrm>
          <a:custGeom>
            <a:avLst/>
            <a:gdLst/>
            <a:ahLst/>
            <a:cxnLst/>
            <a:rect l="l" t="t" r="r" b="b"/>
            <a:pathLst>
              <a:path w="6828166" h="6828166">
                <a:moveTo>
                  <a:pt x="0" y="0"/>
                </a:moveTo>
                <a:lnTo>
                  <a:pt x="6828166" y="0"/>
                </a:lnTo>
                <a:lnTo>
                  <a:pt x="6828166" y="6828166"/>
                </a:lnTo>
                <a:lnTo>
                  <a:pt x="0" y="68281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dirty="0"/>
          </a:p>
        </p:txBody>
      </p:sp>
      <p:sp>
        <p:nvSpPr>
          <p:cNvPr id="5" name="TextBox 5"/>
          <p:cNvSpPr txBox="1"/>
          <p:nvPr/>
        </p:nvSpPr>
        <p:spPr>
          <a:xfrm>
            <a:off x="1721600" y="330201"/>
            <a:ext cx="8748800" cy="6754926"/>
          </a:xfrm>
          <a:prstGeom prst="rect">
            <a:avLst/>
          </a:prstGeom>
        </p:spPr>
        <p:txBody>
          <a:bodyPr wrap="square" lIns="0" tIns="0" rIns="0" bIns="0" rtlCol="0" anchor="t">
            <a:spAutoFit/>
          </a:bodyPr>
          <a:lstStyle/>
          <a:p>
            <a:pPr algn="ctr">
              <a:lnSpc>
                <a:spcPts val="3500"/>
              </a:lnSpc>
            </a:pPr>
            <a:r>
              <a:rPr lang="en-US" sz="4606" i="1" dirty="0">
                <a:solidFill>
                  <a:srgbClr val="000000"/>
                </a:solidFill>
                <a:latin typeface="Footlight MT Light" panose="0204060206030A020304" pitchFamily="18" charset="0"/>
                <a:ea typeface="Frunchy Sage Italics"/>
                <a:cs typeface="Frunchy Sage Italics"/>
                <a:sym typeface="Frunchy Sage Italics"/>
              </a:rPr>
              <a:t>"Hope is the greatest gift we can give students. When students lose hope, they begin to lower their sights. They stop reaching for what is possible and start settling for what feels reasonable—not what they deserve, and not what’s best for them."</a:t>
            </a:r>
          </a:p>
          <a:p>
            <a:pPr algn="ctr">
              <a:lnSpc>
                <a:spcPts val="3500"/>
              </a:lnSpc>
            </a:pPr>
            <a:endParaRPr lang="en-US" sz="4606" i="1" dirty="0">
              <a:solidFill>
                <a:srgbClr val="000000"/>
              </a:solidFill>
              <a:latin typeface="Footlight MT Light" panose="0204060206030A020304" pitchFamily="18" charset="0"/>
              <a:ea typeface="Frunchy Sage Italics"/>
              <a:cs typeface="Frunchy Sage Italics"/>
              <a:sym typeface="Frunchy Sage Italics"/>
            </a:endParaRPr>
          </a:p>
          <a:p>
            <a:pPr algn="ctr">
              <a:lnSpc>
                <a:spcPts val="3500"/>
              </a:lnSpc>
            </a:pPr>
            <a:r>
              <a:rPr lang="en-US" sz="4606" i="1" dirty="0">
                <a:solidFill>
                  <a:srgbClr val="000000"/>
                </a:solidFill>
                <a:latin typeface="Footlight MT Light" panose="0204060206030A020304" pitchFamily="18" charset="0"/>
                <a:ea typeface="Frunchy Sage Italics"/>
                <a:cs typeface="Frunchy Sage Italics"/>
                <a:sym typeface="Frunchy Sage Italics"/>
              </a:rPr>
              <a:t>“A person can survive almost anything, as long as they see the end in sight. But the absence of hope can hollow the strongest soul.”</a:t>
            </a:r>
          </a:p>
          <a:p>
            <a:pPr algn="ctr">
              <a:lnSpc>
                <a:spcPts val="3500"/>
              </a:lnSpc>
            </a:pPr>
            <a:r>
              <a:rPr lang="en-US" sz="4606" i="1" dirty="0">
                <a:solidFill>
                  <a:srgbClr val="000000"/>
                </a:solidFill>
                <a:latin typeface="Footlight MT Light" panose="0204060206030A020304" pitchFamily="18" charset="0"/>
                <a:ea typeface="Frunchy Sage Italics"/>
                <a:cs typeface="Frunchy Sage Italics"/>
                <a:sym typeface="Frunchy Sage Italics"/>
              </a:rPr>
              <a:t>— Unknown</a:t>
            </a:r>
          </a:p>
          <a:p>
            <a:pPr algn="ctr">
              <a:lnSpc>
                <a:spcPts val="3500"/>
              </a:lnSpc>
            </a:pPr>
            <a:endParaRPr lang="en-US" sz="4606" i="1" dirty="0">
              <a:solidFill>
                <a:srgbClr val="000000"/>
              </a:solidFill>
              <a:latin typeface="Frunchy Sage Italics"/>
              <a:ea typeface="Frunchy Sage Italics"/>
              <a:cs typeface="Frunchy Sage Italics"/>
              <a:sym typeface="Frunchy Sage Italics"/>
            </a:endParaRPr>
          </a:p>
        </p:txBody>
      </p:sp>
      <p:sp>
        <p:nvSpPr>
          <p:cNvPr id="6" name="TextBox 6"/>
          <p:cNvSpPr txBox="1"/>
          <p:nvPr/>
        </p:nvSpPr>
        <p:spPr>
          <a:xfrm rot="5400000">
            <a:off x="-383981" y="4206760"/>
            <a:ext cx="3261253" cy="841834"/>
          </a:xfrm>
          <a:prstGeom prst="rect">
            <a:avLst/>
          </a:prstGeom>
        </p:spPr>
        <p:txBody>
          <a:bodyPr lIns="0" tIns="0" rIns="0" bIns="0" rtlCol="0" anchor="t">
            <a:spAutoFit/>
          </a:bodyPr>
          <a:lstStyle/>
          <a:p>
            <a:pPr algn="ctr">
              <a:lnSpc>
                <a:spcPts val="7160"/>
              </a:lnSpc>
              <a:spcBef>
                <a:spcPct val="0"/>
              </a:spcBef>
            </a:pPr>
            <a:r>
              <a:rPr lang="en-US" sz="5114" b="1">
                <a:solidFill>
                  <a:srgbClr val="000000"/>
                </a:solidFill>
                <a:latin typeface="Frunchy Sage Bold"/>
                <a:ea typeface="Frunchy Sage Bold"/>
                <a:cs typeface="Frunchy Sage Bold"/>
                <a:sym typeface="Frunchy Sage Bold"/>
              </a:rPr>
              <a:t>Why?</a:t>
            </a:r>
          </a:p>
        </p:txBody>
      </p:sp>
    </p:spTree>
    <p:extLst>
      <p:ext uri="{BB962C8B-B14F-4D97-AF65-F5344CB8AC3E}">
        <p14:creationId xmlns:p14="http://schemas.microsoft.com/office/powerpoint/2010/main" val="23340480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607143" y="2960316"/>
            <a:ext cx="0" cy="3360122"/>
          </a:xfrm>
          <a:prstGeom prst="line">
            <a:avLst/>
          </a:prstGeom>
          <a:ln w="19050" cap="flat">
            <a:solidFill>
              <a:srgbClr val="000000"/>
            </a:solidFill>
            <a:prstDash val="solid"/>
            <a:headEnd type="none" w="sm" len="sm"/>
            <a:tailEnd type="none" w="sm" len="sm"/>
          </a:ln>
        </p:spPr>
        <p:txBody>
          <a:bodyPr/>
          <a:lstStyle/>
          <a:p>
            <a:endParaRPr lang="en-US" sz="1200"/>
          </a:p>
        </p:txBody>
      </p:sp>
      <p:sp>
        <p:nvSpPr>
          <p:cNvPr id="3" name="AutoShape 3"/>
          <p:cNvSpPr/>
          <p:nvPr/>
        </p:nvSpPr>
        <p:spPr>
          <a:xfrm rot="5400000">
            <a:off x="-2199288" y="3422650"/>
            <a:ext cx="5782876" cy="0"/>
          </a:xfrm>
          <a:prstGeom prst="line">
            <a:avLst/>
          </a:prstGeom>
          <a:ln w="19050" cap="flat">
            <a:solidFill>
              <a:srgbClr val="000000"/>
            </a:solidFill>
            <a:prstDash val="solid"/>
            <a:headEnd type="none" w="sm" len="sm"/>
            <a:tailEnd type="none" w="sm" len="sm"/>
          </a:ln>
        </p:spPr>
        <p:txBody>
          <a:bodyPr/>
          <a:lstStyle/>
          <a:p>
            <a:endParaRPr lang="en-US" sz="1200" dirty="0"/>
          </a:p>
        </p:txBody>
      </p:sp>
      <p:sp>
        <p:nvSpPr>
          <p:cNvPr id="4" name="Freeform 4"/>
          <p:cNvSpPr/>
          <p:nvPr/>
        </p:nvSpPr>
        <p:spPr>
          <a:xfrm>
            <a:off x="9296400" y="4292600"/>
            <a:ext cx="4552111" cy="4552111"/>
          </a:xfrm>
          <a:custGeom>
            <a:avLst/>
            <a:gdLst/>
            <a:ahLst/>
            <a:cxnLst/>
            <a:rect l="l" t="t" r="r" b="b"/>
            <a:pathLst>
              <a:path w="6828166" h="6828166">
                <a:moveTo>
                  <a:pt x="0" y="0"/>
                </a:moveTo>
                <a:lnTo>
                  <a:pt x="6828166" y="0"/>
                </a:lnTo>
                <a:lnTo>
                  <a:pt x="6828166" y="6828166"/>
                </a:lnTo>
                <a:lnTo>
                  <a:pt x="0" y="68281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dirty="0"/>
          </a:p>
        </p:txBody>
      </p:sp>
      <p:sp>
        <p:nvSpPr>
          <p:cNvPr id="5" name="TextBox 5"/>
          <p:cNvSpPr txBox="1"/>
          <p:nvPr/>
        </p:nvSpPr>
        <p:spPr>
          <a:xfrm>
            <a:off x="1801140" y="793300"/>
            <a:ext cx="8783718" cy="3860031"/>
          </a:xfrm>
          <a:prstGeom prst="rect">
            <a:avLst/>
          </a:prstGeom>
        </p:spPr>
        <p:txBody>
          <a:bodyPr wrap="square" lIns="0" tIns="0" rIns="0" bIns="0" rtlCol="0" anchor="t">
            <a:spAutoFit/>
          </a:bodyPr>
          <a:lstStyle/>
          <a:p>
            <a:pPr algn="ctr">
              <a:lnSpc>
                <a:spcPts val="4300"/>
              </a:lnSpc>
            </a:pPr>
            <a:r>
              <a:rPr lang="en-US" sz="3740" i="1" dirty="0">
                <a:solidFill>
                  <a:srgbClr val="000000"/>
                </a:solidFill>
                <a:latin typeface="Footlight MT Light" panose="0204060206030A020304" pitchFamily="18" charset="0"/>
                <a:ea typeface="Balgin Italics"/>
                <a:cs typeface="Balgin Italics"/>
                <a:sym typeface="Balgin Italics"/>
              </a:rPr>
              <a:t>There will always be students in need of extra time and support. One effective approach to create that additional time is by prioritizing proficiency with the Focused Graduation Pathway, allowing for a tailored focus on individual circumstances, priorities, and student goals</a:t>
            </a:r>
            <a:r>
              <a:rPr lang="en-US" sz="3740" i="1" dirty="0">
                <a:solidFill>
                  <a:srgbClr val="000000"/>
                </a:solidFill>
                <a:latin typeface="Balgin Italics"/>
                <a:ea typeface="Balgin Italics"/>
                <a:cs typeface="Balgin Italics"/>
                <a:sym typeface="Balgin Italics"/>
              </a:rPr>
              <a:t>.</a:t>
            </a:r>
          </a:p>
        </p:txBody>
      </p:sp>
      <p:sp>
        <p:nvSpPr>
          <p:cNvPr id="6" name="TextBox 6"/>
          <p:cNvSpPr txBox="1"/>
          <p:nvPr/>
        </p:nvSpPr>
        <p:spPr>
          <a:xfrm rot="5400000">
            <a:off x="-383981" y="4206760"/>
            <a:ext cx="3261253" cy="841834"/>
          </a:xfrm>
          <a:prstGeom prst="rect">
            <a:avLst/>
          </a:prstGeom>
        </p:spPr>
        <p:txBody>
          <a:bodyPr lIns="0" tIns="0" rIns="0" bIns="0" rtlCol="0" anchor="t">
            <a:spAutoFit/>
          </a:bodyPr>
          <a:lstStyle/>
          <a:p>
            <a:pPr algn="ctr">
              <a:lnSpc>
                <a:spcPts val="7160"/>
              </a:lnSpc>
              <a:spcBef>
                <a:spcPct val="0"/>
              </a:spcBef>
            </a:pPr>
            <a:r>
              <a:rPr lang="en-US" sz="5114" b="1">
                <a:solidFill>
                  <a:srgbClr val="000000"/>
                </a:solidFill>
                <a:latin typeface="Frunchy Sage Bold"/>
                <a:ea typeface="Frunchy Sage Bold"/>
                <a:cs typeface="Frunchy Sage Bold"/>
                <a:sym typeface="Frunchy Sage Bold"/>
              </a:rPr>
              <a:t>Why?</a:t>
            </a:r>
          </a:p>
        </p:txBody>
      </p:sp>
    </p:spTree>
    <p:extLst>
      <p:ext uri="{BB962C8B-B14F-4D97-AF65-F5344CB8AC3E}">
        <p14:creationId xmlns:p14="http://schemas.microsoft.com/office/powerpoint/2010/main" val="36912254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402E9311-028F-0135-1C46-7566E7C610F4}"/>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8AD4D958-6916-190D-B57D-F06DD2E7614E}"/>
              </a:ext>
            </a:extLst>
          </p:cNvPr>
          <p:cNvSpPr/>
          <p:nvPr/>
        </p:nvSpPr>
        <p:spPr>
          <a:xfrm>
            <a:off x="6986016" y="228600"/>
            <a:ext cx="5205984" cy="6629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AA16788B-D8CA-70F7-0A4E-B3AB98DA1835}"/>
              </a:ext>
            </a:extLst>
          </p:cNvPr>
          <p:cNvSpPr>
            <a:spLocks noGrp="1"/>
          </p:cNvSpPr>
          <p:nvPr>
            <p:ph type="title"/>
          </p:nvPr>
        </p:nvSpPr>
        <p:spPr>
          <a:xfrm>
            <a:off x="478845" y="796537"/>
            <a:ext cx="6807274" cy="3555964"/>
          </a:xfrm>
        </p:spPr>
        <p:txBody>
          <a:bodyPr>
            <a:normAutofit/>
          </a:bodyPr>
          <a:lstStyle/>
          <a:p>
            <a:r>
              <a:rPr lang="en-US" sz="6000" b="1" spc="-75" dirty="0"/>
              <a:t>Student and Educator Resources </a:t>
            </a:r>
            <a:endParaRPr lang="en-US" sz="6000" dirty="0"/>
          </a:p>
        </p:txBody>
      </p:sp>
      <p:sp>
        <p:nvSpPr>
          <p:cNvPr id="7" name="Slide Number Placeholder 3">
            <a:extLst>
              <a:ext uri="{FF2B5EF4-FFF2-40B4-BE49-F238E27FC236}">
                <a16:creationId xmlns:a16="http://schemas.microsoft.com/office/drawing/2014/main" id="{32E38061-F1E6-C140-862F-8DD4A12A2D3F}"/>
              </a:ext>
            </a:extLst>
          </p:cNvPr>
          <p:cNvSpPr>
            <a:spLocks noGrp="1"/>
          </p:cNvSpPr>
          <p:nvPr>
            <p:ph type="sldNum" idx="12"/>
          </p:nvPr>
        </p:nvSpPr>
        <p:spPr>
          <a:xfrm>
            <a:off x="1825082" y="6446837"/>
            <a:ext cx="2057400" cy="218070"/>
          </a:xfrm>
        </p:spPr>
        <p:txBody>
          <a:bodyPr/>
          <a:lstStyle/>
          <a:p>
            <a:pPr lvl="0"/>
            <a:fld id="{00000000-1234-1234-1234-123412341234}" type="slidenum">
              <a:rPr lang="en-US" smtClean="0"/>
              <a:pPr lvl="0"/>
              <a:t>43</a:t>
            </a:fld>
            <a:endParaRPr lang="en-US"/>
          </a:p>
        </p:txBody>
      </p:sp>
      <p:sp>
        <p:nvSpPr>
          <p:cNvPr id="10" name="Freeform 4">
            <a:extLst>
              <a:ext uri="{FF2B5EF4-FFF2-40B4-BE49-F238E27FC236}">
                <a16:creationId xmlns:a16="http://schemas.microsoft.com/office/drawing/2014/main" id="{A314A5AD-5415-37D2-DBB8-23E27070A23E}"/>
              </a:ext>
            </a:extLst>
          </p:cNvPr>
          <p:cNvSpPr/>
          <p:nvPr/>
        </p:nvSpPr>
        <p:spPr>
          <a:xfrm>
            <a:off x="7286119" y="2624228"/>
            <a:ext cx="4527978" cy="4114800"/>
          </a:xfrm>
          <a:custGeom>
            <a:avLst/>
            <a:gdLst/>
            <a:ahLst/>
            <a:cxnLst/>
            <a:rect l="l" t="t" r="r" b="b"/>
            <a:pathLst>
              <a:path w="4527978" h="4114800">
                <a:moveTo>
                  <a:pt x="0" y="0"/>
                </a:moveTo>
                <a:lnTo>
                  <a:pt x="4527978" y="0"/>
                </a:lnTo>
                <a:lnTo>
                  <a:pt x="452797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37153774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4A698-99F7-EF9E-B6E9-9766495F8A6D}"/>
              </a:ext>
            </a:extLst>
          </p:cNvPr>
          <p:cNvSpPr>
            <a:spLocks noGrp="1"/>
          </p:cNvSpPr>
          <p:nvPr>
            <p:ph type="title"/>
          </p:nvPr>
        </p:nvSpPr>
        <p:spPr>
          <a:xfrm>
            <a:off x="838200" y="365125"/>
            <a:ext cx="9988296" cy="1325563"/>
          </a:xfrm>
        </p:spPr>
        <p:txBody>
          <a:bodyPr/>
          <a:lstStyle/>
          <a:p>
            <a:r>
              <a:rPr lang="en-US" dirty="0">
                <a:solidFill>
                  <a:schemeClr val="accent4">
                    <a:lumMod val="75000"/>
                  </a:schemeClr>
                </a:solidFill>
                <a:latin typeface="Rockwell" panose="02060603020205020403" pitchFamily="18" charset="0"/>
              </a:rPr>
              <a:t>GED</a:t>
            </a:r>
            <a:r>
              <a:rPr lang="en-US" dirty="0">
                <a:solidFill>
                  <a:schemeClr val="accent4">
                    <a:lumMod val="75000"/>
                  </a:schemeClr>
                </a:solidFill>
                <a:latin typeface="Rockwell" panose="02060603020205020403" pitchFamily="18" charset="0"/>
                <a:cs typeface="Arial"/>
              </a:rPr>
              <a:t> </a:t>
            </a:r>
            <a:r>
              <a:rPr lang="en-US" dirty="0">
                <a:solidFill>
                  <a:schemeClr val="accent4">
                    <a:lumMod val="75000"/>
                  </a:schemeClr>
                </a:solidFill>
                <a:latin typeface="Rockwell"/>
                <a:cs typeface="Arial"/>
              </a:rPr>
              <a:t>Manager</a:t>
            </a:r>
            <a:r>
              <a:rPr lang="en-US" dirty="0">
                <a:solidFill>
                  <a:srgbClr val="1780A8"/>
                </a:solidFill>
                <a:latin typeface="Rockwell"/>
                <a:cs typeface="Arial"/>
              </a:rPr>
              <a:t> </a:t>
            </a:r>
            <a:br>
              <a:rPr lang="en-US" dirty="0">
                <a:solidFill>
                  <a:srgbClr val="1780A8"/>
                </a:solidFill>
                <a:latin typeface="Rockwell"/>
                <a:cs typeface="Arial"/>
              </a:rPr>
            </a:br>
            <a:r>
              <a:rPr lang="en-US" dirty="0">
                <a:solidFill>
                  <a:srgbClr val="1780A8"/>
                </a:solidFill>
                <a:latin typeface="Rockwell"/>
                <a:cs typeface="Arial"/>
              </a:rPr>
              <a:t>Your tool to Manage Students</a:t>
            </a:r>
            <a:endParaRPr lang="en-US" dirty="0">
              <a:solidFill>
                <a:srgbClr val="1780A8"/>
              </a:solidFill>
            </a:endParaRPr>
          </a:p>
        </p:txBody>
      </p:sp>
      <p:sp>
        <p:nvSpPr>
          <p:cNvPr id="4" name="Slide Number Placeholder 3">
            <a:extLst>
              <a:ext uri="{FF2B5EF4-FFF2-40B4-BE49-F238E27FC236}">
                <a16:creationId xmlns:a16="http://schemas.microsoft.com/office/drawing/2014/main" id="{1914203B-5EB3-61E6-A83C-0BECE11A9DED}"/>
              </a:ext>
            </a:extLst>
          </p:cNvPr>
          <p:cNvSpPr>
            <a:spLocks noGrp="1"/>
          </p:cNvSpPr>
          <p:nvPr>
            <p:ph type="sldNum" sz="quarter" idx="12"/>
          </p:nvPr>
        </p:nvSpPr>
        <p:spPr/>
        <p:txBody>
          <a:bodyPr/>
          <a:lstStyle/>
          <a:p>
            <a:fld id="{BAE26A2A-DE5F-EA41-900F-AB5C4F1D9848}" type="slidenum">
              <a:rPr lang="en-US" smtClean="0"/>
              <a:t>44</a:t>
            </a:fld>
            <a:endParaRPr lang="en-US"/>
          </a:p>
        </p:txBody>
      </p:sp>
      <p:sp>
        <p:nvSpPr>
          <p:cNvPr id="6" name="object 2">
            <a:extLst>
              <a:ext uri="{FF2B5EF4-FFF2-40B4-BE49-F238E27FC236}">
                <a16:creationId xmlns:a16="http://schemas.microsoft.com/office/drawing/2014/main" id="{6D29EE90-A385-0178-8962-DEE6D2B8FD53}"/>
              </a:ext>
            </a:extLst>
          </p:cNvPr>
          <p:cNvSpPr/>
          <p:nvPr/>
        </p:nvSpPr>
        <p:spPr>
          <a:xfrm>
            <a:off x="959450" y="1629315"/>
            <a:ext cx="8769096" cy="4788408"/>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3796358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Google Shape;832;p114"/>
          <p:cNvSpPr txBox="1">
            <a:spLocks noGrp="1"/>
          </p:cNvSpPr>
          <p:nvPr>
            <p:ph type="title"/>
          </p:nvPr>
        </p:nvSpPr>
        <p:spPr>
          <a:xfrm>
            <a:off x="1011577" y="366961"/>
            <a:ext cx="8830237" cy="1165500"/>
          </a:xfrm>
          <a:prstGeom prst="rect">
            <a:avLst/>
          </a:prstGeom>
          <a:noFill/>
          <a:ln>
            <a:noFill/>
          </a:ln>
        </p:spPr>
        <p:txBody>
          <a:bodyPr spcFirstLastPara="1" vert="horz" wrap="square" lIns="0" tIns="0" rIns="0" bIns="0" rtlCol="0" anchor="t" anchorCtr="0">
            <a:noAutofit/>
          </a:bodyPr>
          <a:lstStyle/>
          <a:p>
            <a:r>
              <a:rPr lang="en-US" sz="5000" dirty="0">
                <a:solidFill>
                  <a:srgbClr val="0080A8"/>
                </a:solidFill>
                <a:latin typeface="Rockwell"/>
                <a:cs typeface="Arial"/>
              </a:rPr>
              <a:t>Scores </a:t>
            </a:r>
            <a:r>
              <a:rPr lang="en-US" sz="5000" dirty="0">
                <a:solidFill>
                  <a:srgbClr val="1780A8"/>
                </a:solidFill>
                <a:latin typeface="Rockwell"/>
                <a:cs typeface="Arial"/>
              </a:rPr>
              <a:t>and </a:t>
            </a:r>
            <a:r>
              <a:rPr lang="en-US" sz="5000" dirty="0">
                <a:solidFill>
                  <a:srgbClr val="0080A8"/>
                </a:solidFill>
                <a:latin typeface="Rockwell"/>
                <a:cs typeface="Arial"/>
              </a:rPr>
              <a:t>Score Reports</a:t>
            </a:r>
          </a:p>
        </p:txBody>
      </p:sp>
      <p:pic>
        <p:nvPicPr>
          <p:cNvPr id="833" name="Google Shape;833;p114"/>
          <p:cNvPicPr preferRelativeResize="0">
            <a:picLocks noGrp="1"/>
          </p:cNvPicPr>
          <p:nvPr>
            <p:ph type="body" idx="1"/>
          </p:nvPr>
        </p:nvPicPr>
        <p:blipFill rotWithShape="1">
          <a:blip r:embed="rId3">
            <a:alphaModFix/>
          </a:blip>
          <a:srcRect/>
          <a:stretch/>
        </p:blipFill>
        <p:spPr>
          <a:xfrm>
            <a:off x="1011577" y="1837327"/>
            <a:ext cx="8830237" cy="3496670"/>
          </a:xfrm>
          <a:prstGeom prst="rect">
            <a:avLst/>
          </a:prstGeom>
          <a:noFill/>
          <a:ln w="9525" cap="flat" cmpd="sng">
            <a:solidFill>
              <a:schemeClr val="accent1"/>
            </a:solidFill>
            <a:prstDash val="solid"/>
            <a:round/>
            <a:headEnd type="none" w="sm" len="sm"/>
            <a:tailEnd type="none" w="sm" len="sm"/>
          </a:ln>
          <a:effectLst>
            <a:outerShdw blurRad="50800" dist="38100" dir="2700000" algn="tl" rotWithShape="0">
              <a:prstClr val="black">
                <a:alpha val="40000"/>
              </a:prstClr>
            </a:outerShdw>
          </a:effectLst>
        </p:spPr>
      </p:pic>
      <p:sp>
        <p:nvSpPr>
          <p:cNvPr id="836" name="Google Shape;836;p114"/>
          <p:cNvSpPr txBox="1"/>
          <p:nvPr/>
        </p:nvSpPr>
        <p:spPr>
          <a:xfrm>
            <a:off x="5262282" y="5844988"/>
            <a:ext cx="4222500" cy="369300"/>
          </a:xfrm>
          <a:prstGeom prst="rect">
            <a:avLst/>
          </a:prstGeom>
          <a:noFill/>
          <a:ln>
            <a:noFill/>
          </a:ln>
        </p:spPr>
        <p:txBody>
          <a:bodyPr spcFirstLastPara="1" wrap="square" lIns="91425" tIns="45700" rIns="91425" bIns="45700" anchor="t" anchorCtr="0">
            <a:noAutofit/>
          </a:bodyPr>
          <a:lstStyle/>
          <a:p>
            <a:pPr>
              <a:buClr>
                <a:srgbClr val="000000"/>
              </a:buClr>
              <a:buSzPts val="1800"/>
              <a:defRPr/>
            </a:pPr>
            <a:r>
              <a:rPr lang="en-US" kern="0">
                <a:solidFill>
                  <a:srgbClr val="000000"/>
                </a:solidFill>
                <a:latin typeface="Calibri"/>
                <a:ea typeface="Calibri"/>
                <a:cs typeface="Calibri"/>
                <a:sym typeface="Calibri"/>
              </a:rPr>
              <a:t>Links to the detailed score report</a:t>
            </a:r>
            <a:endParaRPr sz="1400" kern="0">
              <a:solidFill>
                <a:srgbClr val="000000"/>
              </a:solidFill>
              <a:latin typeface="Arial"/>
              <a:cs typeface="Arial"/>
              <a:sym typeface="Arial"/>
            </a:endParaRPr>
          </a:p>
        </p:txBody>
      </p:sp>
      <p:sp>
        <p:nvSpPr>
          <p:cNvPr id="837" name="Google Shape;837;p114"/>
          <p:cNvSpPr/>
          <p:nvPr/>
        </p:nvSpPr>
        <p:spPr>
          <a:xfrm>
            <a:off x="7602071" y="5305233"/>
            <a:ext cx="320700" cy="421800"/>
          </a:xfrm>
          <a:prstGeom prst="upArrow">
            <a:avLst>
              <a:gd name="adj1" fmla="val 50000"/>
              <a:gd name="adj2" fmla="val 53187"/>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FFFFFF"/>
              </a:buClr>
              <a:buSzPts val="1800"/>
              <a:defRPr/>
            </a:pPr>
            <a:endParaRPr kern="0">
              <a:solidFill>
                <a:srgbClr val="FFFFFF"/>
              </a:solidFill>
              <a:latin typeface="Calibri"/>
              <a:ea typeface="Calibri"/>
              <a:cs typeface="Calibri"/>
              <a:sym typeface="Calibri"/>
            </a:endParaRPr>
          </a:p>
        </p:txBody>
      </p:sp>
      <p:sp>
        <p:nvSpPr>
          <p:cNvPr id="838" name="Google Shape;838;p114"/>
          <p:cNvSpPr/>
          <p:nvPr/>
        </p:nvSpPr>
        <p:spPr>
          <a:xfrm>
            <a:off x="5775300" y="5305233"/>
            <a:ext cx="320700" cy="421800"/>
          </a:xfrm>
          <a:prstGeom prst="upArrow">
            <a:avLst>
              <a:gd name="adj1" fmla="val 50000"/>
              <a:gd name="adj2" fmla="val 53187"/>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FFFFFF"/>
              </a:buClr>
              <a:buSzPts val="1800"/>
              <a:defRPr/>
            </a:pPr>
            <a:endParaRPr kern="0">
              <a:solidFill>
                <a:srgbClr val="FFFFFF"/>
              </a:solidFill>
              <a:latin typeface="Calibri"/>
              <a:ea typeface="Calibri"/>
              <a:cs typeface="Calibri"/>
              <a:sym typeface="Calibri"/>
            </a:endParaRPr>
          </a:p>
        </p:txBody>
      </p:sp>
      <p:sp>
        <p:nvSpPr>
          <p:cNvPr id="9" name="TextBox 8">
            <a:extLst>
              <a:ext uri="{FF2B5EF4-FFF2-40B4-BE49-F238E27FC236}">
                <a16:creationId xmlns:a16="http://schemas.microsoft.com/office/drawing/2014/main" id="{A07EB30D-72B1-4008-9FE1-8DD45DF80705}"/>
              </a:ext>
            </a:extLst>
          </p:cNvPr>
          <p:cNvSpPr txBox="1"/>
          <p:nvPr/>
        </p:nvSpPr>
        <p:spPr>
          <a:xfrm>
            <a:off x="1891554" y="6422244"/>
            <a:ext cx="466165" cy="261610"/>
          </a:xfrm>
          <a:prstGeom prst="rect">
            <a:avLst/>
          </a:prstGeom>
          <a:noFill/>
        </p:spPr>
        <p:txBody>
          <a:bodyPr wrap="square" rtlCol="0">
            <a:spAutoFit/>
          </a:bodyPr>
          <a:lstStyle/>
          <a:p>
            <a:pPr>
              <a:buClr>
                <a:srgbClr val="000000"/>
              </a:buClr>
              <a:defRPr/>
            </a:pPr>
            <a:r>
              <a:rPr lang="en-US" sz="1100" kern="0">
                <a:solidFill>
                  <a:srgbClr val="00789E"/>
                </a:solidFill>
                <a:highlight>
                  <a:srgbClr val="FEFDE1"/>
                </a:highlight>
                <a:latin typeface="Arial"/>
                <a:cs typeface="Arial"/>
                <a:sym typeface="Arial"/>
              </a:rPr>
              <a:t>40</a:t>
            </a:r>
            <a:endParaRPr lang="en-US" sz="1000" kern="0">
              <a:solidFill>
                <a:srgbClr val="00789E"/>
              </a:solidFill>
              <a:highlight>
                <a:srgbClr val="FEFDE1"/>
              </a:highlight>
              <a:latin typeface="Arial"/>
              <a:cs typeface="Arial"/>
              <a:sym typeface="Arial"/>
            </a:endParaRPr>
          </a:p>
        </p:txBody>
      </p:sp>
      <p:sp>
        <p:nvSpPr>
          <p:cNvPr id="10" name="TextBox 9">
            <a:extLst>
              <a:ext uri="{FF2B5EF4-FFF2-40B4-BE49-F238E27FC236}">
                <a16:creationId xmlns:a16="http://schemas.microsoft.com/office/drawing/2014/main" id="{D55D4CD2-03CE-4B82-B686-F18506A74C83}"/>
              </a:ext>
            </a:extLst>
          </p:cNvPr>
          <p:cNvSpPr txBox="1"/>
          <p:nvPr/>
        </p:nvSpPr>
        <p:spPr>
          <a:xfrm>
            <a:off x="8541843" y="1303187"/>
            <a:ext cx="1885879" cy="738664"/>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buClr>
                <a:srgbClr val="000000"/>
              </a:buClr>
              <a:defRPr/>
            </a:pPr>
            <a:r>
              <a:rPr lang="en-US" sz="1400" kern="0">
                <a:solidFill>
                  <a:srgbClr val="000000"/>
                </a:solidFill>
                <a:latin typeface="Arial"/>
                <a:cs typeface="Arial"/>
                <a:sym typeface="Arial"/>
              </a:rPr>
              <a:t>Click on “Hide GED Ready” to toggle (hide/unhide) </a:t>
            </a:r>
          </a:p>
        </p:txBody>
      </p:sp>
      <p:sp>
        <p:nvSpPr>
          <p:cNvPr id="2" name="Rectangle 1">
            <a:extLst>
              <a:ext uri="{FF2B5EF4-FFF2-40B4-BE49-F238E27FC236}">
                <a16:creationId xmlns:a16="http://schemas.microsoft.com/office/drawing/2014/main" id="{A3B9F43B-6747-5713-B178-481B669CFC16}"/>
              </a:ext>
            </a:extLst>
          </p:cNvPr>
          <p:cNvSpPr/>
          <p:nvPr/>
        </p:nvSpPr>
        <p:spPr>
          <a:xfrm>
            <a:off x="5334000" y="2966051"/>
            <a:ext cx="1246094" cy="223907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defRPr/>
            </a:pPr>
            <a:endParaRPr lang="en-US" sz="1400" kern="0">
              <a:solidFill>
                <a:srgbClr val="FFFFFF"/>
              </a:solidFill>
              <a:latin typeface="Arial"/>
              <a:sym typeface="Arial"/>
            </a:endParaRPr>
          </a:p>
        </p:txBody>
      </p:sp>
      <p:sp>
        <p:nvSpPr>
          <p:cNvPr id="3" name="Rectangle 2">
            <a:extLst>
              <a:ext uri="{FF2B5EF4-FFF2-40B4-BE49-F238E27FC236}">
                <a16:creationId xmlns:a16="http://schemas.microsoft.com/office/drawing/2014/main" id="{BA8DFF53-875D-383F-27B0-A428D8A3FA28}"/>
              </a:ext>
            </a:extLst>
          </p:cNvPr>
          <p:cNvSpPr/>
          <p:nvPr/>
        </p:nvSpPr>
        <p:spPr>
          <a:xfrm>
            <a:off x="7413812" y="2948208"/>
            <a:ext cx="726140" cy="223907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defRPr/>
            </a:pPr>
            <a:endParaRPr lang="en-US" sz="1400" kern="0">
              <a:solidFill>
                <a:srgbClr val="FFFFFF"/>
              </a:solidFill>
              <a:latin typeface="Arial"/>
              <a:sym typeface="Arial"/>
            </a:endParaRPr>
          </a:p>
        </p:txBody>
      </p:sp>
    </p:spTree>
    <p:extLst>
      <p:ext uri="{BB962C8B-B14F-4D97-AF65-F5344CB8AC3E}">
        <p14:creationId xmlns:p14="http://schemas.microsoft.com/office/powerpoint/2010/main" val="188736587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pic>
        <p:nvPicPr>
          <p:cNvPr id="5" name="Picture 4">
            <a:extLst>
              <a:ext uri="{FF2B5EF4-FFF2-40B4-BE49-F238E27FC236}">
                <a16:creationId xmlns:a16="http://schemas.microsoft.com/office/drawing/2014/main" id="{18EDDE06-5763-9F81-7985-C3C396B5A4D4}"/>
              </a:ext>
            </a:extLst>
          </p:cNvPr>
          <p:cNvPicPr>
            <a:picLocks noChangeAspect="1"/>
          </p:cNvPicPr>
          <p:nvPr/>
        </p:nvPicPr>
        <p:blipFill>
          <a:blip r:embed="rId3"/>
          <a:stretch>
            <a:fillRect/>
          </a:stretch>
        </p:blipFill>
        <p:spPr>
          <a:xfrm>
            <a:off x="1175098" y="748455"/>
            <a:ext cx="6746729" cy="5965890"/>
          </a:xfrm>
          <a:prstGeom prst="rect">
            <a:avLst/>
          </a:prstGeom>
        </p:spPr>
      </p:pic>
      <p:sp>
        <p:nvSpPr>
          <p:cNvPr id="688" name="Google Shape;688;p99"/>
          <p:cNvSpPr txBox="1">
            <a:spLocks noGrp="1"/>
          </p:cNvSpPr>
          <p:nvPr>
            <p:ph type="title"/>
          </p:nvPr>
        </p:nvSpPr>
        <p:spPr>
          <a:xfrm>
            <a:off x="1839000" y="310110"/>
            <a:ext cx="8514000" cy="582000"/>
          </a:xfrm>
          <a:prstGeom prst="rect">
            <a:avLst/>
          </a:prstGeom>
        </p:spPr>
        <p:txBody>
          <a:bodyPr spcFirstLastPara="1" vert="horz" wrap="square" lIns="0" tIns="0" rIns="0" bIns="0" rtlCol="0" anchor="t" anchorCtr="0">
            <a:noAutofit/>
          </a:bodyPr>
          <a:lstStyle/>
          <a:p>
            <a:pPr>
              <a:spcBef>
                <a:spcPts val="0"/>
              </a:spcBef>
            </a:pPr>
            <a:r>
              <a:rPr lang="en-US" sz="3200" dirty="0">
                <a:solidFill>
                  <a:srgbClr val="0080A8"/>
                </a:solidFill>
                <a:latin typeface="Rockwell" panose="02060603020205020403" pitchFamily="18" charset="0"/>
              </a:rPr>
              <a:t>Score Reports</a:t>
            </a:r>
            <a:endParaRPr sz="3200" dirty="0">
              <a:solidFill>
                <a:srgbClr val="0080A8"/>
              </a:solidFill>
              <a:latin typeface="Rockwell" panose="02060603020205020403" pitchFamily="18" charset="0"/>
            </a:endParaRPr>
          </a:p>
        </p:txBody>
      </p:sp>
      <p:sp>
        <p:nvSpPr>
          <p:cNvPr id="690" name="Google Shape;690;p99"/>
          <p:cNvSpPr txBox="1">
            <a:spLocks noGrp="1"/>
          </p:cNvSpPr>
          <p:nvPr>
            <p:ph type="sldNum" idx="12"/>
          </p:nvPr>
        </p:nvSpPr>
        <p:spPr>
          <a:xfrm>
            <a:off x="1798187" y="6446837"/>
            <a:ext cx="2057400" cy="218100"/>
          </a:xfrm>
          <a:prstGeom prst="rect">
            <a:avLst/>
          </a:prstGeom>
        </p:spPr>
        <p:txBody>
          <a:bodyPr spcFirstLastPara="1" vert="horz" wrap="square" lIns="0" tIns="0" rIns="0" bIns="0" rtlCol="0" anchor="b" anchorCtr="0">
            <a:noAutofit/>
          </a:bodyPr>
          <a:lstStyle/>
          <a:p>
            <a:pPr algn="l">
              <a:buClr>
                <a:srgbClr val="000000"/>
              </a:buClr>
              <a:defRPr/>
            </a:pPr>
            <a:fld id="{00000000-1234-1234-1234-123412341234}" type="slidenum">
              <a:rPr lang="en-US" sz="900" kern="0">
                <a:solidFill>
                  <a:srgbClr val="AEABAB"/>
                </a:solidFill>
                <a:latin typeface="Arial"/>
                <a:cs typeface="Arial"/>
                <a:sym typeface="Arial"/>
              </a:rPr>
              <a:pPr algn="l">
                <a:buClr>
                  <a:srgbClr val="000000"/>
                </a:buClr>
                <a:defRPr/>
              </a:pPr>
              <a:t>46</a:t>
            </a:fld>
            <a:endParaRPr sz="900" kern="0">
              <a:solidFill>
                <a:srgbClr val="AEABAB"/>
              </a:solidFill>
              <a:latin typeface="Arial"/>
              <a:cs typeface="Arial"/>
              <a:sym typeface="Arial"/>
            </a:endParaRPr>
          </a:p>
        </p:txBody>
      </p:sp>
      <p:sp>
        <p:nvSpPr>
          <p:cNvPr id="693" name="Google Shape;693;p99"/>
          <p:cNvSpPr/>
          <p:nvPr/>
        </p:nvSpPr>
        <p:spPr>
          <a:xfrm>
            <a:off x="1408093" y="3926655"/>
            <a:ext cx="2057400" cy="604800"/>
          </a:xfrm>
          <a:prstGeom prst="roundRect">
            <a:avLst>
              <a:gd name="adj" fmla="val 16667"/>
            </a:avLst>
          </a:prstGeom>
          <a:noFill/>
          <a:ln w="2857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0" name="Google Shape;693;p99">
            <a:extLst>
              <a:ext uri="{FF2B5EF4-FFF2-40B4-BE49-F238E27FC236}">
                <a16:creationId xmlns:a16="http://schemas.microsoft.com/office/drawing/2014/main" id="{FBFE84FE-67CB-4975-995E-EAFD0A6BD37E}"/>
              </a:ext>
            </a:extLst>
          </p:cNvPr>
          <p:cNvSpPr/>
          <p:nvPr/>
        </p:nvSpPr>
        <p:spPr>
          <a:xfrm>
            <a:off x="1408093" y="5277291"/>
            <a:ext cx="6254730" cy="1270599"/>
          </a:xfrm>
          <a:prstGeom prst="roundRect">
            <a:avLst>
              <a:gd name="adj" fmla="val 16667"/>
            </a:avLst>
          </a:prstGeom>
          <a:noFill/>
          <a:ln w="2857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2" name="TextBox 1">
            <a:extLst>
              <a:ext uri="{FF2B5EF4-FFF2-40B4-BE49-F238E27FC236}">
                <a16:creationId xmlns:a16="http://schemas.microsoft.com/office/drawing/2014/main" id="{69EFA2A2-60E5-F67A-B32F-ABC8173E0425}"/>
              </a:ext>
            </a:extLst>
          </p:cNvPr>
          <p:cNvSpPr txBox="1"/>
          <p:nvPr/>
        </p:nvSpPr>
        <p:spPr>
          <a:xfrm>
            <a:off x="8042740" y="4970887"/>
            <a:ext cx="2205317" cy="1077218"/>
          </a:xfrm>
          <a:prstGeom prst="rect">
            <a:avLst/>
          </a:prstGeom>
          <a:noFill/>
          <a:ln w="28575">
            <a:solidFill>
              <a:schemeClr val="accent2">
                <a:lumMod val="75000"/>
              </a:schemeClr>
            </a:solidFill>
          </a:ln>
        </p:spPr>
        <p:txBody>
          <a:bodyPr wrap="square" rtlCol="0">
            <a:spAutoFit/>
          </a:bodyPr>
          <a:lstStyle/>
          <a:p>
            <a:pPr>
              <a:buClr>
                <a:srgbClr val="000000"/>
              </a:buClr>
              <a:defRPr/>
            </a:pPr>
            <a:r>
              <a:rPr lang="en-US" sz="1600" kern="0">
                <a:solidFill>
                  <a:srgbClr val="000000"/>
                </a:solidFill>
                <a:latin typeface="Arial"/>
                <a:cs typeface="Arial"/>
                <a:sym typeface="Arial"/>
              </a:rPr>
              <a:t>As a student checks off their progress, you will see it reflected here in real time</a:t>
            </a:r>
          </a:p>
        </p:txBody>
      </p:sp>
    </p:spTree>
    <p:extLst>
      <p:ext uri="{BB962C8B-B14F-4D97-AF65-F5344CB8AC3E}">
        <p14:creationId xmlns:p14="http://schemas.microsoft.com/office/powerpoint/2010/main" val="8190965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59"/>
          <p:cNvSpPr txBox="1">
            <a:spLocks noGrp="1"/>
          </p:cNvSpPr>
          <p:nvPr>
            <p:ph type="title"/>
          </p:nvPr>
        </p:nvSpPr>
        <p:spPr>
          <a:xfrm>
            <a:off x="1669635" y="250789"/>
            <a:ext cx="8513956" cy="1165587"/>
          </a:xfrm>
          <a:prstGeom prst="rect">
            <a:avLst/>
          </a:prstGeom>
          <a:noFill/>
          <a:ln>
            <a:noFill/>
          </a:ln>
        </p:spPr>
        <p:txBody>
          <a:bodyPr spcFirstLastPara="1" vert="horz" wrap="square" lIns="0" tIns="0" rIns="0" bIns="0" rtlCol="0" anchor="t" anchorCtr="0">
            <a:noAutofit/>
          </a:bodyPr>
          <a:lstStyle/>
          <a:p>
            <a:pPr>
              <a:spcBef>
                <a:spcPts val="0"/>
              </a:spcBef>
              <a:buClr>
                <a:schemeClr val="dk1"/>
              </a:buClr>
              <a:buSzPts val="3300"/>
            </a:pPr>
            <a:r>
              <a:rPr lang="en-US" sz="3200" b="1">
                <a:solidFill>
                  <a:srgbClr val="0080A8"/>
                </a:solidFill>
                <a:latin typeface="Rockwell" panose="02060603020205020403" pitchFamily="18" charset="0"/>
              </a:rPr>
              <a:t>GED.com</a:t>
            </a:r>
            <a:br>
              <a:rPr lang="en-US" sz="800" b="1">
                <a:solidFill>
                  <a:srgbClr val="0080A8"/>
                </a:solidFill>
                <a:latin typeface="Rockwell" panose="02060603020205020403" pitchFamily="18" charset="0"/>
              </a:rPr>
            </a:br>
            <a:br>
              <a:rPr lang="en-US" sz="800" b="1">
                <a:solidFill>
                  <a:srgbClr val="0080A8"/>
                </a:solidFill>
                <a:latin typeface="Rockwell" panose="02060603020205020403" pitchFamily="18" charset="0"/>
              </a:rPr>
            </a:br>
            <a:r>
              <a:rPr lang="en-US" sz="2000" b="1">
                <a:solidFill>
                  <a:srgbClr val="0080A8"/>
                </a:solidFill>
                <a:latin typeface="Rockwell" panose="02060603020205020403" pitchFamily="18" charset="0"/>
              </a:rPr>
              <a:t>click on “Educators &amp; Admins”</a:t>
            </a:r>
            <a:endParaRPr sz="3200" b="1">
              <a:solidFill>
                <a:srgbClr val="0080A8"/>
              </a:solidFill>
              <a:latin typeface="Rockwell" panose="02060603020205020403" pitchFamily="18" charset="0"/>
            </a:endParaRPr>
          </a:p>
        </p:txBody>
      </p:sp>
      <p:sp>
        <p:nvSpPr>
          <p:cNvPr id="427" name="Google Shape;427;p59"/>
          <p:cNvSpPr txBox="1">
            <a:spLocks noGrp="1"/>
          </p:cNvSpPr>
          <p:nvPr>
            <p:ph type="sldNum" idx="12"/>
          </p:nvPr>
        </p:nvSpPr>
        <p:spPr>
          <a:prstGeom prst="rect">
            <a:avLst/>
          </a:prstGeom>
          <a:noFill/>
          <a:ln>
            <a:noFill/>
          </a:ln>
        </p:spPr>
        <p:txBody>
          <a:bodyPr spcFirstLastPara="1" vert="horz" wrap="square" lIns="0" tIns="0" rIns="0" bIns="0" rtlCol="0" anchor="b" anchorCtr="0">
            <a:noAutofit/>
          </a:bodyPr>
          <a:lstStyle/>
          <a:p>
            <a:pPr algn="l"/>
            <a:fld id="{00000000-1234-1234-1234-123412341234}" type="slidenum">
              <a:rPr lang="en-US" sz="900">
                <a:solidFill>
                  <a:srgbClr val="AEABAB"/>
                </a:solidFill>
                <a:latin typeface="Arial"/>
                <a:ea typeface="Arial"/>
                <a:cs typeface="Arial"/>
                <a:sym typeface="Arial"/>
              </a:rPr>
              <a:pPr algn="l"/>
              <a:t>47</a:t>
            </a:fld>
            <a:endParaRPr sz="900">
              <a:solidFill>
                <a:srgbClr val="AEABAB"/>
              </a:solidFill>
              <a:latin typeface="Arial"/>
              <a:ea typeface="Arial"/>
              <a:cs typeface="Arial"/>
              <a:sym typeface="Arial"/>
            </a:endParaRPr>
          </a:p>
        </p:txBody>
      </p:sp>
      <p:grpSp>
        <p:nvGrpSpPr>
          <p:cNvPr id="3" name="Group 2">
            <a:extLst>
              <a:ext uri="{FF2B5EF4-FFF2-40B4-BE49-F238E27FC236}">
                <a16:creationId xmlns:a16="http://schemas.microsoft.com/office/drawing/2014/main" id="{E2DB5F31-21B7-C91F-6CEC-0EAE1C5BF934}"/>
              </a:ext>
            </a:extLst>
          </p:cNvPr>
          <p:cNvGrpSpPr/>
          <p:nvPr/>
        </p:nvGrpSpPr>
        <p:grpSpPr>
          <a:xfrm>
            <a:off x="2287301" y="812013"/>
            <a:ext cx="6172201" cy="3464137"/>
            <a:chOff x="457198" y="1068971"/>
            <a:chExt cx="8229601" cy="4506553"/>
          </a:xfrm>
          <a:effectLst/>
        </p:grpSpPr>
        <p:pic>
          <p:nvPicPr>
            <p:cNvPr id="4" name="Picture 3" descr="Graphical user interface, website&#10;&#10;Description automatically generated">
              <a:extLst>
                <a:ext uri="{FF2B5EF4-FFF2-40B4-BE49-F238E27FC236}">
                  <a16:creationId xmlns:a16="http://schemas.microsoft.com/office/drawing/2014/main" id="{53DD8BA1-4013-6D96-6ABD-E73BCB03A08D}"/>
                </a:ext>
              </a:extLst>
            </p:cNvPr>
            <p:cNvPicPr>
              <a:picLocks noChangeAspect="1"/>
            </p:cNvPicPr>
            <p:nvPr/>
          </p:nvPicPr>
          <p:blipFill rotWithShape="1">
            <a:blip r:embed="rId3"/>
            <a:srcRect l="5000" r="5000"/>
            <a:stretch/>
          </p:blipFill>
          <p:spPr>
            <a:xfrm>
              <a:off x="457198" y="1936193"/>
              <a:ext cx="8229601" cy="3639331"/>
            </a:xfrm>
            <a:prstGeom prst="rect">
              <a:avLst/>
            </a:prstGeom>
            <a:effectLst>
              <a:outerShdw blurRad="50800" dist="38100" dir="2700000" algn="tl" rotWithShape="0">
                <a:prstClr val="black">
                  <a:alpha val="40000"/>
                </a:prstClr>
              </a:outerShdw>
            </a:effectLst>
          </p:spPr>
        </p:pic>
        <p:cxnSp>
          <p:nvCxnSpPr>
            <p:cNvPr id="6" name="Straight Connector 5">
              <a:extLst>
                <a:ext uri="{FF2B5EF4-FFF2-40B4-BE49-F238E27FC236}">
                  <a16:creationId xmlns:a16="http://schemas.microsoft.com/office/drawing/2014/main" id="{0BF2E73A-B502-E6DD-0EBD-9FE21F8109E7}"/>
                </a:ext>
              </a:extLst>
            </p:cNvPr>
            <p:cNvCxnSpPr>
              <a:cxnSpLocks/>
            </p:cNvCxnSpPr>
            <p:nvPr/>
          </p:nvCxnSpPr>
          <p:spPr>
            <a:xfrm flipV="1">
              <a:off x="8010525" y="1560439"/>
              <a:ext cx="321928" cy="293336"/>
            </a:xfrm>
            <a:prstGeom prst="line">
              <a:avLst/>
            </a:prstGeom>
            <a:ln w="28575">
              <a:solidFill>
                <a:schemeClr val="accent2">
                  <a:lumMod val="75000"/>
                </a:schemeClr>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a16="http://schemas.microsoft.com/office/drawing/2014/main" id="{275C9C48-B8B5-DDA2-7161-DFD7863A41B7}"/>
                </a:ext>
              </a:extLst>
            </p:cNvPr>
            <p:cNvCxnSpPr>
              <a:cxnSpLocks/>
            </p:cNvCxnSpPr>
            <p:nvPr/>
          </p:nvCxnSpPr>
          <p:spPr>
            <a:xfrm flipH="1" flipV="1">
              <a:off x="5464827" y="1563215"/>
              <a:ext cx="1574148" cy="290560"/>
            </a:xfrm>
            <a:prstGeom prst="line">
              <a:avLst/>
            </a:prstGeom>
            <a:ln w="28575">
              <a:solidFill>
                <a:schemeClr val="accent2">
                  <a:lumMod val="75000"/>
                </a:schemeClr>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sp>
          <p:nvSpPr>
            <p:cNvPr id="8" name="Rectangle 7">
              <a:extLst>
                <a:ext uri="{FF2B5EF4-FFF2-40B4-BE49-F238E27FC236}">
                  <a16:creationId xmlns:a16="http://schemas.microsoft.com/office/drawing/2014/main" id="{C06FCC46-6449-9668-FD34-F33A15236290}"/>
                </a:ext>
              </a:extLst>
            </p:cNvPr>
            <p:cNvSpPr/>
            <p:nvPr/>
          </p:nvSpPr>
          <p:spPr>
            <a:xfrm>
              <a:off x="7038975" y="1853775"/>
              <a:ext cx="971550" cy="293336"/>
            </a:xfrm>
            <a:prstGeom prst="rect">
              <a:avLst/>
            </a:prstGeom>
            <a:noFill/>
            <a:ln w="28575">
              <a:solidFill>
                <a:schemeClr val="accent2">
                  <a:lumMod val="75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A blue screen with white text&#10;&#10;Description automatically generated with low confidence">
              <a:extLst>
                <a:ext uri="{FF2B5EF4-FFF2-40B4-BE49-F238E27FC236}">
                  <a16:creationId xmlns:a16="http://schemas.microsoft.com/office/drawing/2014/main" id="{A9144FAB-81A0-C908-7FBE-731678ED8D44}"/>
                </a:ext>
              </a:extLst>
            </p:cNvPr>
            <p:cNvPicPr>
              <a:picLocks noChangeAspect="1"/>
            </p:cNvPicPr>
            <p:nvPr/>
          </p:nvPicPr>
          <p:blipFill rotWithShape="1">
            <a:blip r:embed="rId4"/>
            <a:srcRect t="14483"/>
            <a:stretch/>
          </p:blipFill>
          <p:spPr>
            <a:xfrm>
              <a:off x="5384928" y="1068971"/>
              <a:ext cx="2947525" cy="494244"/>
            </a:xfrm>
            <a:prstGeom prst="rect">
              <a:avLst/>
            </a:prstGeom>
            <a:effectLst>
              <a:outerShdw blurRad="50800" dist="38100" dir="2700000" sx="103000" sy="103000" algn="tl" rotWithShape="0">
                <a:prstClr val="black">
                  <a:alpha val="45000"/>
                </a:prstClr>
              </a:outerShdw>
            </a:effectLst>
          </p:spPr>
        </p:pic>
      </p:grpSp>
      <p:pic>
        <p:nvPicPr>
          <p:cNvPr id="2" name="Picture 1" descr="A screenshot of a computer program&#10;&#10;Description automatically generated">
            <a:extLst>
              <a:ext uri="{FF2B5EF4-FFF2-40B4-BE49-F238E27FC236}">
                <a16:creationId xmlns:a16="http://schemas.microsoft.com/office/drawing/2014/main" id="{A3FFEB60-AD5E-97F4-B4B5-2EC9F56502A2}"/>
              </a:ext>
            </a:extLst>
          </p:cNvPr>
          <p:cNvPicPr>
            <a:picLocks noChangeAspect="1"/>
          </p:cNvPicPr>
          <p:nvPr/>
        </p:nvPicPr>
        <p:blipFill>
          <a:blip r:embed="rId5"/>
          <a:stretch>
            <a:fillRect/>
          </a:stretch>
        </p:blipFill>
        <p:spPr>
          <a:xfrm>
            <a:off x="3883533" y="3677984"/>
            <a:ext cx="6171438" cy="2382393"/>
          </a:xfrm>
          <a:prstGeom prst="rect">
            <a:avLst/>
          </a:prstGeom>
          <a:effectLst>
            <a:outerShdw blurRad="50800" dist="38100" dir="2700000">
              <a:srgbClr val="000000">
                <a:alpha val="40000"/>
              </a:srgbClr>
            </a:outerShdw>
          </a:effectLst>
        </p:spPr>
      </p:pic>
    </p:spTree>
    <p:extLst>
      <p:ext uri="{BB962C8B-B14F-4D97-AF65-F5344CB8AC3E}">
        <p14:creationId xmlns:p14="http://schemas.microsoft.com/office/powerpoint/2010/main" val="41488714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21776" y="310899"/>
            <a:ext cx="8513956" cy="1165587"/>
          </a:xfrm>
        </p:spPr>
        <p:txBody>
          <a:bodyPr>
            <a:normAutofit/>
          </a:bodyPr>
          <a:lstStyle/>
          <a:p>
            <a:r>
              <a:rPr lang="en-GB" dirty="0">
                <a:solidFill>
                  <a:srgbClr val="0080A8"/>
                </a:solidFill>
                <a:latin typeface="Rockwell"/>
                <a:cs typeface="Arial"/>
              </a:rPr>
              <a:t>Resources and Tools for Students</a:t>
            </a:r>
          </a:p>
        </p:txBody>
      </p:sp>
      <p:sp>
        <p:nvSpPr>
          <p:cNvPr id="7" name="Content Placeholder 6"/>
          <p:cNvSpPr>
            <a:spLocks noGrp="1"/>
          </p:cNvSpPr>
          <p:nvPr>
            <p:ph idx="1"/>
          </p:nvPr>
        </p:nvSpPr>
        <p:spPr>
          <a:xfrm>
            <a:off x="721776" y="1479205"/>
            <a:ext cx="8513454" cy="4603888"/>
          </a:xfrm>
        </p:spPr>
        <p:txBody>
          <a:bodyPr vert="horz" lIns="91440" tIns="45720" rIns="91440" bIns="45720" rtlCol="0" anchor="t">
            <a:normAutofit/>
          </a:bodyPr>
          <a:lstStyle/>
          <a:p>
            <a:pPr marL="170815" indent="-170815">
              <a:buClr>
                <a:srgbClr val="AFABAB"/>
              </a:buClr>
              <a:buFont typeface="Arial"/>
              <a:buChar char="•"/>
            </a:pPr>
            <a:r>
              <a:rPr lang="en-GB" dirty="0">
                <a:latin typeface="Arial"/>
                <a:cs typeface="Arial"/>
              </a:rPr>
              <a:t>Tutorials</a:t>
            </a:r>
          </a:p>
          <a:p>
            <a:pPr marL="513715" lvl="1" indent="-170815">
              <a:buClr>
                <a:srgbClr val="AFABAB"/>
              </a:buClr>
              <a:buFont typeface="Courier New"/>
              <a:buChar char="o"/>
            </a:pPr>
            <a:r>
              <a:rPr lang="en-GB" sz="1800" dirty="0">
                <a:latin typeface="Arial"/>
                <a:cs typeface="Arial"/>
              </a:rPr>
              <a:t>Test</a:t>
            </a:r>
          </a:p>
          <a:p>
            <a:pPr marL="513715" lvl="1" indent="-170815">
              <a:buClr>
                <a:srgbClr val="AFABAB"/>
              </a:buClr>
              <a:buFont typeface="Courier New"/>
              <a:buChar char="o"/>
            </a:pPr>
            <a:r>
              <a:rPr lang="en-GB" sz="1800" dirty="0">
                <a:latin typeface="Arial"/>
                <a:cs typeface="Arial"/>
              </a:rPr>
              <a:t>Calculator</a:t>
            </a:r>
          </a:p>
          <a:p>
            <a:pPr marL="170815" indent="-170815">
              <a:buClr>
                <a:srgbClr val="AFABAB"/>
              </a:buClr>
              <a:buFont typeface="Arial"/>
              <a:buChar char="•"/>
            </a:pPr>
            <a:r>
              <a:rPr lang="en-GB" sz="2000" dirty="0">
                <a:latin typeface="Arial"/>
                <a:cs typeface="Arial"/>
              </a:rPr>
              <a:t>Free practice test </a:t>
            </a:r>
            <a:endParaRPr lang="en-US" sz="2000" dirty="0"/>
          </a:p>
          <a:p>
            <a:pPr marL="170815" indent="-170815">
              <a:buClr>
                <a:srgbClr val="AFABAB"/>
              </a:buClr>
              <a:buFont typeface="Arial"/>
              <a:buChar char="•"/>
            </a:pPr>
            <a:r>
              <a:rPr lang="en-GB" sz="2000" dirty="0">
                <a:latin typeface="Arial"/>
                <a:cs typeface="Arial"/>
              </a:rPr>
              <a:t>Study guides </a:t>
            </a:r>
            <a:endParaRPr lang="en-US" sz="2000" dirty="0"/>
          </a:p>
          <a:p>
            <a:pPr marL="170815" indent="-170815">
              <a:buClr>
                <a:srgbClr val="AFABAB"/>
              </a:buClr>
              <a:buFont typeface="Arial"/>
              <a:buChar char="•"/>
            </a:pPr>
            <a:r>
              <a:rPr lang="en-GB" sz="2000" dirty="0">
                <a:latin typeface="Arial"/>
                <a:cs typeface="Arial"/>
              </a:rPr>
              <a:t>Videos</a:t>
            </a:r>
            <a:endParaRPr lang="en-US" sz="2000" dirty="0"/>
          </a:p>
          <a:p>
            <a:pPr marL="170815" indent="-170815">
              <a:buClr>
                <a:srgbClr val="AFABAB"/>
              </a:buClr>
              <a:buFont typeface="Arial"/>
              <a:buChar char="•"/>
            </a:pPr>
            <a:r>
              <a:rPr lang="en-GB" sz="2000" dirty="0">
                <a:latin typeface="Arial"/>
                <a:cs typeface="Arial"/>
              </a:rPr>
              <a:t>GED Ready</a:t>
            </a:r>
            <a:r>
              <a:rPr lang="en-GB" sz="2000" baseline="30000" dirty="0">
                <a:latin typeface="Arial"/>
                <a:cs typeface="Arial"/>
              </a:rPr>
              <a:t>®</a:t>
            </a:r>
            <a:r>
              <a:rPr lang="en-GB" sz="2000" dirty="0">
                <a:latin typeface="Arial"/>
                <a:cs typeface="Arial"/>
              </a:rPr>
              <a:t> and free score report </a:t>
            </a:r>
            <a:endParaRPr lang="en-US" sz="2000" dirty="0"/>
          </a:p>
          <a:p>
            <a:pPr marL="170815" indent="-170815">
              <a:buClr>
                <a:srgbClr val="AFABAB"/>
              </a:buClr>
              <a:buFont typeface="Arial"/>
              <a:buChar char="•"/>
            </a:pPr>
            <a:r>
              <a:rPr lang="en-GB" sz="2000" dirty="0">
                <a:latin typeface="Arial"/>
                <a:cs typeface="Arial"/>
              </a:rPr>
              <a:t>Study tips  </a:t>
            </a:r>
            <a:endParaRPr lang="en-US" sz="2000" dirty="0"/>
          </a:p>
          <a:p>
            <a:pPr marL="170815" indent="-170815">
              <a:buClr>
                <a:srgbClr val="AFABAB"/>
              </a:buClr>
              <a:buFont typeface="Arial"/>
              <a:buChar char="•"/>
            </a:pPr>
            <a:r>
              <a:rPr lang="en-GB" sz="2000" dirty="0">
                <a:latin typeface="Arial"/>
                <a:cs typeface="Arial"/>
              </a:rPr>
              <a:t>Learning preference assessment </a:t>
            </a:r>
          </a:p>
          <a:p>
            <a:pPr marL="170815" indent="-170815">
              <a:buClr>
                <a:srgbClr val="AFABAB"/>
              </a:buClr>
              <a:buFont typeface="Arial"/>
              <a:buChar char="•"/>
            </a:pPr>
            <a:r>
              <a:rPr lang="en-GB" sz="2200" dirty="0">
                <a:latin typeface="Arial"/>
                <a:cs typeface="Arial"/>
              </a:rPr>
              <a:t>And more!</a:t>
            </a:r>
            <a:endParaRPr lang="en-GB" sz="2200" dirty="0"/>
          </a:p>
          <a:p>
            <a:pPr marL="0" indent="0">
              <a:buNone/>
            </a:pPr>
            <a:endParaRPr lang="en-GB" sz="2600" dirty="0"/>
          </a:p>
        </p:txBody>
      </p:sp>
      <p:sp>
        <p:nvSpPr>
          <p:cNvPr id="5" name="Slide Number Placeholder 4"/>
          <p:cNvSpPr>
            <a:spLocks noGrp="1"/>
          </p:cNvSpPr>
          <p:nvPr>
            <p:ph type="sldNum" sz="quarter" idx="12"/>
          </p:nvPr>
        </p:nvSpPr>
        <p:spPr/>
        <p:txBody>
          <a:bodyPr/>
          <a:lstStyle/>
          <a:p>
            <a:fld id="{BAE26A2A-DE5F-EA41-900F-AB5C4F1D9848}" type="slidenum">
              <a:rPr lang="en-US" smtClean="0"/>
              <a:pPr/>
              <a:t>48</a:t>
            </a:fld>
            <a:endParaRPr lang="en-US"/>
          </a:p>
        </p:txBody>
      </p:sp>
      <p:pic>
        <p:nvPicPr>
          <p:cNvPr id="2" name="Picture 1" descr="A screenshot of a test&#10;&#10;Description automatically generated">
            <a:extLst>
              <a:ext uri="{FF2B5EF4-FFF2-40B4-BE49-F238E27FC236}">
                <a16:creationId xmlns:a16="http://schemas.microsoft.com/office/drawing/2014/main" id="{2D308A63-F65F-90FB-AE39-F7C840BA9C5A}"/>
              </a:ext>
            </a:extLst>
          </p:cNvPr>
          <p:cNvPicPr>
            <a:picLocks noChangeAspect="1"/>
          </p:cNvPicPr>
          <p:nvPr/>
        </p:nvPicPr>
        <p:blipFill>
          <a:blip r:embed="rId3"/>
          <a:stretch>
            <a:fillRect/>
          </a:stretch>
        </p:blipFill>
        <p:spPr>
          <a:xfrm>
            <a:off x="5930457" y="1177842"/>
            <a:ext cx="3963643" cy="2385392"/>
          </a:xfrm>
          <a:prstGeom prst="rect">
            <a:avLst/>
          </a:prstGeom>
          <a:effectLst>
            <a:outerShdw blurRad="50800" dist="38100" dir="2700000">
              <a:srgbClr val="000000">
                <a:alpha val="40000"/>
              </a:srgbClr>
            </a:outerShdw>
          </a:effectLst>
        </p:spPr>
      </p:pic>
      <p:pic>
        <p:nvPicPr>
          <p:cNvPr id="3" name="Picture 2" descr="&#10;">
            <a:extLst>
              <a:ext uri="{FF2B5EF4-FFF2-40B4-BE49-F238E27FC236}">
                <a16:creationId xmlns:a16="http://schemas.microsoft.com/office/drawing/2014/main" id="{F6A284A8-42E7-A20F-77FC-8E24982D091F}"/>
              </a:ext>
            </a:extLst>
          </p:cNvPr>
          <p:cNvPicPr>
            <a:picLocks noChangeAspect="1"/>
          </p:cNvPicPr>
          <p:nvPr/>
        </p:nvPicPr>
        <p:blipFill>
          <a:blip r:embed="rId4"/>
          <a:stretch>
            <a:fillRect/>
          </a:stretch>
        </p:blipFill>
        <p:spPr>
          <a:xfrm>
            <a:off x="5590214" y="5304389"/>
            <a:ext cx="3592996" cy="1234523"/>
          </a:xfrm>
          <a:prstGeom prst="rect">
            <a:avLst/>
          </a:prstGeom>
          <a:effectLst>
            <a:outerShdw blurRad="50800" dist="38100" dir="2700000">
              <a:srgbClr val="000000">
                <a:alpha val="40000"/>
              </a:srgbClr>
            </a:outerShdw>
          </a:effectLst>
        </p:spPr>
      </p:pic>
      <p:pic>
        <p:nvPicPr>
          <p:cNvPr id="4" name="Picture 3" descr="A screenshot of a web page&#10;&#10;Description automatically generated">
            <a:extLst>
              <a:ext uri="{FF2B5EF4-FFF2-40B4-BE49-F238E27FC236}">
                <a16:creationId xmlns:a16="http://schemas.microsoft.com/office/drawing/2014/main" id="{A01B6469-CFCA-109B-B001-CCC3FA8A315C}"/>
              </a:ext>
            </a:extLst>
          </p:cNvPr>
          <p:cNvPicPr>
            <a:picLocks noChangeAspect="1"/>
          </p:cNvPicPr>
          <p:nvPr/>
        </p:nvPicPr>
        <p:blipFill>
          <a:blip r:embed="rId5"/>
          <a:stretch>
            <a:fillRect/>
          </a:stretch>
        </p:blipFill>
        <p:spPr>
          <a:xfrm>
            <a:off x="8892394" y="3282803"/>
            <a:ext cx="2919206" cy="2545246"/>
          </a:xfrm>
          <a:prstGeom prst="rect">
            <a:avLst/>
          </a:prstGeom>
          <a:effectLst>
            <a:outerShdw blurRad="50800" dist="38100" dir="2700000">
              <a:srgbClr val="000000">
                <a:alpha val="40000"/>
              </a:srgbClr>
            </a:outerShdw>
          </a:effectLst>
        </p:spPr>
      </p:pic>
    </p:spTree>
    <p:extLst>
      <p:ext uri="{BB962C8B-B14F-4D97-AF65-F5344CB8AC3E}">
        <p14:creationId xmlns:p14="http://schemas.microsoft.com/office/powerpoint/2010/main" val="15961707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74"/>
          <p:cNvSpPr txBox="1">
            <a:spLocks noGrp="1"/>
          </p:cNvSpPr>
          <p:nvPr>
            <p:ph type="title"/>
          </p:nvPr>
        </p:nvSpPr>
        <p:spPr>
          <a:xfrm>
            <a:off x="1698812" y="330608"/>
            <a:ext cx="4657164" cy="874125"/>
          </a:xfrm>
          <a:prstGeom prst="rect">
            <a:avLst/>
          </a:prstGeom>
          <a:noFill/>
          <a:ln>
            <a:noFill/>
          </a:ln>
        </p:spPr>
        <p:txBody>
          <a:bodyPr spcFirstLastPara="1" vert="horz" wrap="square" lIns="0" tIns="0" rIns="0" bIns="0" rtlCol="0" anchor="t" anchorCtr="0">
            <a:noAutofit/>
          </a:bodyPr>
          <a:lstStyle/>
          <a:p>
            <a:pPr>
              <a:buSzPts val="3300"/>
            </a:pPr>
            <a:r>
              <a:rPr lang="en-US" sz="3600">
                <a:solidFill>
                  <a:srgbClr val="0080A8"/>
                </a:solidFill>
              </a:rPr>
              <a:t>Teaching Resources</a:t>
            </a:r>
            <a:endParaRPr sz="3600">
              <a:solidFill>
                <a:srgbClr val="0080A8"/>
              </a:solidFill>
            </a:endParaRPr>
          </a:p>
        </p:txBody>
      </p:sp>
      <p:sp>
        <p:nvSpPr>
          <p:cNvPr id="534" name="Google Shape;534;p74"/>
          <p:cNvSpPr txBox="1">
            <a:spLocks noGrp="1"/>
          </p:cNvSpPr>
          <p:nvPr>
            <p:ph type="sldNum" idx="12"/>
          </p:nvPr>
        </p:nvSpPr>
        <p:spPr>
          <a:prstGeom prst="rect">
            <a:avLst/>
          </a:prstGeom>
          <a:noFill/>
          <a:ln>
            <a:noFill/>
          </a:ln>
        </p:spPr>
        <p:txBody>
          <a:bodyPr spcFirstLastPara="1" vert="horz" wrap="square" lIns="0" tIns="0" rIns="0" bIns="0" rtlCol="0" anchor="b" anchorCtr="0">
            <a:noAutofit/>
          </a:bodyPr>
          <a:lstStyle/>
          <a:p>
            <a:fld id="{00000000-1234-1234-1234-123412341234}" type="slidenum">
              <a:rPr lang="en-US">
                <a:solidFill>
                  <a:srgbClr val="AEABAB"/>
                </a:solidFill>
                <a:latin typeface="Arial"/>
                <a:ea typeface="Arial"/>
                <a:cs typeface="Arial"/>
                <a:sym typeface="Arial"/>
              </a:rPr>
              <a:pPr/>
              <a:t>49</a:t>
            </a:fld>
            <a:endParaRPr>
              <a:solidFill>
                <a:srgbClr val="AEABAB"/>
              </a:solidFill>
              <a:latin typeface="Arial"/>
              <a:ea typeface="Arial"/>
              <a:cs typeface="Arial"/>
              <a:sym typeface="Arial"/>
            </a:endParaRPr>
          </a:p>
        </p:txBody>
      </p:sp>
      <p:pic>
        <p:nvPicPr>
          <p:cNvPr id="3" name="Picture 2">
            <a:extLst>
              <a:ext uri="{FF2B5EF4-FFF2-40B4-BE49-F238E27FC236}">
                <a16:creationId xmlns:a16="http://schemas.microsoft.com/office/drawing/2014/main" id="{409F1E42-8AAD-112C-AEE7-B44461876093}"/>
              </a:ext>
            </a:extLst>
          </p:cNvPr>
          <p:cNvPicPr>
            <a:picLocks noChangeAspect="1"/>
          </p:cNvPicPr>
          <p:nvPr/>
        </p:nvPicPr>
        <p:blipFill>
          <a:blip r:embed="rId3"/>
          <a:stretch>
            <a:fillRect/>
          </a:stretch>
        </p:blipFill>
        <p:spPr>
          <a:xfrm>
            <a:off x="1826323" y="944526"/>
            <a:ext cx="4560251" cy="5725722"/>
          </a:xfrm>
          <a:prstGeom prst="rect">
            <a:avLst/>
          </a:prstGeom>
          <a:effectLst>
            <a:outerShdw blurRad="50800" dist="38100" dir="2700000" algn="tl" rotWithShape="0">
              <a:prstClr val="black">
                <a:alpha val="40000"/>
              </a:prstClr>
            </a:outerShdw>
          </a:effectLst>
        </p:spPr>
      </p:pic>
      <p:pic>
        <p:nvPicPr>
          <p:cNvPr id="2" name="Picture 1" descr="A person holding a pen and a notebook&#10;&#10;Description automatically generated">
            <a:extLst>
              <a:ext uri="{FF2B5EF4-FFF2-40B4-BE49-F238E27FC236}">
                <a16:creationId xmlns:a16="http://schemas.microsoft.com/office/drawing/2014/main" id="{6350A928-4EAD-6DDA-3F61-C2B21D51FB6F}"/>
              </a:ext>
            </a:extLst>
          </p:cNvPr>
          <p:cNvPicPr>
            <a:picLocks noChangeAspect="1"/>
          </p:cNvPicPr>
          <p:nvPr/>
        </p:nvPicPr>
        <p:blipFill>
          <a:blip r:embed="rId4"/>
          <a:stretch>
            <a:fillRect/>
          </a:stretch>
        </p:blipFill>
        <p:spPr>
          <a:xfrm>
            <a:off x="6616356" y="942769"/>
            <a:ext cx="4048125" cy="1990725"/>
          </a:xfrm>
          <a:prstGeom prst="rect">
            <a:avLst/>
          </a:prstGeom>
        </p:spPr>
      </p:pic>
      <p:sp>
        <p:nvSpPr>
          <p:cNvPr id="5" name="TextBox 4">
            <a:extLst>
              <a:ext uri="{FF2B5EF4-FFF2-40B4-BE49-F238E27FC236}">
                <a16:creationId xmlns:a16="http://schemas.microsoft.com/office/drawing/2014/main" id="{84228F92-EFEB-4BF3-C2A2-12E2B4ED085E}"/>
              </a:ext>
            </a:extLst>
          </p:cNvPr>
          <p:cNvSpPr txBox="1"/>
          <p:nvPr/>
        </p:nvSpPr>
        <p:spPr>
          <a:xfrm>
            <a:off x="6682409" y="3091069"/>
            <a:ext cx="3806686"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ea typeface="Calibri"/>
                <a:cs typeface="Calibri"/>
              </a:rPr>
              <a:t>Covers all content areas</a:t>
            </a:r>
          </a:p>
          <a:p>
            <a:pPr marL="342900" indent="-342900">
              <a:buFont typeface="Arial,Sans-Serif"/>
              <a:buChar char="•"/>
            </a:pPr>
            <a:r>
              <a:rPr lang="en-US" sz="2000" dirty="0">
                <a:ea typeface="Calibri"/>
                <a:cs typeface="Calibri"/>
              </a:rPr>
              <a:t>Item types</a:t>
            </a:r>
          </a:p>
          <a:p>
            <a:pPr marL="342900" indent="-342900">
              <a:buFont typeface="Arial,Sans-Serif"/>
              <a:buChar char="•"/>
            </a:pPr>
            <a:r>
              <a:rPr lang="en-US" sz="2000" dirty="0">
                <a:ea typeface="Calibri"/>
                <a:cs typeface="Calibri"/>
              </a:rPr>
              <a:t>Assessment targets</a:t>
            </a:r>
          </a:p>
          <a:p>
            <a:pPr marL="342900" indent="-342900">
              <a:buFont typeface="Arial,Sans-Serif"/>
              <a:buChar char="•"/>
            </a:pPr>
            <a:r>
              <a:rPr lang="en-US" sz="2000" dirty="0">
                <a:ea typeface="Calibri"/>
                <a:cs typeface="Calibri"/>
              </a:rPr>
              <a:t>Guidelines for how items are scored</a:t>
            </a:r>
          </a:p>
          <a:p>
            <a:pPr marL="342900" indent="-342900">
              <a:buFont typeface="Arial,Sans-Serif"/>
              <a:buChar char="•"/>
            </a:pPr>
            <a:r>
              <a:rPr lang="en-US" sz="2000" dirty="0">
                <a:ea typeface="Calibri"/>
                <a:cs typeface="Calibri"/>
              </a:rPr>
              <a:t>More . . . </a:t>
            </a:r>
            <a:endParaRPr lang="en-US" dirty="0"/>
          </a:p>
        </p:txBody>
      </p:sp>
    </p:spTree>
    <p:extLst>
      <p:ext uri="{BB962C8B-B14F-4D97-AF65-F5344CB8AC3E}">
        <p14:creationId xmlns:p14="http://schemas.microsoft.com/office/powerpoint/2010/main" val="26111179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155375" y="4363816"/>
            <a:ext cx="3900544" cy="0"/>
          </a:xfrm>
          <a:prstGeom prst="line">
            <a:avLst/>
          </a:prstGeom>
          <a:ln w="19050" cap="flat">
            <a:solidFill>
              <a:srgbClr val="000000"/>
            </a:solidFill>
            <a:prstDash val="solid"/>
            <a:headEnd type="none" w="sm" len="sm"/>
            <a:tailEnd type="none" w="sm" len="sm"/>
          </a:ln>
        </p:spPr>
        <p:txBody>
          <a:bodyPr/>
          <a:lstStyle/>
          <a:p>
            <a:endParaRPr lang="en-US" sz="1200"/>
          </a:p>
        </p:txBody>
      </p:sp>
      <p:sp>
        <p:nvSpPr>
          <p:cNvPr id="3" name="AutoShape 3"/>
          <p:cNvSpPr/>
          <p:nvPr/>
        </p:nvSpPr>
        <p:spPr>
          <a:xfrm rot="5400000">
            <a:off x="-2199288" y="3422650"/>
            <a:ext cx="5782876" cy="0"/>
          </a:xfrm>
          <a:prstGeom prst="line">
            <a:avLst/>
          </a:prstGeom>
          <a:ln w="19050" cap="flat">
            <a:solidFill>
              <a:srgbClr val="000000"/>
            </a:solidFill>
            <a:prstDash val="solid"/>
            <a:headEnd type="none" w="sm" len="sm"/>
            <a:tailEnd type="none" w="sm" len="sm"/>
          </a:ln>
        </p:spPr>
        <p:txBody>
          <a:bodyPr/>
          <a:lstStyle/>
          <a:p>
            <a:endParaRPr lang="en-US" sz="1200"/>
          </a:p>
        </p:txBody>
      </p:sp>
      <p:sp>
        <p:nvSpPr>
          <p:cNvPr id="4" name="Freeform 4"/>
          <p:cNvSpPr/>
          <p:nvPr/>
        </p:nvSpPr>
        <p:spPr>
          <a:xfrm>
            <a:off x="9230145" y="4044383"/>
            <a:ext cx="4552111" cy="4552111"/>
          </a:xfrm>
          <a:custGeom>
            <a:avLst/>
            <a:gdLst/>
            <a:ahLst/>
            <a:cxnLst/>
            <a:rect l="l" t="t" r="r" b="b"/>
            <a:pathLst>
              <a:path w="6828166" h="6828166">
                <a:moveTo>
                  <a:pt x="0" y="0"/>
                </a:moveTo>
                <a:lnTo>
                  <a:pt x="6828166" y="0"/>
                </a:lnTo>
                <a:lnTo>
                  <a:pt x="6828166" y="6828166"/>
                </a:lnTo>
                <a:lnTo>
                  <a:pt x="0" y="68281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5" name="TextBox 5"/>
          <p:cNvSpPr txBox="1"/>
          <p:nvPr/>
        </p:nvSpPr>
        <p:spPr>
          <a:xfrm rot="5400000">
            <a:off x="-668527" y="3947890"/>
            <a:ext cx="3954298" cy="666529"/>
          </a:xfrm>
          <a:prstGeom prst="rect">
            <a:avLst/>
          </a:prstGeom>
        </p:spPr>
        <p:txBody>
          <a:bodyPr wrap="square" lIns="0" tIns="0" rIns="0" bIns="0" rtlCol="0" anchor="t">
            <a:spAutoFit/>
          </a:bodyPr>
          <a:lstStyle/>
          <a:p>
            <a:pPr>
              <a:lnSpc>
                <a:spcPts val="5760"/>
              </a:lnSpc>
              <a:spcBef>
                <a:spcPct val="0"/>
              </a:spcBef>
            </a:pPr>
            <a:r>
              <a:rPr lang="en-US" sz="3300" dirty="0">
                <a:solidFill>
                  <a:srgbClr val="000000"/>
                </a:solidFill>
                <a:latin typeface="Bahnschrift Light" panose="020B0502040204020203" pitchFamily="34" charset="0"/>
                <a:ea typeface="Frunchy Sage"/>
                <a:cs typeface="Frunchy Sage"/>
                <a:sym typeface="Frunchy Sage"/>
              </a:rPr>
              <a:t>Educational Barriers</a:t>
            </a:r>
          </a:p>
        </p:txBody>
      </p:sp>
      <p:sp>
        <p:nvSpPr>
          <p:cNvPr id="6" name="TextBox 6"/>
          <p:cNvSpPr txBox="1"/>
          <p:nvPr/>
        </p:nvSpPr>
        <p:spPr>
          <a:xfrm>
            <a:off x="1121701" y="619897"/>
            <a:ext cx="11070299" cy="1154162"/>
          </a:xfrm>
          <a:prstGeom prst="rect">
            <a:avLst/>
          </a:prstGeom>
        </p:spPr>
        <p:txBody>
          <a:bodyPr lIns="0" tIns="0" rIns="0" bIns="0" rtlCol="0" anchor="t">
            <a:spAutoFit/>
          </a:bodyPr>
          <a:lstStyle/>
          <a:p>
            <a:pPr>
              <a:lnSpc>
                <a:spcPts val="4500"/>
              </a:lnSpc>
            </a:pPr>
            <a:r>
              <a:rPr lang="en-US" sz="4400" i="1" dirty="0">
                <a:solidFill>
                  <a:srgbClr val="000000"/>
                </a:solidFill>
                <a:latin typeface="Footlight MT Light" panose="0204060206030A020304" pitchFamily="18" charset="0"/>
                <a:ea typeface="Frunchy Sage Italics"/>
                <a:cs typeface="Frunchy Sage Italics"/>
                <a:sym typeface="Frunchy Sage Italics"/>
              </a:rPr>
              <a:t>Events Influencing Students' High School Completion Timelines</a:t>
            </a:r>
          </a:p>
        </p:txBody>
      </p:sp>
      <p:grpSp>
        <p:nvGrpSpPr>
          <p:cNvPr id="7" name="Group 7"/>
          <p:cNvGrpSpPr/>
          <p:nvPr/>
        </p:nvGrpSpPr>
        <p:grpSpPr>
          <a:xfrm>
            <a:off x="4727847" y="4543888"/>
            <a:ext cx="2528614" cy="1816042"/>
            <a:chOff x="0" y="142875"/>
            <a:chExt cx="5057228" cy="3632082"/>
          </a:xfrm>
        </p:grpSpPr>
        <p:sp>
          <p:nvSpPr>
            <p:cNvPr id="8" name="TextBox 8"/>
            <p:cNvSpPr txBox="1"/>
            <p:nvPr/>
          </p:nvSpPr>
          <p:spPr>
            <a:xfrm>
              <a:off x="0" y="142875"/>
              <a:ext cx="5057228" cy="1487585"/>
            </a:xfrm>
            <a:prstGeom prst="rect">
              <a:avLst/>
            </a:prstGeom>
          </p:spPr>
          <p:txBody>
            <a:bodyPr lIns="0" tIns="0" rIns="0" bIns="0" rtlCol="0" anchor="t">
              <a:spAutoFit/>
            </a:bodyPr>
            <a:lstStyle/>
            <a:p>
              <a:pPr algn="ctr">
                <a:lnSpc>
                  <a:spcPts val="2855"/>
                </a:lnSpc>
              </a:pPr>
              <a:r>
                <a:rPr lang="en-US" sz="3173" spc="-63" dirty="0">
                  <a:solidFill>
                    <a:srgbClr val="00D596"/>
                  </a:solidFill>
                  <a:latin typeface="TAN Buster"/>
                  <a:ea typeface="TAN Buster"/>
                  <a:cs typeface="TAN Buster"/>
                  <a:sym typeface="TAN Buster"/>
                </a:rPr>
                <a:t>Academic Struggles</a:t>
              </a:r>
            </a:p>
          </p:txBody>
        </p:sp>
        <p:sp>
          <p:nvSpPr>
            <p:cNvPr id="9" name="TextBox 9"/>
            <p:cNvSpPr txBox="1"/>
            <p:nvPr/>
          </p:nvSpPr>
          <p:spPr>
            <a:xfrm>
              <a:off x="0" y="2133482"/>
              <a:ext cx="5057228" cy="1641475"/>
            </a:xfrm>
            <a:prstGeom prst="rect">
              <a:avLst/>
            </a:prstGeom>
          </p:spPr>
          <p:txBody>
            <a:bodyPr lIns="0" tIns="0" rIns="0" bIns="0" rtlCol="0" anchor="t">
              <a:spAutoFit/>
            </a:bodyPr>
            <a:lstStyle/>
            <a:p>
              <a:pPr algn="ctr">
                <a:lnSpc>
                  <a:spcPts val="1640"/>
                </a:lnSpc>
              </a:pPr>
              <a:r>
                <a:rPr lang="en-US" sz="1491" spc="149">
                  <a:solidFill>
                    <a:srgbClr val="00451A"/>
                  </a:solidFill>
                  <a:latin typeface="Balgin"/>
                  <a:ea typeface="Balgin"/>
                  <a:cs typeface="Balgin"/>
                  <a:sym typeface="Balgin"/>
                </a:rPr>
                <a:t>NEEDING ADDITIONAL TIME AND SUPPORT THROUGHOUT THEIR K-12 EXPERIENCE</a:t>
              </a:r>
            </a:p>
          </p:txBody>
        </p:sp>
      </p:grpSp>
      <p:grpSp>
        <p:nvGrpSpPr>
          <p:cNvPr id="10" name="Group 10"/>
          <p:cNvGrpSpPr/>
          <p:nvPr/>
        </p:nvGrpSpPr>
        <p:grpSpPr>
          <a:xfrm>
            <a:off x="8540118" y="2497012"/>
            <a:ext cx="2302751" cy="1636571"/>
            <a:chOff x="0" y="95250"/>
            <a:chExt cx="4605503" cy="3273142"/>
          </a:xfrm>
        </p:grpSpPr>
        <p:sp>
          <p:nvSpPr>
            <p:cNvPr id="11" name="TextBox 11"/>
            <p:cNvSpPr txBox="1"/>
            <p:nvPr/>
          </p:nvSpPr>
          <p:spPr>
            <a:xfrm>
              <a:off x="0" y="1898758"/>
              <a:ext cx="4605503" cy="1469634"/>
            </a:xfrm>
            <a:prstGeom prst="rect">
              <a:avLst/>
            </a:prstGeom>
          </p:spPr>
          <p:txBody>
            <a:bodyPr lIns="0" tIns="0" rIns="0" bIns="0" rtlCol="0" anchor="t">
              <a:spAutoFit/>
            </a:bodyPr>
            <a:lstStyle/>
            <a:p>
              <a:pPr algn="ctr">
                <a:lnSpc>
                  <a:spcPts val="1884"/>
                </a:lnSpc>
              </a:pPr>
              <a:r>
                <a:rPr lang="en-US" sz="2217" b="1" spc="-66">
                  <a:solidFill>
                    <a:srgbClr val="428CE2"/>
                  </a:solidFill>
                  <a:latin typeface="Barlow Condensed Semi-Bold"/>
                  <a:ea typeface="Barlow Condensed Semi-Bold"/>
                  <a:cs typeface="Barlow Condensed Semi-Bold"/>
                  <a:sym typeface="Barlow Condensed Semi-Bold"/>
                </a:rPr>
                <a:t>WORKING TO HELP SUPPORT FAMILY</a:t>
              </a:r>
            </a:p>
          </p:txBody>
        </p:sp>
        <p:sp>
          <p:nvSpPr>
            <p:cNvPr id="12" name="TextBox 12"/>
            <p:cNvSpPr txBox="1"/>
            <p:nvPr/>
          </p:nvSpPr>
          <p:spPr>
            <a:xfrm>
              <a:off x="448468" y="95250"/>
              <a:ext cx="3989161" cy="1692772"/>
            </a:xfrm>
            <a:prstGeom prst="rect">
              <a:avLst/>
            </a:prstGeom>
          </p:spPr>
          <p:txBody>
            <a:bodyPr wrap="square" lIns="0" tIns="0" rIns="0" bIns="0" rtlCol="0" anchor="t">
              <a:spAutoFit/>
            </a:bodyPr>
            <a:lstStyle/>
            <a:p>
              <a:pPr algn="ctr">
                <a:lnSpc>
                  <a:spcPts val="3255"/>
                </a:lnSpc>
              </a:pPr>
              <a:r>
                <a:rPr lang="en-US" sz="3617" b="1" spc="72" dirty="0">
                  <a:solidFill>
                    <a:srgbClr val="162144"/>
                  </a:solidFill>
                  <a:latin typeface="Crimson Roman Bold"/>
                  <a:ea typeface="Crimson Roman Bold"/>
                  <a:cs typeface="Crimson Roman Bold"/>
                  <a:sym typeface="Crimson Roman Bold"/>
                </a:rPr>
                <a:t>financial need</a:t>
              </a:r>
            </a:p>
          </p:txBody>
        </p:sp>
      </p:grpSp>
      <p:grpSp>
        <p:nvGrpSpPr>
          <p:cNvPr id="13" name="Group 13"/>
          <p:cNvGrpSpPr/>
          <p:nvPr/>
        </p:nvGrpSpPr>
        <p:grpSpPr>
          <a:xfrm>
            <a:off x="7460514" y="5089990"/>
            <a:ext cx="3465659" cy="1036800"/>
            <a:chOff x="-494307" y="917568"/>
            <a:chExt cx="6931318" cy="2073602"/>
          </a:xfrm>
        </p:grpSpPr>
        <p:sp>
          <p:nvSpPr>
            <p:cNvPr id="14" name="TextBox 14"/>
            <p:cNvSpPr txBox="1"/>
            <p:nvPr/>
          </p:nvSpPr>
          <p:spPr>
            <a:xfrm rot="20917560">
              <a:off x="-475655" y="1561161"/>
              <a:ext cx="6912666" cy="1430009"/>
            </a:xfrm>
            <a:prstGeom prst="rect">
              <a:avLst/>
            </a:prstGeom>
          </p:spPr>
          <p:txBody>
            <a:bodyPr wrap="square" lIns="0" tIns="0" rIns="0" bIns="0" rtlCol="0" anchor="t">
              <a:spAutoFit/>
            </a:bodyPr>
            <a:lstStyle/>
            <a:p>
              <a:pPr algn="ctr">
                <a:lnSpc>
                  <a:spcPts val="5358"/>
                </a:lnSpc>
              </a:pPr>
              <a:r>
                <a:rPr lang="en-US" sz="6697" b="1" i="1" dirty="0">
                  <a:solidFill>
                    <a:srgbClr val="B49EFE"/>
                  </a:solidFill>
                  <a:latin typeface="Rahong Semi-Bold Italics"/>
                  <a:ea typeface="Rahong Semi-Bold Italics"/>
                  <a:cs typeface="Rahong Semi-Bold Italics"/>
                  <a:sym typeface="Rahong Semi-Bold Italics"/>
                </a:rPr>
                <a:t>MOVING</a:t>
              </a:r>
            </a:p>
          </p:txBody>
        </p:sp>
        <p:sp>
          <p:nvSpPr>
            <p:cNvPr id="15" name="TextBox 15"/>
            <p:cNvSpPr txBox="1"/>
            <p:nvPr/>
          </p:nvSpPr>
          <p:spPr>
            <a:xfrm rot="20917560">
              <a:off x="-494307" y="917568"/>
              <a:ext cx="6700036" cy="593369"/>
            </a:xfrm>
            <a:prstGeom prst="rect">
              <a:avLst/>
            </a:prstGeom>
          </p:spPr>
          <p:txBody>
            <a:bodyPr wrap="square" lIns="0" tIns="0" rIns="0" bIns="0" rtlCol="0" anchor="t">
              <a:spAutoFit/>
            </a:bodyPr>
            <a:lstStyle/>
            <a:p>
              <a:pPr algn="ctr">
                <a:lnSpc>
                  <a:spcPts val="1925"/>
                </a:lnSpc>
              </a:pPr>
              <a:r>
                <a:rPr lang="en-US" sz="2963" dirty="0">
                  <a:solidFill>
                    <a:srgbClr val="004754"/>
                  </a:solidFill>
                  <a:latin typeface="Brush Script MT" panose="03060802040406070304" pitchFamily="66" charset="0"/>
                  <a:ea typeface="Handelson Three"/>
                  <a:cs typeface="Handelson Three"/>
                  <a:sym typeface="Handelson Three"/>
                </a:rPr>
                <a:t>Credits lost in transitions</a:t>
              </a:r>
            </a:p>
          </p:txBody>
        </p:sp>
      </p:grpSp>
      <p:grpSp>
        <p:nvGrpSpPr>
          <p:cNvPr id="16" name="Group 16"/>
          <p:cNvGrpSpPr/>
          <p:nvPr/>
        </p:nvGrpSpPr>
        <p:grpSpPr>
          <a:xfrm>
            <a:off x="2023497" y="2304006"/>
            <a:ext cx="2416049" cy="1575247"/>
            <a:chOff x="0" y="-123825"/>
            <a:chExt cx="4832098" cy="3150495"/>
          </a:xfrm>
        </p:grpSpPr>
        <p:sp>
          <p:nvSpPr>
            <p:cNvPr id="17" name="TextBox 17"/>
            <p:cNvSpPr txBox="1"/>
            <p:nvPr/>
          </p:nvSpPr>
          <p:spPr>
            <a:xfrm>
              <a:off x="0" y="-123825"/>
              <a:ext cx="4832098" cy="1446422"/>
            </a:xfrm>
            <a:prstGeom prst="rect">
              <a:avLst/>
            </a:prstGeom>
          </p:spPr>
          <p:txBody>
            <a:bodyPr lIns="0" tIns="0" rIns="0" bIns="0" rtlCol="0" anchor="t">
              <a:spAutoFit/>
            </a:bodyPr>
            <a:lstStyle/>
            <a:p>
              <a:pPr algn="ctr">
                <a:lnSpc>
                  <a:spcPts val="5911"/>
                </a:lnSpc>
                <a:spcBef>
                  <a:spcPct val="0"/>
                </a:spcBef>
              </a:pPr>
              <a:r>
                <a:rPr lang="en-US" sz="4222">
                  <a:solidFill>
                    <a:srgbClr val="8F5BBD"/>
                  </a:solidFill>
                  <a:latin typeface="TAN Nimbus"/>
                  <a:ea typeface="TAN Nimbus"/>
                  <a:cs typeface="TAN Nimbus"/>
                  <a:sym typeface="TAN Nimbus"/>
                </a:rPr>
                <a:t>Mental</a:t>
              </a:r>
            </a:p>
          </p:txBody>
        </p:sp>
        <p:sp>
          <p:nvSpPr>
            <p:cNvPr id="18" name="TextBox 18"/>
            <p:cNvSpPr txBox="1"/>
            <p:nvPr/>
          </p:nvSpPr>
          <p:spPr>
            <a:xfrm>
              <a:off x="0" y="1096489"/>
              <a:ext cx="4832098" cy="1273554"/>
            </a:xfrm>
            <a:prstGeom prst="rect">
              <a:avLst/>
            </a:prstGeom>
          </p:spPr>
          <p:txBody>
            <a:bodyPr lIns="0" tIns="0" rIns="0" bIns="0" rtlCol="0" anchor="t">
              <a:spAutoFit/>
            </a:bodyPr>
            <a:lstStyle/>
            <a:p>
              <a:pPr algn="ctr">
                <a:lnSpc>
                  <a:spcPts val="5186"/>
                </a:lnSpc>
                <a:spcBef>
                  <a:spcPct val="0"/>
                </a:spcBef>
              </a:pPr>
              <a:r>
                <a:rPr lang="en-US" sz="3704">
                  <a:solidFill>
                    <a:srgbClr val="8F5BBD"/>
                  </a:solidFill>
                  <a:latin typeface="TAN Nimbus"/>
                  <a:ea typeface="TAN Nimbus"/>
                  <a:cs typeface="TAN Nimbus"/>
                  <a:sym typeface="TAN Nimbus"/>
                </a:rPr>
                <a:t>Health</a:t>
              </a:r>
            </a:p>
          </p:txBody>
        </p:sp>
        <p:sp>
          <p:nvSpPr>
            <p:cNvPr id="19" name="TextBox 19"/>
            <p:cNvSpPr txBox="1"/>
            <p:nvPr/>
          </p:nvSpPr>
          <p:spPr>
            <a:xfrm>
              <a:off x="193218" y="2291854"/>
              <a:ext cx="4445666" cy="734816"/>
            </a:xfrm>
            <a:prstGeom prst="rect">
              <a:avLst/>
            </a:prstGeom>
          </p:spPr>
          <p:txBody>
            <a:bodyPr lIns="0" tIns="0" rIns="0" bIns="0" rtlCol="0" anchor="t">
              <a:spAutoFit/>
            </a:bodyPr>
            <a:lstStyle/>
            <a:p>
              <a:pPr algn="ctr">
                <a:lnSpc>
                  <a:spcPts val="1477"/>
                </a:lnSpc>
                <a:spcBef>
                  <a:spcPct val="0"/>
                </a:spcBef>
              </a:pPr>
              <a:r>
                <a:rPr lang="en-US" sz="1055" b="1" dirty="0">
                  <a:solidFill>
                    <a:srgbClr val="000000"/>
                  </a:solidFill>
                  <a:latin typeface="Be Vietnam Ultra-Bold"/>
                  <a:ea typeface="Be Vietnam Ultra-Bold"/>
                  <a:cs typeface="Be Vietnam Ultra-Bold"/>
                  <a:sym typeface="Be Vietnam Ultra-Bold"/>
                </a:rPr>
                <a:t>Limiting physical access or the ability to complete schoolwork</a:t>
              </a:r>
            </a:p>
          </p:txBody>
        </p:sp>
      </p:grpSp>
      <p:grpSp>
        <p:nvGrpSpPr>
          <p:cNvPr id="20" name="Group 20"/>
          <p:cNvGrpSpPr/>
          <p:nvPr/>
        </p:nvGrpSpPr>
        <p:grpSpPr>
          <a:xfrm>
            <a:off x="4560576" y="1878485"/>
            <a:ext cx="4082746" cy="1019834"/>
            <a:chOff x="85964" y="719729"/>
            <a:chExt cx="8165492" cy="2039667"/>
          </a:xfrm>
        </p:grpSpPr>
        <p:sp>
          <p:nvSpPr>
            <p:cNvPr id="21" name="TextBox 21"/>
            <p:cNvSpPr txBox="1"/>
            <p:nvPr/>
          </p:nvSpPr>
          <p:spPr>
            <a:xfrm rot="21306561">
              <a:off x="85964" y="719729"/>
              <a:ext cx="8165492" cy="1526057"/>
            </a:xfrm>
            <a:prstGeom prst="rect">
              <a:avLst/>
            </a:prstGeom>
          </p:spPr>
          <p:txBody>
            <a:bodyPr wrap="square" lIns="0" tIns="0" rIns="0" bIns="0" rtlCol="0" anchor="t">
              <a:spAutoFit/>
            </a:bodyPr>
            <a:lstStyle/>
            <a:p>
              <a:pPr algn="ctr">
                <a:lnSpc>
                  <a:spcPts val="5268"/>
                </a:lnSpc>
              </a:pPr>
              <a:r>
                <a:rPr lang="en-US" sz="6584" dirty="0">
                  <a:solidFill>
                    <a:srgbClr val="00D596"/>
                  </a:solidFill>
                  <a:latin typeface="Dreaming Outloud Script Pro" panose="020F0502020204030204" pitchFamily="66" charset="0"/>
                  <a:ea typeface="Fineday One"/>
                  <a:cs typeface="Dreaming Outloud Script Pro" panose="020F0502020204030204" pitchFamily="66" charset="0"/>
                  <a:sym typeface="Fineday One"/>
                </a:rPr>
                <a:t>Traumatic</a:t>
              </a:r>
              <a:r>
                <a:rPr lang="en-US" sz="6584" dirty="0">
                  <a:solidFill>
                    <a:srgbClr val="00D596"/>
                  </a:solidFill>
                  <a:latin typeface="Fineday One"/>
                  <a:ea typeface="Fineday One"/>
                  <a:cs typeface="Fineday One"/>
                  <a:sym typeface="Fineday One"/>
                </a:rPr>
                <a:t> </a:t>
              </a:r>
            </a:p>
          </p:txBody>
        </p:sp>
        <p:sp>
          <p:nvSpPr>
            <p:cNvPr id="22" name="TextBox 22"/>
            <p:cNvSpPr txBox="1"/>
            <p:nvPr/>
          </p:nvSpPr>
          <p:spPr>
            <a:xfrm rot="21296363">
              <a:off x="303696" y="2066898"/>
              <a:ext cx="7332886" cy="692498"/>
            </a:xfrm>
            <a:prstGeom prst="rect">
              <a:avLst/>
            </a:prstGeom>
          </p:spPr>
          <p:txBody>
            <a:bodyPr lIns="0" tIns="0" rIns="0" bIns="0" rtlCol="0" anchor="t">
              <a:spAutoFit/>
            </a:bodyPr>
            <a:lstStyle/>
            <a:p>
              <a:pPr algn="ctr">
                <a:lnSpc>
                  <a:spcPts val="2650"/>
                </a:lnSpc>
              </a:pPr>
              <a:r>
                <a:rPr lang="en-US" sz="2849" spc="-85" dirty="0">
                  <a:solidFill>
                    <a:srgbClr val="1E5175"/>
                  </a:solidFill>
                  <a:latin typeface="Showcard Gothic" panose="04020904020102020604" pitchFamily="82" charset="0"/>
                  <a:ea typeface="Shrikhand"/>
                  <a:cs typeface="Shrikhand"/>
                  <a:sym typeface="Shrikhand"/>
                </a:rPr>
                <a:t>Life Events</a:t>
              </a:r>
            </a:p>
          </p:txBody>
        </p:sp>
      </p:grpSp>
      <p:grpSp>
        <p:nvGrpSpPr>
          <p:cNvPr id="23" name="Group 23"/>
          <p:cNvGrpSpPr/>
          <p:nvPr/>
        </p:nvGrpSpPr>
        <p:grpSpPr>
          <a:xfrm>
            <a:off x="5035494" y="3422650"/>
            <a:ext cx="2785973" cy="903308"/>
            <a:chOff x="0" y="66675"/>
            <a:chExt cx="5571946" cy="1806615"/>
          </a:xfrm>
        </p:grpSpPr>
        <p:sp>
          <p:nvSpPr>
            <p:cNvPr id="24" name="TextBox 24"/>
            <p:cNvSpPr txBox="1"/>
            <p:nvPr/>
          </p:nvSpPr>
          <p:spPr>
            <a:xfrm>
              <a:off x="0" y="66675"/>
              <a:ext cx="5571946" cy="564258"/>
            </a:xfrm>
            <a:prstGeom prst="rect">
              <a:avLst/>
            </a:prstGeom>
          </p:spPr>
          <p:txBody>
            <a:bodyPr lIns="0" tIns="0" rIns="0" bIns="0" rtlCol="0" anchor="t">
              <a:spAutoFit/>
            </a:bodyPr>
            <a:lstStyle/>
            <a:p>
              <a:pPr algn="ctr">
                <a:lnSpc>
                  <a:spcPts val="2215"/>
                </a:lnSpc>
              </a:pPr>
              <a:r>
                <a:rPr lang="en-US" sz="2215" spc="146">
                  <a:solidFill>
                    <a:srgbClr val="1E5175"/>
                  </a:solidFill>
                  <a:latin typeface="Museo Moderno Light"/>
                  <a:ea typeface="Museo Moderno Light"/>
                  <a:cs typeface="Museo Moderno Light"/>
                  <a:sym typeface="Museo Moderno Light"/>
                </a:rPr>
                <a:t>Adult</a:t>
              </a:r>
            </a:p>
          </p:txBody>
        </p:sp>
        <p:sp>
          <p:nvSpPr>
            <p:cNvPr id="25" name="TextBox 25"/>
            <p:cNvSpPr txBox="1"/>
            <p:nvPr/>
          </p:nvSpPr>
          <p:spPr>
            <a:xfrm>
              <a:off x="0" y="696815"/>
              <a:ext cx="5571946" cy="1176475"/>
            </a:xfrm>
            <a:prstGeom prst="rect">
              <a:avLst/>
            </a:prstGeom>
          </p:spPr>
          <p:txBody>
            <a:bodyPr lIns="0" tIns="0" rIns="0" bIns="0" rtlCol="0" anchor="t">
              <a:spAutoFit/>
            </a:bodyPr>
            <a:lstStyle/>
            <a:p>
              <a:pPr algn="ctr">
                <a:lnSpc>
                  <a:spcPts val="4522"/>
                </a:lnSpc>
              </a:pPr>
              <a:r>
                <a:rPr lang="en-US" sz="5320" b="1" spc="-931" dirty="0">
                  <a:solidFill>
                    <a:srgbClr val="FE7AC1"/>
                  </a:solidFill>
                  <a:latin typeface="Museo Moderno Bold"/>
                  <a:ea typeface="Museo Moderno Bold"/>
                  <a:cs typeface="Museo Moderno Bold"/>
                  <a:sym typeface="Museo Moderno Bold"/>
                </a:rPr>
                <a:t>SUPPORT</a:t>
              </a:r>
            </a:p>
          </p:txBody>
        </p:sp>
      </p:grpSp>
      <p:grpSp>
        <p:nvGrpSpPr>
          <p:cNvPr id="26" name="Group 26"/>
          <p:cNvGrpSpPr/>
          <p:nvPr/>
        </p:nvGrpSpPr>
        <p:grpSpPr>
          <a:xfrm>
            <a:off x="1562020" y="4328254"/>
            <a:ext cx="3339002" cy="1080831"/>
            <a:chOff x="0" y="47625"/>
            <a:chExt cx="6678004" cy="2161662"/>
          </a:xfrm>
        </p:grpSpPr>
        <p:sp>
          <p:nvSpPr>
            <p:cNvPr id="27" name="TextBox 27"/>
            <p:cNvSpPr txBox="1"/>
            <p:nvPr/>
          </p:nvSpPr>
          <p:spPr>
            <a:xfrm>
              <a:off x="0" y="47625"/>
              <a:ext cx="6678004" cy="978346"/>
            </a:xfrm>
            <a:prstGeom prst="rect">
              <a:avLst/>
            </a:prstGeom>
          </p:spPr>
          <p:txBody>
            <a:bodyPr lIns="0" tIns="0" rIns="0" bIns="0" rtlCol="0" anchor="t">
              <a:spAutoFit/>
            </a:bodyPr>
            <a:lstStyle/>
            <a:p>
              <a:pPr algn="ctr">
                <a:lnSpc>
                  <a:spcPts val="1745"/>
                </a:lnSpc>
              </a:pPr>
              <a:r>
                <a:rPr lang="en-US" sz="1745" spc="-69" dirty="0">
                  <a:solidFill>
                    <a:srgbClr val="0F2F76"/>
                  </a:solidFill>
                  <a:latin typeface="Neue Machina"/>
                  <a:ea typeface="Neue Machina"/>
                  <a:cs typeface="Neue Machina"/>
                  <a:sym typeface="Neue Machina"/>
                </a:rPr>
                <a:t>nontraditional</a:t>
              </a:r>
            </a:p>
            <a:p>
              <a:pPr algn="ctr">
                <a:lnSpc>
                  <a:spcPts val="2132"/>
                </a:lnSpc>
              </a:pPr>
              <a:r>
                <a:rPr lang="en-US" sz="2369" b="1" spc="-95" dirty="0">
                  <a:solidFill>
                    <a:srgbClr val="0F2F76"/>
                  </a:solidFill>
                  <a:latin typeface="Neue Machina Ultra-Bold"/>
                  <a:ea typeface="Neue Machina Ultra-Bold"/>
                  <a:cs typeface="Neue Machina Ultra-Bold"/>
                  <a:sym typeface="Neue Machina Ultra-Bold"/>
                </a:rPr>
                <a:t>alternative routes</a:t>
              </a:r>
            </a:p>
          </p:txBody>
        </p:sp>
        <p:sp>
          <p:nvSpPr>
            <p:cNvPr id="28" name="TextBox 28"/>
            <p:cNvSpPr txBox="1"/>
            <p:nvPr/>
          </p:nvSpPr>
          <p:spPr>
            <a:xfrm>
              <a:off x="0" y="1080773"/>
              <a:ext cx="6678004" cy="1128514"/>
            </a:xfrm>
            <a:prstGeom prst="rect">
              <a:avLst/>
            </a:prstGeom>
          </p:spPr>
          <p:txBody>
            <a:bodyPr lIns="0" tIns="0" rIns="0" bIns="0" rtlCol="0" anchor="t">
              <a:spAutoFit/>
            </a:bodyPr>
            <a:lstStyle/>
            <a:p>
              <a:pPr algn="ctr">
                <a:lnSpc>
                  <a:spcPts val="2182"/>
                </a:lnSpc>
              </a:pPr>
              <a:r>
                <a:rPr lang="en-US" sz="2182" b="1" spc="-43" dirty="0">
                  <a:solidFill>
                    <a:srgbClr val="29B554"/>
                  </a:solidFill>
                  <a:latin typeface="Neue Machina Ultra-Bold"/>
                  <a:ea typeface="Neue Machina Ultra-Bold"/>
                  <a:cs typeface="Neue Machina Ultra-Bold"/>
                  <a:sym typeface="Neue Machina Ultra-Bold"/>
                </a:rPr>
                <a:t>education </a:t>
              </a:r>
            </a:p>
            <a:p>
              <a:pPr algn="ctr">
                <a:lnSpc>
                  <a:spcPts val="2182"/>
                </a:lnSpc>
              </a:pPr>
              <a:r>
                <a:rPr lang="en-US" sz="2182" b="1" spc="-43" dirty="0">
                  <a:solidFill>
                    <a:srgbClr val="29B554"/>
                  </a:solidFill>
                  <a:latin typeface="Neue Machina Ultra-Bold"/>
                  <a:ea typeface="Neue Machina Ultra-Bold"/>
                  <a:cs typeface="Neue Machina Ultra-Bold"/>
                  <a:sym typeface="Neue Machina Ultra-Bold"/>
                </a:rPr>
                <a:t>exploration</a:t>
              </a:r>
            </a:p>
          </p:txBody>
        </p:sp>
      </p:grpSp>
      <p:sp>
        <p:nvSpPr>
          <p:cNvPr id="29" name="TextBox 29"/>
          <p:cNvSpPr txBox="1"/>
          <p:nvPr/>
        </p:nvSpPr>
        <p:spPr>
          <a:xfrm>
            <a:off x="2055247" y="5500769"/>
            <a:ext cx="2528614" cy="820738"/>
          </a:xfrm>
          <a:prstGeom prst="rect">
            <a:avLst/>
          </a:prstGeom>
        </p:spPr>
        <p:txBody>
          <a:bodyPr lIns="0" tIns="0" rIns="0" bIns="0" rtlCol="0" anchor="t">
            <a:spAutoFit/>
          </a:bodyPr>
          <a:lstStyle/>
          <a:p>
            <a:pPr algn="ctr">
              <a:lnSpc>
                <a:spcPts val="1640"/>
              </a:lnSpc>
            </a:pPr>
            <a:r>
              <a:rPr lang="en-US" sz="1491" spc="149" dirty="0">
                <a:solidFill>
                  <a:srgbClr val="00451A"/>
                </a:solidFill>
                <a:latin typeface="Be Vietnam"/>
                <a:ea typeface="Be Vietnam"/>
                <a:cs typeface="Be Vietnam"/>
                <a:sym typeface="Be Vietnam"/>
              </a:rPr>
              <a:t>HOMESCHOOL, INTEREST BASED PROGRAMS (NOT COMPREHENSIVE)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F1AA2-DA6B-2E8B-0C08-510CD2665D35}"/>
              </a:ext>
            </a:extLst>
          </p:cNvPr>
          <p:cNvSpPr>
            <a:spLocks noGrp="1"/>
          </p:cNvSpPr>
          <p:nvPr>
            <p:ph type="title"/>
          </p:nvPr>
        </p:nvSpPr>
        <p:spPr/>
        <p:txBody>
          <a:bodyPr/>
          <a:lstStyle/>
          <a:p>
            <a:r>
              <a:rPr lang="en-US" dirty="0">
                <a:solidFill>
                  <a:schemeClr val="accent4">
                    <a:lumMod val="75000"/>
                  </a:schemeClr>
                </a:solidFill>
              </a:rPr>
              <a:t>PD Sessions</a:t>
            </a:r>
          </a:p>
        </p:txBody>
      </p:sp>
      <p:pic>
        <p:nvPicPr>
          <p:cNvPr id="5" name="Content Placeholder 4">
            <a:extLst>
              <a:ext uri="{FF2B5EF4-FFF2-40B4-BE49-F238E27FC236}">
                <a16:creationId xmlns:a16="http://schemas.microsoft.com/office/drawing/2014/main" id="{0D66C2EB-7090-FCE3-7342-7953AF01021C}"/>
              </a:ext>
            </a:extLst>
          </p:cNvPr>
          <p:cNvPicPr>
            <a:picLocks noGrp="1" noChangeAspect="1"/>
          </p:cNvPicPr>
          <p:nvPr>
            <p:ph idx="1"/>
          </p:nvPr>
        </p:nvPicPr>
        <p:blipFill>
          <a:blip r:embed="rId3"/>
          <a:stretch>
            <a:fillRect/>
          </a:stretch>
        </p:blipFill>
        <p:spPr>
          <a:xfrm>
            <a:off x="4549698" y="2060"/>
            <a:ext cx="5649951" cy="6719490"/>
          </a:xfrm>
        </p:spPr>
      </p:pic>
    </p:spTree>
    <p:extLst>
      <p:ext uri="{BB962C8B-B14F-4D97-AF65-F5344CB8AC3E}">
        <p14:creationId xmlns:p14="http://schemas.microsoft.com/office/powerpoint/2010/main" val="37667872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F04AC-D232-8428-CE86-00419EF63A9F}"/>
              </a:ext>
            </a:extLst>
          </p:cNvPr>
          <p:cNvSpPr>
            <a:spLocks noGrp="1"/>
          </p:cNvSpPr>
          <p:nvPr>
            <p:ph type="title"/>
          </p:nvPr>
        </p:nvSpPr>
        <p:spPr/>
        <p:txBody>
          <a:bodyPr/>
          <a:lstStyle/>
          <a:p>
            <a:r>
              <a:rPr lang="en-US" dirty="0">
                <a:solidFill>
                  <a:schemeClr val="accent4">
                    <a:lumMod val="75000"/>
                  </a:schemeClr>
                </a:solidFill>
              </a:rPr>
              <a:t>Questions?</a:t>
            </a:r>
          </a:p>
        </p:txBody>
      </p:sp>
      <p:sp>
        <p:nvSpPr>
          <p:cNvPr id="3" name="Content Placeholder 2">
            <a:extLst>
              <a:ext uri="{FF2B5EF4-FFF2-40B4-BE49-F238E27FC236}">
                <a16:creationId xmlns:a16="http://schemas.microsoft.com/office/drawing/2014/main" id="{AA99F45B-9C81-B79B-B05B-77CC020F68CD}"/>
              </a:ext>
            </a:extLst>
          </p:cNvPr>
          <p:cNvSpPr>
            <a:spLocks noGrp="1"/>
          </p:cNvSpPr>
          <p:nvPr>
            <p:ph idx="1"/>
          </p:nvPr>
        </p:nvSpPr>
        <p:spPr/>
        <p:txBody>
          <a:bodyPr/>
          <a:lstStyle/>
          <a:p>
            <a:pPr marL="0" indent="0">
              <a:buNone/>
            </a:pPr>
            <a:r>
              <a:rPr lang="en-US" dirty="0"/>
              <a:t>Stephanie Patton, USBE</a:t>
            </a:r>
          </a:p>
          <a:p>
            <a:pPr lvl="1"/>
            <a:r>
              <a:rPr lang="en-US" dirty="0">
                <a:hlinkClick r:id="rId3"/>
              </a:rPr>
              <a:t>stephanie.patton@schools.utah.gov</a:t>
            </a:r>
            <a:endParaRPr lang="en-US" dirty="0"/>
          </a:p>
          <a:p>
            <a:pPr lvl="1"/>
            <a:r>
              <a:rPr lang="en-US" dirty="0"/>
              <a:t>801-538-7989</a:t>
            </a:r>
          </a:p>
          <a:p>
            <a:pPr marL="0" indent="0">
              <a:buNone/>
            </a:pPr>
            <a:endParaRPr lang="en-US" dirty="0"/>
          </a:p>
        </p:txBody>
      </p:sp>
      <p:pic>
        <p:nvPicPr>
          <p:cNvPr id="5" name="Picture 4" descr="Question mark on green pastel background">
            <a:extLst>
              <a:ext uri="{FF2B5EF4-FFF2-40B4-BE49-F238E27FC236}">
                <a16:creationId xmlns:a16="http://schemas.microsoft.com/office/drawing/2014/main" id="{CDF0534D-421B-736E-28FA-38C45A51A4A1}"/>
              </a:ext>
            </a:extLst>
          </p:cNvPr>
          <p:cNvPicPr>
            <a:picLocks noChangeAspect="1"/>
          </p:cNvPicPr>
          <p:nvPr/>
        </p:nvPicPr>
        <p:blipFill>
          <a:blip r:embed="rId4"/>
          <a:srcRect l="43739" r="6531"/>
          <a:stretch/>
        </p:blipFill>
        <p:spPr>
          <a:xfrm>
            <a:off x="7401698" y="1448180"/>
            <a:ext cx="3385751" cy="5106227"/>
          </a:xfrm>
          <a:prstGeom prst="rect">
            <a:avLst/>
          </a:prstGeom>
        </p:spPr>
      </p:pic>
    </p:spTree>
    <p:extLst>
      <p:ext uri="{BB962C8B-B14F-4D97-AF65-F5344CB8AC3E}">
        <p14:creationId xmlns:p14="http://schemas.microsoft.com/office/powerpoint/2010/main" val="15713793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rot="5400000">
            <a:off x="-2199288" y="3422650"/>
            <a:ext cx="5782876" cy="0"/>
          </a:xfrm>
          <a:prstGeom prst="line">
            <a:avLst/>
          </a:prstGeom>
          <a:ln w="19050" cap="flat">
            <a:solidFill>
              <a:srgbClr val="000000"/>
            </a:solidFill>
            <a:prstDash val="solid"/>
            <a:headEnd type="none" w="sm" len="sm"/>
            <a:tailEnd type="none" w="sm" len="sm"/>
          </a:ln>
        </p:spPr>
        <p:txBody>
          <a:bodyPr/>
          <a:lstStyle/>
          <a:p>
            <a:endParaRPr lang="en-US" sz="1200"/>
          </a:p>
        </p:txBody>
      </p:sp>
      <p:sp>
        <p:nvSpPr>
          <p:cNvPr id="4" name="Freeform 4"/>
          <p:cNvSpPr/>
          <p:nvPr/>
        </p:nvSpPr>
        <p:spPr>
          <a:xfrm>
            <a:off x="9230145" y="4044383"/>
            <a:ext cx="4552111" cy="4552111"/>
          </a:xfrm>
          <a:custGeom>
            <a:avLst/>
            <a:gdLst/>
            <a:ahLst/>
            <a:cxnLst/>
            <a:rect l="l" t="t" r="r" b="b"/>
            <a:pathLst>
              <a:path w="6828166" h="6828166">
                <a:moveTo>
                  <a:pt x="0" y="0"/>
                </a:moveTo>
                <a:lnTo>
                  <a:pt x="6828166" y="0"/>
                </a:lnTo>
                <a:lnTo>
                  <a:pt x="6828166" y="6828166"/>
                </a:lnTo>
                <a:lnTo>
                  <a:pt x="0" y="68281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5" name="Freeform 5"/>
          <p:cNvSpPr/>
          <p:nvPr/>
        </p:nvSpPr>
        <p:spPr>
          <a:xfrm rot="-635956">
            <a:off x="923027" y="1940339"/>
            <a:ext cx="2510028" cy="2743200"/>
          </a:xfrm>
          <a:custGeom>
            <a:avLst/>
            <a:gdLst/>
            <a:ahLst/>
            <a:cxnLst/>
            <a:rect l="l" t="t" r="r" b="b"/>
            <a:pathLst>
              <a:path w="3765042" h="4114800">
                <a:moveTo>
                  <a:pt x="0" y="0"/>
                </a:moveTo>
                <a:lnTo>
                  <a:pt x="3765042" y="0"/>
                </a:lnTo>
                <a:lnTo>
                  <a:pt x="376504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sp>
        <p:nvSpPr>
          <p:cNvPr id="6" name="Freeform 6"/>
          <p:cNvSpPr/>
          <p:nvPr/>
        </p:nvSpPr>
        <p:spPr>
          <a:xfrm>
            <a:off x="4310457" y="1765518"/>
            <a:ext cx="2647188" cy="2743200"/>
          </a:xfrm>
          <a:custGeom>
            <a:avLst/>
            <a:gdLst/>
            <a:ahLst/>
            <a:cxnLst/>
            <a:rect l="l" t="t" r="r" b="b"/>
            <a:pathLst>
              <a:path w="3970782" h="4114800">
                <a:moveTo>
                  <a:pt x="0" y="0"/>
                </a:moveTo>
                <a:lnTo>
                  <a:pt x="3970782" y="0"/>
                </a:lnTo>
                <a:lnTo>
                  <a:pt x="397078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7" name="Freeform 7"/>
          <p:cNvSpPr/>
          <p:nvPr/>
        </p:nvSpPr>
        <p:spPr>
          <a:xfrm rot="898654">
            <a:off x="7635322" y="1940338"/>
            <a:ext cx="3031160" cy="2743200"/>
          </a:xfrm>
          <a:custGeom>
            <a:avLst/>
            <a:gdLst/>
            <a:ahLst/>
            <a:cxnLst/>
            <a:rect l="l" t="t" r="r" b="b"/>
            <a:pathLst>
              <a:path w="4546740" h="4114800">
                <a:moveTo>
                  <a:pt x="0" y="0"/>
                </a:moveTo>
                <a:lnTo>
                  <a:pt x="4546740" y="0"/>
                </a:lnTo>
                <a:lnTo>
                  <a:pt x="454674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1200"/>
          </a:p>
        </p:txBody>
      </p:sp>
      <p:sp>
        <p:nvSpPr>
          <p:cNvPr id="8" name="TextBox 8"/>
          <p:cNvSpPr txBox="1"/>
          <p:nvPr/>
        </p:nvSpPr>
        <p:spPr>
          <a:xfrm>
            <a:off x="914399" y="512162"/>
            <a:ext cx="9851133" cy="1268424"/>
          </a:xfrm>
          <a:prstGeom prst="rect">
            <a:avLst/>
          </a:prstGeom>
        </p:spPr>
        <p:txBody>
          <a:bodyPr wrap="square" lIns="0" tIns="0" rIns="0" bIns="0" rtlCol="0" anchor="t">
            <a:spAutoFit/>
          </a:bodyPr>
          <a:lstStyle/>
          <a:p>
            <a:pPr algn="ctr">
              <a:lnSpc>
                <a:spcPts val="3247"/>
              </a:lnSpc>
            </a:pPr>
            <a:r>
              <a:rPr lang="en-US" sz="4273" i="1" dirty="0">
                <a:solidFill>
                  <a:srgbClr val="000000"/>
                </a:solidFill>
                <a:latin typeface="Footlight MT Light" panose="0204060206030A020304" pitchFamily="18" charset="0"/>
                <a:ea typeface="Frunchy Sage Italics"/>
                <a:cs typeface="Frunchy Sage Italics"/>
                <a:sym typeface="Frunchy Sage Italics"/>
              </a:rPr>
              <a:t>Currently our options for students who reach their junior year and are significantly behind</a:t>
            </a:r>
          </a:p>
        </p:txBody>
      </p:sp>
      <p:sp>
        <p:nvSpPr>
          <p:cNvPr id="9" name="TextBox 9"/>
          <p:cNvSpPr txBox="1"/>
          <p:nvPr/>
        </p:nvSpPr>
        <p:spPr>
          <a:xfrm>
            <a:off x="1886156" y="4611171"/>
            <a:ext cx="8581520" cy="1085297"/>
          </a:xfrm>
          <a:prstGeom prst="rect">
            <a:avLst/>
          </a:prstGeom>
        </p:spPr>
        <p:txBody>
          <a:bodyPr lIns="0" tIns="0" rIns="0" bIns="0" rtlCol="0" anchor="t">
            <a:spAutoFit/>
          </a:bodyPr>
          <a:lstStyle/>
          <a:p>
            <a:pPr algn="ctr">
              <a:lnSpc>
                <a:spcPts val="9099"/>
              </a:lnSpc>
            </a:pPr>
            <a:r>
              <a:rPr lang="en-US" sz="7000" b="1" dirty="0">
                <a:solidFill>
                  <a:srgbClr val="000000"/>
                </a:solidFill>
                <a:latin typeface="Oswald Bold"/>
                <a:ea typeface="Oswald Bold"/>
                <a:cs typeface="Oswald Bold"/>
                <a:sym typeface="Oswald Bold"/>
              </a:rPr>
              <a:t>Work Completion </a:t>
            </a:r>
          </a:p>
        </p:txBody>
      </p:sp>
      <p:sp>
        <p:nvSpPr>
          <p:cNvPr id="10" name="TextBox 10"/>
          <p:cNvSpPr txBox="1"/>
          <p:nvPr/>
        </p:nvSpPr>
        <p:spPr>
          <a:xfrm>
            <a:off x="3140527" y="5735830"/>
            <a:ext cx="5910945" cy="730969"/>
          </a:xfrm>
          <a:prstGeom prst="rect">
            <a:avLst/>
          </a:prstGeom>
        </p:spPr>
        <p:txBody>
          <a:bodyPr lIns="0" tIns="0" rIns="0" bIns="0" rtlCol="0" anchor="t">
            <a:spAutoFit/>
          </a:bodyPr>
          <a:lstStyle/>
          <a:p>
            <a:pPr algn="ctr">
              <a:lnSpc>
                <a:spcPts val="1947"/>
              </a:lnSpc>
            </a:pPr>
            <a:r>
              <a:rPr lang="en-US" sz="1649" b="1" spc="77" dirty="0">
                <a:solidFill>
                  <a:srgbClr val="000000"/>
                </a:solidFill>
                <a:latin typeface="Lato Heavy Bold"/>
                <a:ea typeface="Lato Heavy Bold"/>
                <a:cs typeface="Lato Heavy Bold"/>
                <a:sym typeface="Lato Heavy Bold"/>
              </a:rPr>
              <a:t>DO AS MUCH AS YOU CAN AS QUICK AS YOU CAN OR WE CAN SEE IF YOU CAN TEST OUT. </a:t>
            </a:r>
          </a:p>
          <a:p>
            <a:pPr algn="ctr">
              <a:lnSpc>
                <a:spcPts val="1947"/>
              </a:lnSpc>
            </a:pPr>
            <a:r>
              <a:rPr lang="en-US" sz="1649" b="1" spc="77" dirty="0">
                <a:solidFill>
                  <a:srgbClr val="000000"/>
                </a:solidFill>
                <a:latin typeface="Lato Heavy Bold"/>
                <a:ea typeface="Lato Heavy Bold"/>
                <a:cs typeface="Lato Heavy Bold"/>
                <a:sym typeface="Lato Heavy Bold"/>
              </a:rPr>
              <a:t>TAKE THE GED AND MOVE 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26287" y="1498112"/>
            <a:ext cx="9339427" cy="5145175"/>
          </a:xfrm>
          <a:custGeom>
            <a:avLst/>
            <a:gdLst/>
            <a:ahLst/>
            <a:cxnLst/>
            <a:rect l="l" t="t" r="r" b="b"/>
            <a:pathLst>
              <a:path w="14009140" h="7717763">
                <a:moveTo>
                  <a:pt x="0" y="0"/>
                </a:moveTo>
                <a:lnTo>
                  <a:pt x="14009140" y="0"/>
                </a:lnTo>
                <a:lnTo>
                  <a:pt x="14009140" y="7717763"/>
                </a:lnTo>
                <a:lnTo>
                  <a:pt x="0" y="77177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3" name="AutoShape 3"/>
          <p:cNvSpPr/>
          <p:nvPr/>
        </p:nvSpPr>
        <p:spPr>
          <a:xfrm rot="5400000">
            <a:off x="-2199288" y="3422650"/>
            <a:ext cx="5782876" cy="0"/>
          </a:xfrm>
          <a:prstGeom prst="line">
            <a:avLst/>
          </a:prstGeom>
          <a:ln w="19050" cap="flat">
            <a:solidFill>
              <a:srgbClr val="000000"/>
            </a:solidFill>
            <a:prstDash val="solid"/>
            <a:headEnd type="none" w="sm" len="sm"/>
            <a:tailEnd type="none" w="sm" len="sm"/>
          </a:ln>
        </p:spPr>
        <p:txBody>
          <a:bodyPr/>
          <a:lstStyle/>
          <a:p>
            <a:endParaRPr lang="en-US" sz="1200"/>
          </a:p>
        </p:txBody>
      </p:sp>
      <p:sp>
        <p:nvSpPr>
          <p:cNvPr id="4" name="TextBox 4"/>
          <p:cNvSpPr txBox="1"/>
          <p:nvPr/>
        </p:nvSpPr>
        <p:spPr>
          <a:xfrm>
            <a:off x="801463" y="360668"/>
            <a:ext cx="10203992" cy="1318502"/>
          </a:xfrm>
          <a:prstGeom prst="rect">
            <a:avLst/>
          </a:prstGeom>
        </p:spPr>
        <p:txBody>
          <a:bodyPr wrap="square" lIns="0" tIns="0" rIns="0" bIns="0" rtlCol="0" anchor="t">
            <a:spAutoFit/>
          </a:bodyPr>
          <a:lstStyle/>
          <a:p>
            <a:pPr>
              <a:lnSpc>
                <a:spcPts val="4991"/>
              </a:lnSpc>
            </a:pPr>
            <a:r>
              <a:rPr lang="en-US" sz="6000" dirty="0">
                <a:solidFill>
                  <a:srgbClr val="000000"/>
                </a:solidFill>
                <a:latin typeface="Footlight MT Light" panose="0204060206030A020304" pitchFamily="18" charset="0"/>
                <a:ea typeface="Frunchy Sage"/>
                <a:cs typeface="Frunchy Sage"/>
                <a:sym typeface="Frunchy Sage"/>
              </a:rPr>
              <a:t>What We Give Up in the</a:t>
            </a:r>
          </a:p>
          <a:p>
            <a:pPr>
              <a:lnSpc>
                <a:spcPts val="4991"/>
              </a:lnSpc>
            </a:pPr>
            <a:r>
              <a:rPr lang="en-US" sz="6000" dirty="0">
                <a:solidFill>
                  <a:srgbClr val="000000"/>
                </a:solidFill>
                <a:latin typeface="Footlight MT Light" panose="0204060206030A020304" pitchFamily="18" charset="0"/>
                <a:ea typeface="Frunchy Sage"/>
                <a:cs typeface="Frunchy Sage"/>
                <a:sym typeface="Frunchy Sage"/>
              </a:rPr>
              <a:t>Transition to Credit Completion</a:t>
            </a:r>
          </a:p>
        </p:txBody>
      </p:sp>
      <p:grpSp>
        <p:nvGrpSpPr>
          <p:cNvPr id="5" name="Group 5"/>
          <p:cNvGrpSpPr/>
          <p:nvPr/>
        </p:nvGrpSpPr>
        <p:grpSpPr>
          <a:xfrm rot="-60348">
            <a:off x="1008810" y="2483365"/>
            <a:ext cx="4417753" cy="1097278"/>
            <a:chOff x="145767" y="619894"/>
            <a:chExt cx="8835510" cy="2194554"/>
          </a:xfrm>
        </p:grpSpPr>
        <p:sp>
          <p:nvSpPr>
            <p:cNvPr id="6" name="TextBox 6"/>
            <p:cNvSpPr txBox="1"/>
            <p:nvPr/>
          </p:nvSpPr>
          <p:spPr>
            <a:xfrm rot="20917560">
              <a:off x="145767" y="1319423"/>
              <a:ext cx="8835510" cy="1495025"/>
            </a:xfrm>
            <a:prstGeom prst="rect">
              <a:avLst/>
            </a:prstGeom>
          </p:spPr>
          <p:txBody>
            <a:bodyPr wrap="square" lIns="0" tIns="0" rIns="0" bIns="0" rtlCol="0" anchor="t">
              <a:spAutoFit/>
            </a:bodyPr>
            <a:lstStyle/>
            <a:p>
              <a:pPr algn="ctr">
                <a:lnSpc>
                  <a:spcPts val="5570"/>
                </a:lnSpc>
              </a:pPr>
              <a:r>
                <a:rPr lang="en-US" sz="6300" b="1" i="1" dirty="0">
                  <a:solidFill>
                    <a:srgbClr val="B49EFE"/>
                  </a:solidFill>
                  <a:latin typeface="Oswald" panose="00000500000000000000" pitchFamily="2" charset="0"/>
                  <a:ea typeface="Rahong Semi-Bold Italics"/>
                  <a:cs typeface="Rahong Semi-Bold Italics"/>
                  <a:sym typeface="Rahong Semi-Bold Italics"/>
                </a:rPr>
                <a:t>RESOURCES</a:t>
              </a:r>
            </a:p>
          </p:txBody>
        </p:sp>
        <p:sp>
          <p:nvSpPr>
            <p:cNvPr id="7" name="TextBox 7"/>
            <p:cNvSpPr txBox="1"/>
            <p:nvPr/>
          </p:nvSpPr>
          <p:spPr>
            <a:xfrm rot="20931282">
              <a:off x="1544866" y="619894"/>
              <a:ext cx="6392611" cy="769441"/>
            </a:xfrm>
            <a:prstGeom prst="rect">
              <a:avLst/>
            </a:prstGeom>
          </p:spPr>
          <p:txBody>
            <a:bodyPr lIns="0" tIns="0" rIns="0" bIns="0" rtlCol="0" anchor="t">
              <a:spAutoFit/>
            </a:bodyPr>
            <a:lstStyle/>
            <a:p>
              <a:pPr algn="ctr">
                <a:lnSpc>
                  <a:spcPts val="2002"/>
                </a:lnSpc>
              </a:pPr>
              <a:r>
                <a:rPr lang="en-US" sz="5000" dirty="0">
                  <a:solidFill>
                    <a:srgbClr val="004754"/>
                  </a:solidFill>
                  <a:latin typeface="Fave Script Bold Pro" pitchFamily="2" charset="0"/>
                  <a:ea typeface="Handelson Three"/>
                  <a:cs typeface="Dreaming Outloud Script Pro" panose="03050502040304050704" pitchFamily="66" charset="0"/>
                  <a:sym typeface="Handelson Three"/>
                </a:rPr>
                <a:t>Post Secondary</a:t>
              </a:r>
            </a:p>
          </p:txBody>
        </p:sp>
      </p:grpSp>
      <p:grpSp>
        <p:nvGrpSpPr>
          <p:cNvPr id="8" name="Group 8"/>
          <p:cNvGrpSpPr/>
          <p:nvPr/>
        </p:nvGrpSpPr>
        <p:grpSpPr>
          <a:xfrm>
            <a:off x="5082403" y="1514119"/>
            <a:ext cx="2522923" cy="1637429"/>
            <a:chOff x="0" y="-200025"/>
            <a:chExt cx="5045846" cy="3274856"/>
          </a:xfrm>
        </p:grpSpPr>
        <p:sp>
          <p:nvSpPr>
            <p:cNvPr id="9" name="TextBox 9"/>
            <p:cNvSpPr txBox="1"/>
            <p:nvPr/>
          </p:nvSpPr>
          <p:spPr>
            <a:xfrm>
              <a:off x="447948" y="-200025"/>
              <a:ext cx="4339458" cy="2192267"/>
            </a:xfrm>
            <a:prstGeom prst="rect">
              <a:avLst/>
            </a:prstGeom>
          </p:spPr>
          <p:txBody>
            <a:bodyPr wrap="square" lIns="0" tIns="0" rIns="0" bIns="0" rtlCol="0" anchor="t">
              <a:spAutoFit/>
            </a:bodyPr>
            <a:lstStyle/>
            <a:p>
              <a:pPr algn="ctr">
                <a:lnSpc>
                  <a:spcPts val="9134"/>
                </a:lnSpc>
                <a:spcBef>
                  <a:spcPct val="0"/>
                </a:spcBef>
              </a:pPr>
              <a:r>
                <a:rPr lang="en-US" sz="6524" dirty="0">
                  <a:solidFill>
                    <a:srgbClr val="32C0C1"/>
                  </a:solidFill>
                  <a:latin typeface="Fave Script Bold Pro" panose="020F0502020204030204" pitchFamily="2" charset="0"/>
                  <a:ea typeface="Dynamo Bold"/>
                  <a:cs typeface="Dynamo Bold"/>
                  <a:sym typeface="Dynamo Bold"/>
                </a:rPr>
                <a:t>Peers</a:t>
              </a:r>
            </a:p>
          </p:txBody>
        </p:sp>
        <p:sp>
          <p:nvSpPr>
            <p:cNvPr id="10" name="TextBox 10"/>
            <p:cNvSpPr txBox="1"/>
            <p:nvPr/>
          </p:nvSpPr>
          <p:spPr>
            <a:xfrm>
              <a:off x="0" y="1407452"/>
              <a:ext cx="5045846" cy="1667379"/>
            </a:xfrm>
            <a:prstGeom prst="rect">
              <a:avLst/>
            </a:prstGeom>
          </p:spPr>
          <p:txBody>
            <a:bodyPr lIns="0" tIns="0" rIns="0" bIns="0" rtlCol="0" anchor="t">
              <a:spAutoFit/>
            </a:bodyPr>
            <a:lstStyle/>
            <a:p>
              <a:pPr algn="ctr">
                <a:lnSpc>
                  <a:spcPts val="3390"/>
                </a:lnSpc>
                <a:spcBef>
                  <a:spcPct val="0"/>
                </a:spcBef>
              </a:pPr>
              <a:r>
                <a:rPr lang="en-US" sz="2421" b="1">
                  <a:solidFill>
                    <a:srgbClr val="F53098"/>
                  </a:solidFill>
                  <a:latin typeface="Comic Sans Bold"/>
                  <a:ea typeface="Comic Sans Bold"/>
                  <a:cs typeface="Comic Sans Bold"/>
                  <a:sym typeface="Comic Sans Bold"/>
                </a:rPr>
                <a:t>Social Development</a:t>
              </a:r>
            </a:p>
          </p:txBody>
        </p:sp>
      </p:grpSp>
      <p:grpSp>
        <p:nvGrpSpPr>
          <p:cNvPr id="11" name="Group 11"/>
          <p:cNvGrpSpPr/>
          <p:nvPr/>
        </p:nvGrpSpPr>
        <p:grpSpPr>
          <a:xfrm>
            <a:off x="7191477" y="2186470"/>
            <a:ext cx="4164719" cy="1269133"/>
            <a:chOff x="0" y="95251"/>
            <a:chExt cx="8329437" cy="2538266"/>
          </a:xfrm>
        </p:grpSpPr>
        <p:sp>
          <p:nvSpPr>
            <p:cNvPr id="12" name="TextBox 12"/>
            <p:cNvSpPr txBox="1"/>
            <p:nvPr/>
          </p:nvSpPr>
          <p:spPr>
            <a:xfrm>
              <a:off x="0" y="95251"/>
              <a:ext cx="8329437" cy="846386"/>
            </a:xfrm>
            <a:prstGeom prst="rect">
              <a:avLst/>
            </a:prstGeom>
          </p:spPr>
          <p:txBody>
            <a:bodyPr lIns="0" tIns="0" rIns="0" bIns="0" rtlCol="0" anchor="t">
              <a:spAutoFit/>
            </a:bodyPr>
            <a:lstStyle/>
            <a:p>
              <a:pPr algn="ctr">
                <a:lnSpc>
                  <a:spcPts val="3312"/>
                </a:lnSpc>
              </a:pPr>
              <a:r>
                <a:rPr lang="en-US" sz="3312" spc="218" dirty="0">
                  <a:solidFill>
                    <a:srgbClr val="1E5175"/>
                  </a:solidFill>
                  <a:latin typeface="Museo Moderno Light"/>
                  <a:ea typeface="Museo Moderno Light"/>
                  <a:cs typeface="Museo Moderno Light"/>
                  <a:sym typeface="Museo Moderno Light"/>
                </a:rPr>
                <a:t>Caring</a:t>
              </a:r>
            </a:p>
          </p:txBody>
        </p:sp>
        <p:sp>
          <p:nvSpPr>
            <p:cNvPr id="13" name="TextBox 13"/>
            <p:cNvSpPr txBox="1"/>
            <p:nvPr/>
          </p:nvSpPr>
          <p:spPr>
            <a:xfrm>
              <a:off x="1668924" y="918665"/>
              <a:ext cx="4991589" cy="1067088"/>
            </a:xfrm>
            <a:prstGeom prst="rect">
              <a:avLst/>
            </a:prstGeom>
          </p:spPr>
          <p:txBody>
            <a:bodyPr lIns="0" tIns="0" rIns="0" bIns="0" rtlCol="0" anchor="t">
              <a:spAutoFit/>
            </a:bodyPr>
            <a:lstStyle/>
            <a:p>
              <a:pPr algn="ctr">
                <a:lnSpc>
                  <a:spcPts val="4051"/>
                </a:lnSpc>
              </a:pPr>
              <a:r>
                <a:rPr lang="en-US" sz="4766" b="1" spc="-834">
                  <a:solidFill>
                    <a:srgbClr val="FE7AC1"/>
                  </a:solidFill>
                  <a:latin typeface="Museo Moderno Bold"/>
                  <a:ea typeface="Museo Moderno Bold"/>
                  <a:cs typeface="Museo Moderno Bold"/>
                  <a:sym typeface="Museo Moderno Bold"/>
                </a:rPr>
                <a:t>ADULTS</a:t>
              </a:r>
            </a:p>
          </p:txBody>
        </p:sp>
        <p:sp>
          <p:nvSpPr>
            <p:cNvPr id="14" name="TextBox 14"/>
            <p:cNvSpPr txBox="1"/>
            <p:nvPr/>
          </p:nvSpPr>
          <p:spPr>
            <a:xfrm>
              <a:off x="0" y="2171853"/>
              <a:ext cx="8329437" cy="461664"/>
            </a:xfrm>
            <a:prstGeom prst="rect">
              <a:avLst/>
            </a:prstGeom>
          </p:spPr>
          <p:txBody>
            <a:bodyPr lIns="0" tIns="0" rIns="0" bIns="0" rtlCol="0" anchor="t">
              <a:spAutoFit/>
            </a:bodyPr>
            <a:lstStyle/>
            <a:p>
              <a:pPr algn="ctr">
                <a:lnSpc>
                  <a:spcPts val="1760"/>
                </a:lnSpc>
              </a:pPr>
              <a:r>
                <a:rPr lang="en-US" sz="1760" spc="116">
                  <a:solidFill>
                    <a:srgbClr val="1E5175"/>
                  </a:solidFill>
                  <a:latin typeface="Museo Moderno Light"/>
                  <a:ea typeface="Museo Moderno Light"/>
                  <a:cs typeface="Museo Moderno Light"/>
                  <a:sym typeface="Museo Moderno Light"/>
                </a:rPr>
                <a:t>Positive Role Models</a:t>
              </a:r>
            </a:p>
          </p:txBody>
        </p:sp>
      </p:grpSp>
      <p:grpSp>
        <p:nvGrpSpPr>
          <p:cNvPr id="15" name="Group 15"/>
          <p:cNvGrpSpPr/>
          <p:nvPr/>
        </p:nvGrpSpPr>
        <p:grpSpPr>
          <a:xfrm>
            <a:off x="921207" y="5286196"/>
            <a:ext cx="3535295" cy="888608"/>
            <a:chOff x="0" y="76200"/>
            <a:chExt cx="7070591" cy="1777216"/>
          </a:xfrm>
        </p:grpSpPr>
        <p:sp>
          <p:nvSpPr>
            <p:cNvPr id="16" name="TextBox 16"/>
            <p:cNvSpPr txBox="1"/>
            <p:nvPr/>
          </p:nvSpPr>
          <p:spPr>
            <a:xfrm>
              <a:off x="0" y="76200"/>
              <a:ext cx="7070591" cy="1128514"/>
            </a:xfrm>
            <a:prstGeom prst="rect">
              <a:avLst/>
            </a:prstGeom>
          </p:spPr>
          <p:txBody>
            <a:bodyPr lIns="0" tIns="0" rIns="0" bIns="0" rtlCol="0" anchor="t">
              <a:spAutoFit/>
            </a:bodyPr>
            <a:lstStyle/>
            <a:p>
              <a:pPr algn="ctr">
                <a:lnSpc>
                  <a:spcPts val="4410"/>
                </a:lnSpc>
              </a:pPr>
              <a:r>
                <a:rPr lang="en-US" sz="4500" b="1" dirty="0">
                  <a:solidFill>
                    <a:srgbClr val="000000"/>
                  </a:solidFill>
                  <a:latin typeface="Kollektif"/>
                  <a:ea typeface="Kollektif"/>
                  <a:cs typeface="Kollektif"/>
                  <a:sym typeface="Kollektif"/>
                </a:rPr>
                <a:t>Exploration</a:t>
              </a:r>
            </a:p>
          </p:txBody>
        </p:sp>
        <p:sp>
          <p:nvSpPr>
            <p:cNvPr id="17" name="TextBox 17"/>
            <p:cNvSpPr txBox="1"/>
            <p:nvPr/>
          </p:nvSpPr>
          <p:spPr>
            <a:xfrm>
              <a:off x="483818" y="1314808"/>
              <a:ext cx="6102953" cy="538608"/>
            </a:xfrm>
            <a:prstGeom prst="rect">
              <a:avLst/>
            </a:prstGeom>
          </p:spPr>
          <p:txBody>
            <a:bodyPr lIns="0" tIns="0" rIns="0" bIns="0" rtlCol="0" anchor="t">
              <a:spAutoFit/>
            </a:bodyPr>
            <a:lstStyle/>
            <a:p>
              <a:pPr algn="ctr">
                <a:lnSpc>
                  <a:spcPts val="2250"/>
                </a:lnSpc>
              </a:pPr>
              <a:r>
                <a:rPr lang="en-US" sz="1500" spc="112">
                  <a:solidFill>
                    <a:srgbClr val="000000"/>
                  </a:solidFill>
                  <a:latin typeface="Roboto"/>
                  <a:ea typeface="Roboto"/>
                  <a:cs typeface="Roboto"/>
                  <a:sym typeface="Roboto"/>
                </a:rPr>
                <a:t>Careers, interests</a:t>
              </a:r>
            </a:p>
          </p:txBody>
        </p:sp>
      </p:grpSp>
      <p:grpSp>
        <p:nvGrpSpPr>
          <p:cNvPr id="18" name="Group 18"/>
          <p:cNvGrpSpPr/>
          <p:nvPr/>
        </p:nvGrpSpPr>
        <p:grpSpPr>
          <a:xfrm>
            <a:off x="4277739" y="4931405"/>
            <a:ext cx="3454323" cy="1517846"/>
            <a:chOff x="130075" y="655767"/>
            <a:chExt cx="6908647" cy="3035692"/>
          </a:xfrm>
        </p:grpSpPr>
        <p:sp>
          <p:nvSpPr>
            <p:cNvPr id="19" name="TextBox 19"/>
            <p:cNvSpPr txBox="1"/>
            <p:nvPr/>
          </p:nvSpPr>
          <p:spPr>
            <a:xfrm rot="21306561">
              <a:off x="130075" y="655767"/>
              <a:ext cx="6908647" cy="2611740"/>
            </a:xfrm>
            <a:prstGeom prst="rect">
              <a:avLst/>
            </a:prstGeom>
          </p:spPr>
          <p:txBody>
            <a:bodyPr lIns="0" tIns="0" rIns="0" bIns="0" rtlCol="0" anchor="t">
              <a:spAutoFit/>
            </a:bodyPr>
            <a:lstStyle/>
            <a:p>
              <a:pPr algn="ctr">
                <a:lnSpc>
                  <a:spcPts val="4755"/>
                </a:lnSpc>
              </a:pPr>
              <a:r>
                <a:rPr lang="en-US" sz="5944" dirty="0">
                  <a:solidFill>
                    <a:srgbClr val="00D596"/>
                  </a:solidFill>
                  <a:latin typeface="Harlow Solid Italic" panose="04030604020F02020D02" pitchFamily="82" charset="0"/>
                  <a:ea typeface="Fineday One"/>
                  <a:cs typeface="Fineday One"/>
                  <a:sym typeface="Fineday One"/>
                </a:rPr>
                <a:t>Mental Health </a:t>
              </a:r>
            </a:p>
          </p:txBody>
        </p:sp>
        <p:sp>
          <p:nvSpPr>
            <p:cNvPr id="20" name="TextBox 20"/>
            <p:cNvSpPr txBox="1"/>
            <p:nvPr/>
          </p:nvSpPr>
          <p:spPr>
            <a:xfrm rot="21296363">
              <a:off x="377297" y="3075905"/>
              <a:ext cx="6619507" cy="615554"/>
            </a:xfrm>
            <a:prstGeom prst="rect">
              <a:avLst/>
            </a:prstGeom>
          </p:spPr>
          <p:txBody>
            <a:bodyPr lIns="0" tIns="0" rIns="0" bIns="0" rtlCol="0" anchor="t">
              <a:spAutoFit/>
            </a:bodyPr>
            <a:lstStyle/>
            <a:p>
              <a:pPr algn="ctr">
                <a:lnSpc>
                  <a:spcPts val="2392"/>
                </a:lnSpc>
              </a:pPr>
              <a:r>
                <a:rPr lang="en-US" sz="2572" spc="-77" dirty="0">
                  <a:solidFill>
                    <a:srgbClr val="1E5175"/>
                  </a:solidFill>
                  <a:latin typeface="Shrikhand"/>
                  <a:ea typeface="Shrikhand"/>
                  <a:cs typeface="Shrikhand"/>
                  <a:sym typeface="Shrikhand"/>
                </a:rPr>
                <a:t>Support</a:t>
              </a:r>
            </a:p>
          </p:txBody>
        </p:sp>
      </p:grpSp>
      <p:sp>
        <p:nvSpPr>
          <p:cNvPr id="21" name="TextBox 21"/>
          <p:cNvSpPr txBox="1"/>
          <p:nvPr/>
        </p:nvSpPr>
        <p:spPr>
          <a:xfrm rot="-984019">
            <a:off x="7576028" y="4894486"/>
            <a:ext cx="3327550" cy="783420"/>
          </a:xfrm>
          <a:prstGeom prst="rect">
            <a:avLst/>
          </a:prstGeom>
        </p:spPr>
        <p:txBody>
          <a:bodyPr lIns="0" tIns="0" rIns="0" bIns="0" rtlCol="0" anchor="t">
            <a:spAutoFit/>
          </a:bodyPr>
          <a:lstStyle/>
          <a:p>
            <a:pPr algn="ctr">
              <a:lnSpc>
                <a:spcPts val="6545"/>
              </a:lnSpc>
            </a:pPr>
            <a:r>
              <a:rPr lang="en-US" sz="5000" spc="-47" dirty="0">
                <a:solidFill>
                  <a:srgbClr val="F62C04"/>
                </a:solidFill>
                <a:latin typeface="Bauhaus 93" panose="04030905020B02020C02" pitchFamily="82" charset="0"/>
                <a:ea typeface="Negrita Pro"/>
                <a:cs typeface="Negrita Pro"/>
                <a:sym typeface="Negrita Pro"/>
              </a:rPr>
              <a:t>Experiences</a:t>
            </a:r>
          </a:p>
        </p:txBody>
      </p:sp>
      <p:sp>
        <p:nvSpPr>
          <p:cNvPr id="22" name="TextBox 22"/>
          <p:cNvSpPr txBox="1"/>
          <p:nvPr/>
        </p:nvSpPr>
        <p:spPr>
          <a:xfrm>
            <a:off x="3300243" y="3622152"/>
            <a:ext cx="6087243" cy="961802"/>
          </a:xfrm>
          <a:prstGeom prst="rect">
            <a:avLst/>
          </a:prstGeom>
        </p:spPr>
        <p:txBody>
          <a:bodyPr lIns="0" tIns="0" rIns="0" bIns="0" rtlCol="0" anchor="t">
            <a:spAutoFit/>
          </a:bodyPr>
          <a:lstStyle/>
          <a:p>
            <a:pPr algn="ctr">
              <a:lnSpc>
                <a:spcPts val="7493"/>
              </a:lnSpc>
            </a:pPr>
            <a:r>
              <a:rPr lang="en-US" sz="7136" dirty="0">
                <a:solidFill>
                  <a:srgbClr val="000000"/>
                </a:solidFill>
                <a:latin typeface="Open Sans ExtraBold" pitchFamily="2" charset="0"/>
                <a:ea typeface="Open Sans ExtraBold" pitchFamily="2" charset="0"/>
                <a:cs typeface="Open Sans ExtraBold" pitchFamily="2" charset="0"/>
                <a:sym typeface="Raleway Heavy"/>
              </a:rPr>
              <a:t>Connections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607143" y="2960316"/>
            <a:ext cx="0" cy="3360122"/>
          </a:xfrm>
          <a:prstGeom prst="line">
            <a:avLst/>
          </a:prstGeom>
          <a:ln w="19050" cap="flat">
            <a:solidFill>
              <a:srgbClr val="000000"/>
            </a:solidFill>
            <a:prstDash val="solid"/>
            <a:headEnd type="none" w="sm" len="sm"/>
            <a:tailEnd type="none" w="sm" len="sm"/>
          </a:ln>
        </p:spPr>
        <p:txBody>
          <a:bodyPr/>
          <a:lstStyle/>
          <a:p>
            <a:endParaRPr lang="en-US" sz="1200"/>
          </a:p>
        </p:txBody>
      </p:sp>
      <p:sp>
        <p:nvSpPr>
          <p:cNvPr id="3" name="AutoShape 3"/>
          <p:cNvSpPr/>
          <p:nvPr/>
        </p:nvSpPr>
        <p:spPr>
          <a:xfrm rot="5400000">
            <a:off x="-2199288" y="3422650"/>
            <a:ext cx="5782876" cy="0"/>
          </a:xfrm>
          <a:prstGeom prst="line">
            <a:avLst/>
          </a:prstGeom>
          <a:ln w="19050" cap="flat">
            <a:solidFill>
              <a:srgbClr val="000000"/>
            </a:solidFill>
            <a:prstDash val="solid"/>
            <a:headEnd type="none" w="sm" len="sm"/>
            <a:tailEnd type="none" w="sm" len="sm"/>
          </a:ln>
        </p:spPr>
        <p:txBody>
          <a:bodyPr/>
          <a:lstStyle/>
          <a:p>
            <a:endParaRPr lang="en-US" sz="1200"/>
          </a:p>
        </p:txBody>
      </p:sp>
      <p:sp>
        <p:nvSpPr>
          <p:cNvPr id="4" name="Freeform 4"/>
          <p:cNvSpPr/>
          <p:nvPr/>
        </p:nvSpPr>
        <p:spPr>
          <a:xfrm>
            <a:off x="9230145" y="4044383"/>
            <a:ext cx="4552111" cy="4552111"/>
          </a:xfrm>
          <a:custGeom>
            <a:avLst/>
            <a:gdLst/>
            <a:ahLst/>
            <a:cxnLst/>
            <a:rect l="l" t="t" r="r" b="b"/>
            <a:pathLst>
              <a:path w="6828166" h="6828166">
                <a:moveTo>
                  <a:pt x="0" y="0"/>
                </a:moveTo>
                <a:lnTo>
                  <a:pt x="6828166" y="0"/>
                </a:lnTo>
                <a:lnTo>
                  <a:pt x="6828166" y="6828166"/>
                </a:lnTo>
                <a:lnTo>
                  <a:pt x="0" y="68281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5" name="TextBox 5"/>
          <p:cNvSpPr txBox="1"/>
          <p:nvPr/>
        </p:nvSpPr>
        <p:spPr>
          <a:xfrm rot="5400000">
            <a:off x="-431606" y="4206760"/>
            <a:ext cx="3261253" cy="841834"/>
          </a:xfrm>
          <a:prstGeom prst="rect">
            <a:avLst/>
          </a:prstGeom>
        </p:spPr>
        <p:txBody>
          <a:bodyPr lIns="0" tIns="0" rIns="0" bIns="0" rtlCol="0" anchor="t">
            <a:spAutoFit/>
          </a:bodyPr>
          <a:lstStyle/>
          <a:p>
            <a:pPr algn="ctr">
              <a:lnSpc>
                <a:spcPts val="7160"/>
              </a:lnSpc>
              <a:spcBef>
                <a:spcPct val="0"/>
              </a:spcBef>
            </a:pPr>
            <a:r>
              <a:rPr lang="en-US" sz="5114" b="1">
                <a:solidFill>
                  <a:srgbClr val="000000"/>
                </a:solidFill>
                <a:latin typeface="Be Vietnam Ultra-Bold"/>
                <a:ea typeface="Be Vietnam Ultra-Bold"/>
                <a:cs typeface="Be Vietnam Ultra-Bold"/>
                <a:sym typeface="Be Vietnam Ultra-Bold"/>
              </a:rPr>
              <a:t>FGP</a:t>
            </a:r>
          </a:p>
        </p:txBody>
      </p:sp>
      <p:sp>
        <p:nvSpPr>
          <p:cNvPr id="6" name="TextBox 6"/>
          <p:cNvSpPr txBox="1"/>
          <p:nvPr/>
        </p:nvSpPr>
        <p:spPr>
          <a:xfrm>
            <a:off x="1537293" y="728063"/>
            <a:ext cx="9699434" cy="471155"/>
          </a:xfrm>
          <a:prstGeom prst="rect">
            <a:avLst/>
          </a:prstGeom>
        </p:spPr>
        <p:txBody>
          <a:bodyPr lIns="0" tIns="0" rIns="0" bIns="0" rtlCol="0" anchor="t">
            <a:spAutoFit/>
          </a:bodyPr>
          <a:lstStyle/>
          <a:p>
            <a:pPr algn="ctr">
              <a:lnSpc>
                <a:spcPts val="3500"/>
              </a:lnSpc>
            </a:pPr>
            <a:r>
              <a:rPr lang="en-US" sz="4606" i="1">
                <a:solidFill>
                  <a:srgbClr val="000000"/>
                </a:solidFill>
                <a:latin typeface="Be Vietnam Italics"/>
                <a:ea typeface="Be Vietnam Italics"/>
                <a:cs typeface="Be Vietnam Italics"/>
                <a:sym typeface="Be Vietnam Italics"/>
              </a:rPr>
              <a:t>Focused Graduation Pathway</a:t>
            </a:r>
          </a:p>
        </p:txBody>
      </p:sp>
      <p:sp>
        <p:nvSpPr>
          <p:cNvPr id="7" name="TextBox 7"/>
          <p:cNvSpPr txBox="1"/>
          <p:nvPr/>
        </p:nvSpPr>
        <p:spPr>
          <a:xfrm>
            <a:off x="2395602" y="1310646"/>
            <a:ext cx="7982815" cy="4856779"/>
          </a:xfrm>
          <a:prstGeom prst="rect">
            <a:avLst/>
          </a:prstGeom>
        </p:spPr>
        <p:txBody>
          <a:bodyPr lIns="0" tIns="0" rIns="0" bIns="0" rtlCol="0" anchor="t">
            <a:spAutoFit/>
          </a:bodyPr>
          <a:lstStyle/>
          <a:p>
            <a:pPr algn="ctr">
              <a:lnSpc>
                <a:spcPts val="6448"/>
              </a:lnSpc>
              <a:spcBef>
                <a:spcPct val="0"/>
              </a:spcBef>
            </a:pPr>
            <a:r>
              <a:rPr lang="en-US" sz="4200" i="1" dirty="0">
                <a:solidFill>
                  <a:srgbClr val="000000"/>
                </a:solidFill>
                <a:latin typeface="Footlight MT Light" panose="0204060206030A020304" pitchFamily="18" charset="0"/>
                <a:ea typeface="Frunchy Sage Italics"/>
                <a:cs typeface="Frunchy Sage Italics"/>
                <a:sym typeface="Frunchy Sage Italics"/>
              </a:rPr>
              <a:t>In our eagerness to complete tasks within a limited timeframe, it's comforting to know that the learning outcomes are measurable and aligned with a fundamental standard of skill proficiency.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4116C13-86D6-3677-BFBA-DF9D507973E3}"/>
              </a:ext>
            </a:extLst>
          </p:cNvPr>
          <p:cNvSpPr/>
          <p:nvPr/>
        </p:nvSpPr>
        <p:spPr>
          <a:xfrm>
            <a:off x="0" y="0"/>
            <a:ext cx="10861288" cy="657066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13">
            <a:extLst>
              <a:ext uri="{FF2B5EF4-FFF2-40B4-BE49-F238E27FC236}">
                <a16:creationId xmlns:a16="http://schemas.microsoft.com/office/drawing/2014/main" id="{2EC85F58-8A87-EC75-319D-2D87581845C7}"/>
              </a:ext>
            </a:extLst>
          </p:cNvPr>
          <p:cNvSpPr/>
          <p:nvPr/>
        </p:nvSpPr>
        <p:spPr>
          <a:xfrm>
            <a:off x="6345037" y="0"/>
            <a:ext cx="5846963" cy="6858000"/>
          </a:xfrm>
          <a:custGeom>
            <a:avLst/>
            <a:gdLst/>
            <a:ahLst/>
            <a:cxnLst/>
            <a:rect l="l" t="t" r="r" b="b"/>
            <a:pathLst>
              <a:path w="5846963" h="4114800">
                <a:moveTo>
                  <a:pt x="0" y="0"/>
                </a:moveTo>
                <a:lnTo>
                  <a:pt x="5846962" y="0"/>
                </a:lnTo>
                <a:lnTo>
                  <a:pt x="584696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6" name="TextBox 5">
            <a:extLst>
              <a:ext uri="{FF2B5EF4-FFF2-40B4-BE49-F238E27FC236}">
                <a16:creationId xmlns:a16="http://schemas.microsoft.com/office/drawing/2014/main" id="{D0B2B2CD-E0F2-9D6B-5694-486866B62580}"/>
              </a:ext>
            </a:extLst>
          </p:cNvPr>
          <p:cNvSpPr txBox="1"/>
          <p:nvPr/>
        </p:nvSpPr>
        <p:spPr>
          <a:xfrm>
            <a:off x="944137" y="1062996"/>
            <a:ext cx="6096000" cy="3785652"/>
          </a:xfrm>
          <a:prstGeom prst="rect">
            <a:avLst/>
          </a:prstGeom>
          <a:noFill/>
        </p:spPr>
        <p:txBody>
          <a:bodyPr wrap="square">
            <a:spAutoFit/>
          </a:bodyPr>
          <a:lstStyle/>
          <a:p>
            <a:r>
              <a:rPr kumimoji="0" lang="en-US" sz="6000" b="1" i="0" u="none" strike="noStrike" kern="1200" cap="none" spc="-75" normalizeH="0" baseline="0" noProof="0" dirty="0">
                <a:ln>
                  <a:noFill/>
                </a:ln>
                <a:solidFill>
                  <a:srgbClr val="FFFFFF"/>
                </a:solidFill>
                <a:effectLst/>
                <a:uLnTx/>
                <a:uFillTx/>
                <a:latin typeface="Rockwell" panose="02060603020205020403" pitchFamily="18" charset="77"/>
                <a:ea typeface="+mj-ea"/>
                <a:cs typeface="+mj-cs"/>
              </a:rPr>
              <a:t>An Overview of the Focused Graduation Pathway</a:t>
            </a:r>
            <a:endParaRPr lang="en-US" dirty="0"/>
          </a:p>
        </p:txBody>
      </p:sp>
      <p:sp>
        <p:nvSpPr>
          <p:cNvPr id="7" name="Freeform 2">
            <a:extLst>
              <a:ext uri="{FF2B5EF4-FFF2-40B4-BE49-F238E27FC236}">
                <a16:creationId xmlns:a16="http://schemas.microsoft.com/office/drawing/2014/main" id="{91CE9D1F-A7BD-25B5-5A1E-774605185DF7}"/>
              </a:ext>
            </a:extLst>
          </p:cNvPr>
          <p:cNvSpPr/>
          <p:nvPr/>
        </p:nvSpPr>
        <p:spPr>
          <a:xfrm>
            <a:off x="7106499" y="3230837"/>
            <a:ext cx="4141364" cy="3713397"/>
          </a:xfrm>
          <a:custGeom>
            <a:avLst/>
            <a:gdLst/>
            <a:ahLst/>
            <a:cxnLst/>
            <a:rect l="l" t="t" r="r" b="b"/>
            <a:pathLst>
              <a:path w="3548048" h="2984795">
                <a:moveTo>
                  <a:pt x="0" y="0"/>
                </a:moveTo>
                <a:lnTo>
                  <a:pt x="3548048" y="0"/>
                </a:lnTo>
                <a:lnTo>
                  <a:pt x="3548048" y="2984795"/>
                </a:lnTo>
                <a:lnTo>
                  <a:pt x="0" y="2984795"/>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458219969"/>
      </p:ext>
    </p:extLst>
  </p:cSld>
  <p:clrMapOvr>
    <a:masterClrMapping/>
  </p:clrMapOvr>
</p:sld>
</file>

<file path=ppt/theme/theme1.xml><?xml version="1.0" encoding="utf-8"?>
<a:theme xmlns:a="http://schemas.openxmlformats.org/drawingml/2006/main" name="Office Theme">
  <a:themeElements>
    <a:clrScheme name="USBE Approved">
      <a:dk1>
        <a:srgbClr val="000000"/>
      </a:dk1>
      <a:lt1>
        <a:srgbClr val="FFFFFF"/>
      </a:lt1>
      <a:dk2>
        <a:srgbClr val="53585F"/>
      </a:dk2>
      <a:lt2>
        <a:srgbClr val="DCDEE0"/>
      </a:lt2>
      <a:accent1>
        <a:srgbClr val="D37D20"/>
      </a:accent1>
      <a:accent2>
        <a:srgbClr val="6C385C"/>
      </a:accent2>
      <a:accent3>
        <a:srgbClr val="DB4478"/>
      </a:accent3>
      <a:accent4>
        <a:srgbClr val="3A7BB6"/>
      </a:accent4>
      <a:accent5>
        <a:srgbClr val="DFE0E0"/>
      </a:accent5>
      <a:accent6>
        <a:srgbClr val="347F7F"/>
      </a:accent6>
      <a:hlink>
        <a:srgbClr val="435DA5"/>
      </a:hlink>
      <a:folHlink>
        <a:srgbClr val="95959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5adc2279-b531-45b1-8b96-96167f00484a}" enabled="0" method="" siteId="{5adc2279-b531-45b1-8b96-96167f00484a}" removed="1"/>
</clbl:labelList>
</file>

<file path=docProps/app.xml><?xml version="1.0" encoding="utf-8"?>
<Properties xmlns="http://schemas.openxmlformats.org/officeDocument/2006/extended-properties" xmlns:vt="http://schemas.openxmlformats.org/officeDocument/2006/docPropsVTypes">
  <Template/>
  <TotalTime>58068</TotalTime>
  <Words>2258</Words>
  <Application>Microsoft Office PowerPoint</Application>
  <PresentationFormat>Widescreen</PresentationFormat>
  <Paragraphs>449</Paragraphs>
  <Slides>51</Slides>
  <Notes>47</Notes>
  <HiddenSlides>0</HiddenSlides>
  <MMClips>0</MMClips>
  <ScaleCrop>false</ScaleCrop>
  <HeadingPairs>
    <vt:vector size="6" baseType="variant">
      <vt:variant>
        <vt:lpstr>Fonts Used</vt:lpstr>
      </vt:variant>
      <vt:variant>
        <vt:i4>52</vt:i4>
      </vt:variant>
      <vt:variant>
        <vt:lpstr>Theme</vt:lpstr>
      </vt:variant>
      <vt:variant>
        <vt:i4>1</vt:i4>
      </vt:variant>
      <vt:variant>
        <vt:lpstr>Slide Titles</vt:lpstr>
      </vt:variant>
      <vt:variant>
        <vt:i4>51</vt:i4>
      </vt:variant>
    </vt:vector>
  </HeadingPairs>
  <TitlesOfParts>
    <vt:vector size="104" baseType="lpstr">
      <vt:lpstr>ＭＳ Ｐゴシック</vt:lpstr>
      <vt:lpstr>Arial</vt:lpstr>
      <vt:lpstr>Arial Bold</vt:lpstr>
      <vt:lpstr>Arial,Sans-Serif</vt:lpstr>
      <vt:lpstr>Bahnschrift Light</vt:lpstr>
      <vt:lpstr>Balgin</vt:lpstr>
      <vt:lpstr>Balgin Italics</vt:lpstr>
      <vt:lpstr>Barlow Condensed Semi-Bold</vt:lpstr>
      <vt:lpstr>Bauhaus 93</vt:lpstr>
      <vt:lpstr>Be Vietnam</vt:lpstr>
      <vt:lpstr>Be Vietnam Italics</vt:lpstr>
      <vt:lpstr>Be Vietnam Ultra-Bold</vt:lpstr>
      <vt:lpstr>Brush Script MT</vt:lpstr>
      <vt:lpstr>Calibri</vt:lpstr>
      <vt:lpstr>Calibri Light</vt:lpstr>
      <vt:lpstr>Canva Sans Bold</vt:lpstr>
      <vt:lpstr>Chewy</vt:lpstr>
      <vt:lpstr>Comic Sans Bold</vt:lpstr>
      <vt:lpstr>Congenial</vt:lpstr>
      <vt:lpstr>Courier New</vt:lpstr>
      <vt:lpstr>Crimson Roman Bold</vt:lpstr>
      <vt:lpstr>Dreaming Outloud Script Pro</vt:lpstr>
      <vt:lpstr>Fave Script Bold Pro</vt:lpstr>
      <vt:lpstr>Fineday One</vt:lpstr>
      <vt:lpstr>Footlight MT Light</vt:lpstr>
      <vt:lpstr>Frunchy Sage Bold</vt:lpstr>
      <vt:lpstr>Frunchy Sage Italics</vt:lpstr>
      <vt:lpstr>Harlow Solid Italic</vt:lpstr>
      <vt:lpstr>Kollektif</vt:lpstr>
      <vt:lpstr>Lato Heavy Bold</vt:lpstr>
      <vt:lpstr>League Spartan</vt:lpstr>
      <vt:lpstr>Montserrat Light Bold</vt:lpstr>
      <vt:lpstr>Mr Dafoe</vt:lpstr>
      <vt:lpstr>Museo Moderno Bold</vt:lpstr>
      <vt:lpstr>Museo Moderno Light</vt:lpstr>
      <vt:lpstr>Neue Machina</vt:lpstr>
      <vt:lpstr>Neue Machina Ultra-Bold</vt:lpstr>
      <vt:lpstr>Now</vt:lpstr>
      <vt:lpstr>Now Bold</vt:lpstr>
      <vt:lpstr>Open Sans</vt:lpstr>
      <vt:lpstr>Open Sans ExtraBold</vt:lpstr>
      <vt:lpstr>Open Sans Light</vt:lpstr>
      <vt:lpstr>Oswald</vt:lpstr>
      <vt:lpstr>Oswald Bold</vt:lpstr>
      <vt:lpstr>Rahong Semi-Bold Italics</vt:lpstr>
      <vt:lpstr>Roboto</vt:lpstr>
      <vt:lpstr>Rockwell</vt:lpstr>
      <vt:lpstr>Showcard Gothic</vt:lpstr>
      <vt:lpstr>Shrikhand</vt:lpstr>
      <vt:lpstr>Sugar Pie</vt:lpstr>
      <vt:lpstr>TAN Buster</vt:lpstr>
      <vt:lpstr>TAN Nimbus</vt:lpstr>
      <vt:lpstr>Office Theme</vt:lpstr>
      <vt:lpstr>PowerPoint Presentation</vt:lpstr>
      <vt:lpstr>In this session, we will…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Purpose</vt:lpstr>
      <vt:lpstr>Eligibility</vt:lpstr>
      <vt:lpstr>Credit is Awarded for Passing GED® test</vt:lpstr>
      <vt:lpstr>What Does the Instruction Look Like?</vt:lpstr>
      <vt:lpstr>Steps</vt:lpstr>
      <vt:lpstr>Initial Meeting with Student</vt:lpstr>
      <vt:lpstr>Reading Assessment</vt:lpstr>
      <vt:lpstr>Testing</vt:lpstr>
      <vt:lpstr>Adding Courses</vt:lpstr>
      <vt:lpstr>Graduation</vt:lpstr>
      <vt:lpstr>Application Questions</vt:lpstr>
      <vt:lpstr>Webpage</vt:lpstr>
      <vt:lpstr>Student GED Account Creation </vt:lpstr>
      <vt:lpstr>PowerPoint Presentation</vt:lpstr>
      <vt:lpstr>Content Alignment</vt:lpstr>
      <vt:lpstr>The GED® test</vt:lpstr>
      <vt:lpstr>GED® test</vt:lpstr>
      <vt:lpstr>Overview of RLA Test</vt:lpstr>
      <vt:lpstr>Overview of Mathematical Reasoning Test</vt:lpstr>
      <vt:lpstr>Overview of Social Studies Test</vt:lpstr>
      <vt:lpstr>Overview of Science Test</vt:lpstr>
      <vt:lpstr>The GED® test</vt:lpstr>
      <vt:lpstr>GED® test Score Levels</vt:lpstr>
      <vt:lpstr>GED® Ready: The Official Practice test</vt:lpstr>
      <vt:lpstr>Three GED® Ready Score Levels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Student and Educator Resources </vt:lpstr>
      <vt:lpstr>GED Manager  Your tool to Manage Students</vt:lpstr>
      <vt:lpstr>Scores and Score Reports</vt:lpstr>
      <vt:lpstr>Score Reports</vt:lpstr>
      <vt:lpstr>GED.com  click on “Educators &amp; Admins”</vt:lpstr>
      <vt:lpstr>Resources and Tools for Students</vt:lpstr>
      <vt:lpstr>Teaching Resources</vt:lpstr>
      <vt:lpstr>PD Sessions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Fuentes, Barbara</dc:creator>
  <cp:lastModifiedBy>Stephanie Patton</cp:lastModifiedBy>
  <cp:revision>56</cp:revision>
  <cp:lastPrinted>2025-07-09T14:24:25Z</cp:lastPrinted>
  <dcterms:created xsi:type="dcterms:W3CDTF">2022-04-29T20:07:28Z</dcterms:created>
  <dcterms:modified xsi:type="dcterms:W3CDTF">2025-07-09T14:38:54Z</dcterms:modified>
</cp:coreProperties>
</file>