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33" r:id="rId2"/>
    <p:sldId id="257" r:id="rId3"/>
    <p:sldId id="349" r:id="rId4"/>
    <p:sldId id="350" r:id="rId5"/>
    <p:sldId id="352" r:id="rId6"/>
    <p:sldId id="334" r:id="rId7"/>
    <p:sldId id="335" r:id="rId8"/>
    <p:sldId id="363" r:id="rId9"/>
    <p:sldId id="336" r:id="rId10"/>
    <p:sldId id="325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55" r:id="rId19"/>
    <p:sldId id="362" r:id="rId20"/>
    <p:sldId id="360" r:id="rId21"/>
    <p:sldId id="359" r:id="rId22"/>
    <p:sldId id="35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83"/>
    <p:restoredTop sz="94895"/>
  </p:normalViewPr>
  <p:slideViewPr>
    <p:cSldViewPr snapToGrid="0" snapToObjects="1">
      <p:cViewPr varScale="1">
        <p:scale>
          <a:sx n="109" d="100"/>
          <a:sy n="109" d="100"/>
        </p:scale>
        <p:origin x="8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56FA-375D-6B1D-654C-2BF145DEED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79B4AD-600B-0EBB-F601-FA75FB551C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90AD7-EA2E-2273-B18B-1C2B836E0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79EF1-CD26-B3BA-285D-641B02992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1DB04-D252-85AA-988D-6D36F794B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78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75F2D-93FD-7A44-AE37-382A5DB3C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3CFBC-DE53-E2B0-05D3-AFA057E47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E41EE-9889-3C74-8C38-0D467E5D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D49F6-592A-A32E-1E31-7E82030B0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AEF1F-BF12-93E0-1CE2-94AD902B6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1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2DA9A2-CD0A-A507-AB95-27521AD803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57258-A753-A388-CBCD-E61CBCCF3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858DD-0E27-83D6-E547-6954F93BF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37B88-A9AE-D578-D8B7-E2E388DDB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E788A-293F-A18A-031D-41A2EB7B1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26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EF219-6BA8-7D9A-79FA-5B429A05A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5570E-6F0D-2037-8692-A9C07837A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CE5D4-E170-34B7-4AB9-EE5381BB0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DE98C-2CC9-0A90-C915-313B8A99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9F59A-A743-B8E6-58A9-7EB22BE05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F8D5-9598-9A01-3905-959265B4F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E6540-04C2-4FCE-40C8-5BF6EC8F2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B426E-FFB0-3700-1AD0-4CA3DAC5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EB88E-BC72-B803-F14A-F018DF38F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D9909-2A4B-E0BE-3615-F111AF91D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6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BC260-40D8-416C-6ECB-C5F9AD693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9485F-93BA-A8BB-8328-83FCC5D889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211CDC-F07B-E441-C32E-0B9F07FA0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FC5C0-C402-05CE-723E-086421562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ADAA78-8BBE-DCBF-08B2-213E39AF5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09CFF-F2D6-01B1-DE4C-10CC42E10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4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AF813-C21A-1AC5-BB84-8F339C9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2E40A-F17D-A7F2-5847-352A8DA74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3CFCAE-3F92-F679-CDFE-88A9C6F9FB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2089DD-7A8A-F2A7-CC17-8FD094A96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587CB9-BA89-7F6B-0BA1-C08C84DD3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A29C32-B5E4-CB49-7DC4-B95CE294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CE5EF1-8362-580D-3849-7E7CC8B44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FC447D-DB9D-40B5-7AEC-472071D07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1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5D3E1-109F-9F9C-F9BF-FC507C697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3BF1B-DD87-9F00-6DD6-0257B0E5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77CFB0-3F69-B77F-0120-2658F8912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61133A-5E12-8159-23D7-BC2BE89E5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8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44A104-BB63-AA73-49E4-676DAE94E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ABF544-72F7-BA3B-FAED-5979F8C2B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EE35F2-2CFE-55A7-FA50-2493AEAA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8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21914-FC44-6E56-16A8-89F07AA13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D99A1-854D-8E43-63A1-680310A83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ED9A55-637E-827A-9FEF-633C0F805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151E9-AB6E-D839-70C7-359BF6204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748FD-3FC3-1B03-BDE1-56C21DFB8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D8BC5-65D9-B53D-6745-AF32AB907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51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878DE-257E-D274-53D3-D63F3D3F0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63F3DC-3DC4-17A7-E74B-CA4EB43F9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744A-16C5-1772-37F7-36B50784F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54C89C-9F5E-C670-58AE-CB68A63AF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913FF-E4D6-F0B8-80FB-C4E1DF851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56894-D353-BE0B-0239-B52BDE46E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7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02C012-2C3D-F179-39BB-E2C46E5E9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EE83E-CC48-8D04-F5CE-A30D12DDB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8D9CD-F9F6-80EC-3EA4-2807A40A13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994E9-F3A9-D24F-BB7E-FAA7FE57012B}" type="datetimeFigureOut">
              <a:rPr lang="en-US" smtClean="0"/>
              <a:t>7/8/25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02C88-B0CD-9305-FD87-C4C5E199DC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82823-E0BB-D6D9-83E7-1A81B6DE9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02F8C-98ED-BF4E-9B6F-E3BFD679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7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8A2FFB-2900-101B-C76B-DB3725482D0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9CCE8F0-26FB-734D-B85F-8F9779D29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 fontScale="90000"/>
          </a:bodyPr>
          <a:lstStyle/>
          <a:p>
            <a:r>
              <a:rPr lang="en-US" sz="5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Leaving the Classroom for Leadership:</a:t>
            </a:r>
            <a:br>
              <a:rPr lang="en-US" sz="5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Lessons in First-Year Leadership from K-12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C3B6A1-1D3B-CF42-9716-BD90E6743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n-US" b="1" i="1" dirty="0">
                <a:solidFill>
                  <a:srgbClr val="FFFFFF"/>
                </a:solidFill>
              </a:rPr>
              <a:t>Doug Stump, Ed.D. </a:t>
            </a:r>
          </a:p>
          <a:p>
            <a:r>
              <a:rPr lang="en-US" b="1" i="1" dirty="0">
                <a:solidFill>
                  <a:srgbClr val="FFFFFF"/>
                </a:solidFill>
              </a:rPr>
              <a:t>Southern Utah University </a:t>
            </a:r>
          </a:p>
        </p:txBody>
      </p:sp>
    </p:spTree>
    <p:extLst>
      <p:ext uri="{BB962C8B-B14F-4D97-AF65-F5344CB8AC3E}">
        <p14:creationId xmlns:p14="http://schemas.microsoft.com/office/powerpoint/2010/main" val="3168956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Challenges of Peer Leadership: </a:t>
            </a:r>
            <a:br>
              <a:rPr lang="en-US" sz="4600" dirty="0">
                <a:solidFill>
                  <a:srgbClr val="FFFFFF"/>
                </a:solidFill>
              </a:rPr>
            </a:br>
            <a:r>
              <a:rPr lang="en-US" sz="4600" dirty="0">
                <a:solidFill>
                  <a:srgbClr val="FFFFFF"/>
                </a:solidFill>
              </a:rPr>
              <a:t>Relationships with those I work with are changing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42068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Peer Leadership – move from peer teacher to administrator </a:t>
            </a:r>
          </a:p>
          <a:p>
            <a:r>
              <a:rPr lang="en-US" sz="3600" dirty="0"/>
              <a:t>Maintaining friendships while writing and/or executing policy</a:t>
            </a:r>
          </a:p>
          <a:p>
            <a:r>
              <a:rPr lang="en-US" sz="3600" dirty="0"/>
              <a:t>Setting boundaries from a position of authority with friends </a:t>
            </a:r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95426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Challenges of Peer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Being recognized as a leader among peers and students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 Others are conditioned to go elsewhere for answers </a:t>
            </a:r>
          </a:p>
          <a:p>
            <a:r>
              <a:rPr lang="en-US" sz="3600" dirty="0"/>
              <a:t>Students and teachers who knew me as a teacher still see me as a teacher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39401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Changes in  Sense of Competency:</a:t>
            </a:r>
            <a:br>
              <a:rPr lang="en-US" sz="4600" dirty="0">
                <a:solidFill>
                  <a:srgbClr val="FFFFFF"/>
                </a:solidFill>
              </a:rPr>
            </a:br>
            <a:r>
              <a:rPr lang="en-US" sz="4600" dirty="0">
                <a:solidFill>
                  <a:srgbClr val="FFFFFF"/>
                </a:solidFill>
              </a:rPr>
              <a:t>I no longer feel like I know what I am doing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317"/>
            <a:ext cx="10515600" cy="4351558"/>
          </a:xfrm>
        </p:spPr>
        <p:txBody>
          <a:bodyPr>
            <a:normAutofit/>
          </a:bodyPr>
          <a:lstStyle/>
          <a:p>
            <a:r>
              <a:rPr lang="en-US" sz="3600" dirty="0"/>
              <a:t>Daily schedule and pace of work changes 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3600" dirty="0"/>
              <a:t>Change in sense of purpose and immediate evidence that you are doing good 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sz="3600" dirty="0"/>
              <a:t>Move from an arena of high competency/expertise to an arena that is all new – feeling unprepared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14547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I no longer feel like I know what I am doing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/>
          </a:bodyPr>
          <a:lstStyle/>
          <a:p>
            <a:r>
              <a:rPr lang="en-US" sz="3600" dirty="0"/>
              <a:t>Understanding the systems </a:t>
            </a:r>
          </a:p>
          <a:p>
            <a:r>
              <a:rPr lang="en-US" sz="3600" dirty="0"/>
              <a:t>Aligning practice, procedure and pedagogy with mission, vision and values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6746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I no longer feel like I know what I am doing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/>
          </a:bodyPr>
          <a:lstStyle/>
          <a:p>
            <a:r>
              <a:rPr lang="en-US" sz="3600" dirty="0"/>
              <a:t>What am I expected to already know?  Who can I ask for help? </a:t>
            </a:r>
          </a:p>
          <a:p>
            <a:r>
              <a:rPr lang="en-US" sz="3600" dirty="0"/>
              <a:t>Am I doing good for students?  </a:t>
            </a:r>
          </a:p>
          <a:p>
            <a:r>
              <a:rPr lang="en-US" sz="3600" dirty="0"/>
              <a:t>Am I effective in the ways that matter to me, that inspired me to do this in the first place?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2398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Shifts in Perspective of Work: </a:t>
            </a:r>
            <a:br>
              <a:rPr lang="en-US" sz="4600" dirty="0">
                <a:solidFill>
                  <a:srgbClr val="FFFFFF"/>
                </a:solidFill>
              </a:rPr>
            </a:br>
            <a:r>
              <a:rPr lang="en-US" sz="4600" dirty="0">
                <a:solidFill>
                  <a:srgbClr val="FFFFFF"/>
                </a:solidFill>
              </a:rPr>
              <a:t>My work is no longer about my classroom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/>
          </a:bodyPr>
          <a:lstStyle/>
          <a:p>
            <a:r>
              <a:rPr lang="en-US" sz="3600" dirty="0"/>
              <a:t>Broader responsibilities leads to broader perspective on issues and broader impact of decisions</a:t>
            </a:r>
          </a:p>
          <a:p>
            <a:endParaRPr lang="en-US" sz="3600" dirty="0"/>
          </a:p>
          <a:p>
            <a:r>
              <a:rPr lang="en-US" sz="3600" dirty="0"/>
              <a:t>Carrying the faculty perspective into leadership can be helpful – explaining your new perspective can be difficult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68406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My work is no longer about my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The learning curve of middle administration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In the middle means sometimes you have your back toward faculty and other times you have your back toward administrators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1363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My work is no longer about my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Shift in Role Clarity - Everyone is pretty clear about the duties of faculty, but not about administrators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Every time someone new steps into a leadership role, that role gets redefined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54938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B2FA3D-7743-64CD-C9E8-B1A2EE6ED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C00D7EAF-4AE7-AE78-38E3-6F3B02E18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DA5BA3-AB6F-32FF-15D7-7AA28F6E3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Deciding to move into Leadership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87AFA-6F34-C99B-7B05-F655B1003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Understand the WHY – why do you want this?  </a:t>
            </a:r>
          </a:p>
          <a:p>
            <a:pPr marL="0" indent="0">
              <a:buNone/>
            </a:pPr>
            <a:endParaRPr lang="en-US" sz="36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Know yourself as a profess</a:t>
            </a:r>
            <a:r>
              <a:rPr lang="en-US" sz="3600" dirty="0">
                <a:solidFill>
                  <a:srgbClr val="000000"/>
                </a:solidFill>
              </a:rPr>
              <a:t>ional:</a:t>
            </a:r>
          </a:p>
          <a:p>
            <a:r>
              <a:rPr lang="en-US" sz="3600" dirty="0">
                <a:solidFill>
                  <a:srgbClr val="000000"/>
                </a:solidFill>
              </a:rPr>
              <a:t>What strengths would you bring to leadership work?  </a:t>
            </a:r>
          </a:p>
          <a:p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Do you know your blind spots?</a:t>
            </a:r>
            <a:r>
              <a:rPr lang="en-US" sz="3600" dirty="0">
                <a:solidFill>
                  <a:srgbClr val="000000"/>
                </a:solidFill>
              </a:rPr>
              <a:t> Do you understand the aspects of your professional self that would need refinement in a leadership role?  </a:t>
            </a:r>
            <a:endParaRPr lang="en-US" sz="3600" b="0" i="0" u="none" strike="noStrike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9913E12-59ED-DF44-90E7-BE3AAF726FA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10128" y="5563658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95449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D4AB04-1D65-22DE-E4D6-899225563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21E681AD-FFE2-3BCA-6288-88FEEBF8C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1EE68B-8BE8-1A72-0713-086829CF5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Deciding to move into Leadership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D27D1-D61E-23D9-38D7-6DA337B78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Leadership Qualities</a:t>
            </a:r>
          </a:p>
          <a:p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Fidelity to Mission </a:t>
            </a:r>
          </a:p>
          <a:p>
            <a:r>
              <a:rPr lang="en-US" sz="3600" dirty="0">
                <a:solidFill>
                  <a:srgbClr val="000000"/>
                </a:solidFill>
              </a:rPr>
              <a:t>High EQ </a:t>
            </a:r>
          </a:p>
          <a:p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All aspects of education are relationship </a:t>
            </a:r>
            <a:r>
              <a:rPr lang="en-US" sz="3600" dirty="0">
                <a:solidFill>
                  <a:srgbClr val="000000"/>
                </a:solidFill>
              </a:rPr>
              <a:t>driven </a:t>
            </a:r>
          </a:p>
          <a:p>
            <a:r>
              <a:rPr lang="en-US" sz="3600" b="0" i="0" u="none" strike="noStrike" dirty="0">
                <a:solidFill>
                  <a:srgbClr val="000000"/>
                </a:solidFill>
                <a:effectLst/>
              </a:rPr>
              <a:t>Collaborative, data driven decisions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EB1591D-7587-F922-66BC-A1FAF2E56CD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4714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Doug’s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dirty="0"/>
              <a:t>Director of Graduate Studies, Teacher Education and </a:t>
            </a:r>
          </a:p>
          <a:p>
            <a:pPr marL="0" indent="0">
              <a:buNone/>
            </a:pPr>
            <a:r>
              <a:rPr lang="en-US" dirty="0"/>
              <a:t> Assistant Professor, Educational Leadership </a:t>
            </a:r>
          </a:p>
          <a:p>
            <a:r>
              <a:rPr lang="en-US" dirty="0"/>
              <a:t>18 years in K-12 teaching and leadership</a:t>
            </a:r>
          </a:p>
          <a:p>
            <a:r>
              <a:rPr lang="en-US" dirty="0"/>
              <a:t>14 years faculty and higher education</a:t>
            </a:r>
          </a:p>
          <a:p>
            <a:r>
              <a:rPr lang="en-US" dirty="0"/>
              <a:t>7 years Fortune 50 corporation prior to Education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78510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FA4FB7-35E1-BED9-BA7F-C64FD8991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79C7F65-5479-2410-B547-D44F433B9C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F7E711-E216-0CEB-DE40-980FDF7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Deciding to move into Leadership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23298-A56E-DEC7-8E20-528FCB9A1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Shift in Role Clarity - Everyone is pretty clear about the duties of faculty, but not about administrators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Every time someone new steps into a leadership role, that role gets redefined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Seek Clarity about your new role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9F0B230-098F-8E99-343A-462B37B504E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72596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737C67-3E47-30B8-E33F-B6312E226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1644CEB0-B61B-A31B-EC4F-65EE79112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53C70A-3FE8-2F2A-DEA9-4AD66BE9D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0" i="0" u="none" strike="noStrike" dirty="0">
                <a:solidFill>
                  <a:schemeClr val="bg1"/>
                </a:solidFill>
                <a:effectLst/>
              </a:rPr>
              <a:t>Mentorship and Development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3F80B-4373-86BA-AE9C-F9B3A8A85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399"/>
            <a:ext cx="10515600" cy="39007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Connect with school administrators at this conference </a:t>
            </a:r>
          </a:p>
          <a:p>
            <a:r>
              <a:rPr lang="en-US" sz="3600" dirty="0"/>
              <a:t>Make connections outside of your school district </a:t>
            </a:r>
          </a:p>
          <a:p>
            <a:r>
              <a:rPr lang="en-US" sz="3600" dirty="0"/>
              <a:t>Ask for mentorship within your district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7D98D35-9475-AED2-667D-96296A6B9E9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3129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759CE7-9621-461B-D03E-46F77FD04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1496C943-5105-2091-4FC5-E93DB14EA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3AE85F-9C03-F36B-4006-EB57B0798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Committing to Leader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D136E-6CC8-1739-BB65-C8B55D93E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28334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400" dirty="0"/>
              <a:t>As an Educational Leader, I commit to: </a:t>
            </a:r>
          </a:p>
          <a:p>
            <a:r>
              <a:rPr lang="en-US" sz="3600" dirty="0"/>
              <a:t>Investing in trust with all stakeholders </a:t>
            </a:r>
          </a:p>
          <a:p>
            <a:r>
              <a:rPr lang="en-US" sz="3600" dirty="0"/>
              <a:t>Being consistent in character, conduct and conversation </a:t>
            </a:r>
          </a:p>
          <a:p>
            <a:r>
              <a:rPr lang="en-US" sz="3600" dirty="0"/>
              <a:t>Listening well</a:t>
            </a:r>
          </a:p>
          <a:p>
            <a:r>
              <a:rPr lang="en-US" sz="3600" dirty="0"/>
              <a:t>Marshaling resources and building consensus, even with those who may not feel part of the process </a:t>
            </a:r>
          </a:p>
          <a:p>
            <a:r>
              <a:rPr lang="en-US" sz="3600" dirty="0"/>
              <a:t>Making decisions that serve students and the school first</a:t>
            </a:r>
          </a:p>
          <a:p>
            <a:r>
              <a:rPr lang="en-US" sz="3600" dirty="0"/>
              <a:t>Clearly, compassionately speak truth and honesty in every situation </a:t>
            </a:r>
          </a:p>
          <a:p>
            <a:r>
              <a:rPr lang="en-US" sz="3600" dirty="0"/>
              <a:t>Be the face of the school (or department) to all </a:t>
            </a:r>
          </a:p>
          <a:p>
            <a:r>
              <a:rPr lang="en-US" sz="3600" dirty="0"/>
              <a:t>Commit to the principles of Do No Harm, Assume Good Intent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99700A0-DB09-E8ED-E1C3-768067A360D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39455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Qualitative Research Study on Experiences of First Year Administrators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7615"/>
            <a:ext cx="10515600" cy="4143737"/>
          </a:xfrm>
        </p:spPr>
        <p:txBody>
          <a:bodyPr>
            <a:normAutofit/>
          </a:bodyPr>
          <a:lstStyle/>
          <a:p>
            <a:r>
              <a:rPr lang="en-US" sz="3200" dirty="0"/>
              <a:t>9 first-year administrators over 3 states </a:t>
            </a:r>
          </a:p>
          <a:p>
            <a:r>
              <a:rPr lang="en-US" sz="3200" dirty="0"/>
              <a:t>Series of interviews: start of the school year, last half of fall semester, early spring semester, and summer.  </a:t>
            </a:r>
          </a:p>
          <a:p>
            <a:r>
              <a:rPr lang="en-US" sz="3200" dirty="0"/>
              <a:t>Transcripts were coded - analysis led to themes about how to understand these experiences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7146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Qualitative Research Study on Experiences of First Year Administrators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7615"/>
            <a:ext cx="10515600" cy="41437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What are the experiences of first-year administrators?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What challenges do first-year leaders experience?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What is it like to become a leader in the same place where you were a teacher? 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42844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Primary Themes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7615"/>
            <a:ext cx="10515600" cy="41437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My relationships with those I work are changing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I no longer feel like I know what I am doing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My work is no longer about my classroom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52295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The Push-Pull of Leader Opportunities - </a:t>
            </a:r>
            <a:br>
              <a:rPr lang="en-US" sz="4600" dirty="0">
                <a:solidFill>
                  <a:srgbClr val="FFFFFF"/>
                </a:solidFill>
              </a:rPr>
            </a:br>
            <a:r>
              <a:rPr lang="en-US" sz="4600" dirty="0">
                <a:solidFill>
                  <a:srgbClr val="FFFFFF"/>
                </a:solidFill>
              </a:rPr>
              <a:t>Why Become a Leader?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940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Motives toward leadership: </a:t>
            </a:r>
          </a:p>
          <a:p>
            <a:r>
              <a:rPr lang="en-US" sz="3600" dirty="0"/>
              <a:t>Higher income </a:t>
            </a:r>
          </a:p>
          <a:p>
            <a:r>
              <a:rPr lang="en-US" sz="3600" dirty="0"/>
              <a:t>A particular position as career goal</a:t>
            </a:r>
          </a:p>
          <a:p>
            <a:r>
              <a:rPr lang="en-US" sz="3600" dirty="0"/>
              <a:t>Motivated by challenge and achievement </a:t>
            </a:r>
          </a:p>
          <a:p>
            <a:r>
              <a:rPr lang="en-US" sz="3600" dirty="0"/>
              <a:t> Teaching has become stale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18016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The Push-Pull of Leader Opportunities – </a:t>
            </a:r>
            <a:br>
              <a:rPr lang="en-US" sz="4600" dirty="0">
                <a:solidFill>
                  <a:srgbClr val="FFFFFF"/>
                </a:solidFill>
              </a:rPr>
            </a:br>
            <a:r>
              <a:rPr lang="en-US" sz="4600" dirty="0">
                <a:solidFill>
                  <a:srgbClr val="FFFFFF"/>
                </a:solidFill>
              </a:rPr>
              <a:t>Why Become a Leader?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940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What others see in future leaders: </a:t>
            </a:r>
          </a:p>
          <a:p>
            <a:r>
              <a:rPr lang="en-US" sz="3600" dirty="0"/>
              <a:t>There is an immediate need and someone identifies a candidate  </a:t>
            </a:r>
          </a:p>
          <a:p>
            <a:r>
              <a:rPr lang="en-US" sz="3600" dirty="0"/>
              <a:t>An existing job is changing or going away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994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31FAD7-CFD9-A7E9-71A8-9D275D3A2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775F094-8DCB-E8E6-6BAE-89AF4481D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3101AB-A049-84EB-6B31-70CE55C73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The Push-Pull of Leader Opportunities – </a:t>
            </a:r>
            <a:br>
              <a:rPr lang="en-US" sz="4600" dirty="0">
                <a:solidFill>
                  <a:srgbClr val="FFFFFF"/>
                </a:solidFill>
              </a:rPr>
            </a:br>
            <a:r>
              <a:rPr lang="en-US" sz="4600" dirty="0">
                <a:solidFill>
                  <a:srgbClr val="FFFFFF"/>
                </a:solidFill>
              </a:rPr>
              <a:t>Why Become a Leader?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2DF81-BC3B-7C91-F405-2E58DFC9A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940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Why Doug moved into administration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needs of rural schools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C71CDF-F6E2-B665-C940-0DFAF2DFF33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07977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935E22-30D4-991F-5DF6-4A3235BF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600" dirty="0">
                <a:solidFill>
                  <a:srgbClr val="FFFFFF"/>
                </a:solidFill>
              </a:rPr>
              <a:t>The Initial Ascent into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A225-CB39-8E10-D5F9-0501946C1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9400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 combination of circumstances can lead candidates to step into positions for which they have not been formally trained or for which they feel unprepared.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aim of this research is to help inform how better to induct leaders.  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13CA58-7CCB-124D-8D14-E76AE306813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298" y="5350933"/>
            <a:ext cx="2614922" cy="1294342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918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48714</TotalTime>
  <Words>894</Words>
  <Application>Microsoft Macintosh PowerPoint</Application>
  <PresentationFormat>Widescreen</PresentationFormat>
  <Paragraphs>156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Leaving the Classroom for Leadership:  Lessons in First-Year Leadership from K-12</vt:lpstr>
      <vt:lpstr>Doug’s Background </vt:lpstr>
      <vt:lpstr>Qualitative Research Study on Experiences of First Year Administrators  </vt:lpstr>
      <vt:lpstr>Qualitative Research Study on Experiences of First Year Administrators  </vt:lpstr>
      <vt:lpstr>Primary Themes </vt:lpstr>
      <vt:lpstr>The Push-Pull of Leader Opportunities -  Why Become a Leader? </vt:lpstr>
      <vt:lpstr>The Push-Pull of Leader Opportunities –  Why Become a Leader?</vt:lpstr>
      <vt:lpstr>The Push-Pull of Leader Opportunities –  Why Become a Leader?</vt:lpstr>
      <vt:lpstr>The Initial Ascent into Leadership</vt:lpstr>
      <vt:lpstr>Challenges of Peer Leadership:  Relationships with those I work with are changing </vt:lpstr>
      <vt:lpstr>Challenges of Peer Leadership</vt:lpstr>
      <vt:lpstr>Changes in  Sense of Competency: I no longer feel like I know what I am doing  </vt:lpstr>
      <vt:lpstr>I no longer feel like I know what I am doing</vt:lpstr>
      <vt:lpstr>I no longer feel like I know what I am doing</vt:lpstr>
      <vt:lpstr>Shifts in Perspective of Work:  My work is no longer about my classroom  </vt:lpstr>
      <vt:lpstr>My work is no longer about my classroom</vt:lpstr>
      <vt:lpstr>My work is no longer about my classroom</vt:lpstr>
      <vt:lpstr>Deciding to move into Leadership </vt:lpstr>
      <vt:lpstr>Deciding to move into Leadership </vt:lpstr>
      <vt:lpstr>Deciding to move into Leadership </vt:lpstr>
      <vt:lpstr>Mentorship and Development </vt:lpstr>
      <vt:lpstr>Committing to Leader Values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Planned Disequilibrium: Encouraging Learning through Challenge </dc:title>
  <dc:creator>Stump, Douglas</dc:creator>
  <cp:lastModifiedBy>Doug Stump</cp:lastModifiedBy>
  <cp:revision>19</cp:revision>
  <dcterms:created xsi:type="dcterms:W3CDTF">2023-08-13T03:53:36Z</dcterms:created>
  <dcterms:modified xsi:type="dcterms:W3CDTF">2025-07-08T14:27:07Z</dcterms:modified>
</cp:coreProperties>
</file>