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Garet" charset="1" panose="00000000000000000000"/>
      <p:regular r:id="rId16"/>
    </p:embeddedFont>
    <p:embeddedFont>
      <p:font typeface="Mont Heavy" charset="1" panose="00000A00000000000000"/>
      <p:regular r:id="rId17"/>
    </p:embeddedFont>
    <p:embeddedFont>
      <p:font typeface="Mont Bold" charset="1" panose="00000800000000000000"/>
      <p:regular r:id="rId18"/>
    </p:embeddedFont>
    <p:embeddedFont>
      <p:font typeface="Mont" charset="1" panose="00000500000000000000"/>
      <p:regular r:id="rId19"/>
    </p:embeddedFont>
    <p:embeddedFont>
      <p:font typeface="Proxima Nova Bold" charset="1" panose="020005060300000200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2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2" Target="../media/image4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jpe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4.jpeg" Type="http://schemas.openxmlformats.org/officeDocument/2006/relationships/image"/><Relationship Id="rId6" Target="../media/image35.jpeg" Type="http://schemas.openxmlformats.org/officeDocument/2006/relationships/image"/><Relationship Id="rId7" Target="../media/image36.png" Type="http://schemas.openxmlformats.org/officeDocument/2006/relationships/image"/><Relationship Id="rId8" Target="https://www.uen.org/utahmicrocredentials/" TargetMode="External" Type="http://schemas.openxmlformats.org/officeDocument/2006/relationships/hyperlink"/><Relationship Id="rId9" Target="https://usbe.midaseducation.com/microcredentials" TargetMode="External" Type="http://schemas.openxmlformats.org/officeDocument/2006/relationships/hyperlink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37.png" Type="http://schemas.openxmlformats.org/officeDocument/2006/relationships/image"/><Relationship Id="rId4" Target="../media/image38.jpeg" Type="http://schemas.openxmlformats.org/officeDocument/2006/relationships/image"/><Relationship Id="rId5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24074" r="0" b="-2407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4273013"/>
          </a:xfrm>
          <a:custGeom>
            <a:avLst/>
            <a:gdLst/>
            <a:ahLst/>
            <a:cxnLst/>
            <a:rect r="r" b="b" t="t" l="l"/>
            <a:pathLst>
              <a:path h="4273013" w="18288000">
                <a:moveTo>
                  <a:pt x="0" y="0"/>
                </a:moveTo>
                <a:lnTo>
                  <a:pt x="18288000" y="0"/>
                </a:lnTo>
                <a:lnTo>
                  <a:pt x="18288000" y="4273013"/>
                </a:lnTo>
                <a:lnTo>
                  <a:pt x="0" y="4273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55586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4725285" y="9267825"/>
            <a:ext cx="8837429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2773751" y="6103463"/>
            <a:ext cx="4782309" cy="2694423"/>
          </a:xfrm>
          <a:custGeom>
            <a:avLst/>
            <a:gdLst/>
            <a:ahLst/>
            <a:cxnLst/>
            <a:rect r="r" b="b" t="t" l="l"/>
            <a:pathLst>
              <a:path h="2694423" w="4782309">
                <a:moveTo>
                  <a:pt x="0" y="0"/>
                </a:moveTo>
                <a:lnTo>
                  <a:pt x="4782309" y="0"/>
                </a:lnTo>
                <a:lnTo>
                  <a:pt x="4782309" y="2694423"/>
                </a:lnTo>
                <a:lnTo>
                  <a:pt x="0" y="2694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77720" y="5210175"/>
            <a:ext cx="10532560" cy="2181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1152">
                <a:solidFill>
                  <a:srgbClr val="FFBD59"/>
                </a:solidFill>
                <a:latin typeface="Garet"/>
                <a:ea typeface="Garet"/>
                <a:cs typeface="Garet"/>
                <a:sym typeface="Garet"/>
              </a:rPr>
              <a:t>A CHOOSE-YOUR OWN ADVENTURE IN PROFESSIONAL DEVELOPMENT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79797" y="1038225"/>
            <a:ext cx="14528405" cy="410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b="true">
                <a:solidFill>
                  <a:srgbClr val="FFFFFF"/>
                </a:solidFill>
                <a:latin typeface="Mont Heavy"/>
                <a:ea typeface="Mont Heavy"/>
                <a:cs typeface="Mont Heavy"/>
                <a:sym typeface="Mont Heavy"/>
              </a:rPr>
              <a:t>Utah Microcredentials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24074" r="0" b="-2407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4273013"/>
          </a:xfrm>
          <a:custGeom>
            <a:avLst/>
            <a:gdLst/>
            <a:ahLst/>
            <a:cxnLst/>
            <a:rect r="r" b="b" t="t" l="l"/>
            <a:pathLst>
              <a:path h="4273013" w="18288000">
                <a:moveTo>
                  <a:pt x="0" y="0"/>
                </a:moveTo>
                <a:lnTo>
                  <a:pt x="18288000" y="0"/>
                </a:lnTo>
                <a:lnTo>
                  <a:pt x="18288000" y="4273013"/>
                </a:lnTo>
                <a:lnTo>
                  <a:pt x="0" y="4273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55586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4725285" y="9267825"/>
            <a:ext cx="8837429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2510202" y="3175397"/>
            <a:ext cx="13267596" cy="227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b="true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152177" y="2787312"/>
            <a:ext cx="13867858" cy="13867858"/>
          </a:xfrm>
          <a:custGeom>
            <a:avLst/>
            <a:gdLst/>
            <a:ahLst/>
            <a:cxnLst/>
            <a:rect r="r" b="b" t="t" l="l"/>
            <a:pathLst>
              <a:path h="13867858" w="13867858">
                <a:moveTo>
                  <a:pt x="0" y="0"/>
                </a:moveTo>
                <a:lnTo>
                  <a:pt x="13867858" y="0"/>
                </a:lnTo>
                <a:lnTo>
                  <a:pt x="13867858" y="13867857"/>
                </a:lnTo>
                <a:lnTo>
                  <a:pt x="0" y="138678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040731"/>
            <a:ext cx="5066791" cy="6205538"/>
            <a:chOff x="0" y="0"/>
            <a:chExt cx="829947" cy="10164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29947" cy="1016475"/>
            </a:xfrm>
            <a:custGeom>
              <a:avLst/>
              <a:gdLst/>
              <a:ahLst/>
              <a:cxnLst/>
              <a:rect r="r" b="b" t="t" l="l"/>
              <a:pathLst>
                <a:path h="1016475" w="829947">
                  <a:moveTo>
                    <a:pt x="705487" y="1016475"/>
                  </a:moveTo>
                  <a:lnTo>
                    <a:pt x="124460" y="1016475"/>
                  </a:lnTo>
                  <a:cubicBezTo>
                    <a:pt x="55880" y="1016475"/>
                    <a:pt x="0" y="960595"/>
                    <a:pt x="0" y="892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892015"/>
                  </a:lnTo>
                  <a:cubicBezTo>
                    <a:pt x="829947" y="960595"/>
                    <a:pt x="774067" y="1016475"/>
                    <a:pt x="705487" y="1016475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929794" y="3238886"/>
            <a:ext cx="1264602" cy="1264602"/>
          </a:xfrm>
          <a:custGeom>
            <a:avLst/>
            <a:gdLst/>
            <a:ahLst/>
            <a:cxnLst/>
            <a:rect r="r" b="b" t="t" l="l"/>
            <a:pathLst>
              <a:path h="1264602" w="1264602">
                <a:moveTo>
                  <a:pt x="0" y="0"/>
                </a:moveTo>
                <a:lnTo>
                  <a:pt x="1264603" y="0"/>
                </a:lnTo>
                <a:lnTo>
                  <a:pt x="1264603" y="1264603"/>
                </a:lnTo>
                <a:lnTo>
                  <a:pt x="0" y="126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610604" y="2040731"/>
            <a:ext cx="5066791" cy="6205538"/>
            <a:chOff x="0" y="0"/>
            <a:chExt cx="829947" cy="10164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29947" cy="1016475"/>
            </a:xfrm>
            <a:custGeom>
              <a:avLst/>
              <a:gdLst/>
              <a:ahLst/>
              <a:cxnLst/>
              <a:rect r="r" b="b" t="t" l="l"/>
              <a:pathLst>
                <a:path h="1016475" w="829947">
                  <a:moveTo>
                    <a:pt x="705487" y="1016475"/>
                  </a:moveTo>
                  <a:lnTo>
                    <a:pt x="124460" y="1016475"/>
                  </a:lnTo>
                  <a:cubicBezTo>
                    <a:pt x="55880" y="1016475"/>
                    <a:pt x="0" y="960595"/>
                    <a:pt x="0" y="892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892015"/>
                  </a:lnTo>
                  <a:cubicBezTo>
                    <a:pt x="829947" y="960595"/>
                    <a:pt x="774067" y="1016475"/>
                    <a:pt x="705487" y="1016475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3900097" y="-3632307"/>
            <a:ext cx="8775807" cy="8775807"/>
          </a:xfrm>
          <a:custGeom>
            <a:avLst/>
            <a:gdLst/>
            <a:ahLst/>
            <a:cxnLst/>
            <a:rect r="r" b="b" t="t" l="l"/>
            <a:pathLst>
              <a:path h="8775807" w="8775807">
                <a:moveTo>
                  <a:pt x="0" y="0"/>
                </a:moveTo>
                <a:lnTo>
                  <a:pt x="8775806" y="0"/>
                </a:lnTo>
                <a:lnTo>
                  <a:pt x="8775806" y="8775807"/>
                </a:lnTo>
                <a:lnTo>
                  <a:pt x="0" y="8775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192509" y="2040731"/>
            <a:ext cx="5066791" cy="6205538"/>
            <a:chOff x="0" y="0"/>
            <a:chExt cx="829947" cy="10164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29947" cy="1016475"/>
            </a:xfrm>
            <a:custGeom>
              <a:avLst/>
              <a:gdLst/>
              <a:ahLst/>
              <a:cxnLst/>
              <a:rect r="r" b="b" t="t" l="l"/>
              <a:pathLst>
                <a:path h="1016475" w="829947">
                  <a:moveTo>
                    <a:pt x="705487" y="1016475"/>
                  </a:moveTo>
                  <a:lnTo>
                    <a:pt x="124460" y="1016475"/>
                  </a:lnTo>
                  <a:cubicBezTo>
                    <a:pt x="55880" y="1016475"/>
                    <a:pt x="0" y="960595"/>
                    <a:pt x="0" y="892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892015"/>
                  </a:lnTo>
                  <a:cubicBezTo>
                    <a:pt x="829947" y="960595"/>
                    <a:pt x="774067" y="1016475"/>
                    <a:pt x="705487" y="1016475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8511699" y="3236993"/>
            <a:ext cx="1264602" cy="1264602"/>
          </a:xfrm>
          <a:custGeom>
            <a:avLst/>
            <a:gdLst/>
            <a:ahLst/>
            <a:cxnLst/>
            <a:rect r="r" b="b" t="t" l="l"/>
            <a:pathLst>
              <a:path h="1264602" w="1264602">
                <a:moveTo>
                  <a:pt x="0" y="0"/>
                </a:moveTo>
                <a:lnTo>
                  <a:pt x="1264602" y="0"/>
                </a:lnTo>
                <a:lnTo>
                  <a:pt x="1264602" y="1264603"/>
                </a:lnTo>
                <a:lnTo>
                  <a:pt x="0" y="126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93603" y="3238886"/>
            <a:ext cx="1264602" cy="1264602"/>
          </a:xfrm>
          <a:custGeom>
            <a:avLst/>
            <a:gdLst/>
            <a:ahLst/>
            <a:cxnLst/>
            <a:rect r="r" b="b" t="t" l="l"/>
            <a:pathLst>
              <a:path h="1264602" w="1264602">
                <a:moveTo>
                  <a:pt x="0" y="0"/>
                </a:moveTo>
                <a:lnTo>
                  <a:pt x="1264603" y="0"/>
                </a:lnTo>
                <a:lnTo>
                  <a:pt x="1264603" y="1264603"/>
                </a:lnTo>
                <a:lnTo>
                  <a:pt x="0" y="126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33815" y="4918811"/>
            <a:ext cx="4456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Join!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33201" y="5944738"/>
            <a:ext cx="4057789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Go to usbe.midaseducation.com/microcredentials and </a:t>
            </a:r>
          </a:p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log in.</a:t>
            </a:r>
          </a:p>
          <a:p>
            <a:pPr algn="ctr" marL="0" indent="0" lvl="0">
              <a:lnSpc>
                <a:spcPts val="294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6915720" y="4918811"/>
            <a:ext cx="4456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Play!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314491" y="5944738"/>
            <a:ext cx="3659018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Let us know why you are here.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497624" y="4918811"/>
            <a:ext cx="4456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b="true" sz="42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Share!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896395" y="5944738"/>
            <a:ext cx="3659018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Share your questions and expertise.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90571" y="3307691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rPr>
              <a:t>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372475" y="3305798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rPr>
              <a:t>2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954379" y="3307691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rPr>
              <a:t>3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65934" y="4971086"/>
            <a:ext cx="8678682" cy="5988371"/>
          </a:xfrm>
          <a:custGeom>
            <a:avLst/>
            <a:gdLst/>
            <a:ahLst/>
            <a:cxnLst/>
            <a:rect r="r" b="b" t="t" l="l"/>
            <a:pathLst>
              <a:path h="5988371" w="8678682">
                <a:moveTo>
                  <a:pt x="0" y="0"/>
                </a:moveTo>
                <a:lnTo>
                  <a:pt x="8678682" y="0"/>
                </a:lnTo>
                <a:lnTo>
                  <a:pt x="8678682" y="5988371"/>
                </a:lnTo>
                <a:lnTo>
                  <a:pt x="0" y="598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800376"/>
            <a:ext cx="8305860" cy="2578002"/>
            <a:chOff x="0" y="0"/>
            <a:chExt cx="2127691" cy="660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601875" y="1401950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034209" y="3855180"/>
            <a:ext cx="8305860" cy="2578002"/>
            <a:chOff x="0" y="0"/>
            <a:chExt cx="2127691" cy="660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2607384" y="4456754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8700" y="6908622"/>
            <a:ext cx="8305860" cy="2578002"/>
            <a:chOff x="0" y="0"/>
            <a:chExt cx="2127691" cy="660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01875" y="7510197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3292983" y="4440285"/>
            <a:ext cx="1464855" cy="703215"/>
            <a:chOff x="0" y="0"/>
            <a:chExt cx="13288429" cy="6379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288429" cy="6379210"/>
            </a:xfrm>
            <a:custGeom>
              <a:avLst/>
              <a:gdLst/>
              <a:ahLst/>
              <a:cxnLst/>
              <a:rect r="r" b="b" t="t" l="l"/>
              <a:pathLst>
                <a:path h="6379210" w="13288429">
                  <a:moveTo>
                    <a:pt x="6637706" y="0"/>
                  </a:moveTo>
                  <a:lnTo>
                    <a:pt x="6637706" y="0"/>
                  </a:lnTo>
                  <a:lnTo>
                    <a:pt x="6637706" y="7620"/>
                  </a:lnTo>
                  <a:lnTo>
                    <a:pt x="0" y="6379210"/>
                  </a:lnTo>
                  <a:lnTo>
                    <a:pt x="6642519" y="6379210"/>
                  </a:lnTo>
                  <a:lnTo>
                    <a:pt x="1328842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3292983" y="5143500"/>
            <a:ext cx="1464855" cy="703215"/>
            <a:chOff x="0" y="0"/>
            <a:chExt cx="13288429" cy="637921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3288429" cy="6379210"/>
            </a:xfrm>
            <a:custGeom>
              <a:avLst/>
              <a:gdLst/>
              <a:ahLst/>
              <a:cxnLst/>
              <a:rect r="r" b="b" t="t" l="l"/>
              <a:pathLst>
                <a:path h="6379210" w="13288429">
                  <a:moveTo>
                    <a:pt x="6637706" y="0"/>
                  </a:moveTo>
                  <a:lnTo>
                    <a:pt x="6637706" y="0"/>
                  </a:lnTo>
                  <a:lnTo>
                    <a:pt x="6637706" y="7620"/>
                  </a:lnTo>
                  <a:lnTo>
                    <a:pt x="0" y="6379210"/>
                  </a:lnTo>
                  <a:lnTo>
                    <a:pt x="6642519" y="6379210"/>
                  </a:lnTo>
                  <a:lnTo>
                    <a:pt x="1328842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0370725" y="2849800"/>
            <a:ext cx="7309372" cy="4869869"/>
          </a:xfrm>
          <a:custGeom>
            <a:avLst/>
            <a:gdLst/>
            <a:ahLst/>
            <a:cxnLst/>
            <a:rect r="r" b="b" t="t" l="l"/>
            <a:pathLst>
              <a:path h="4869869" w="7309372">
                <a:moveTo>
                  <a:pt x="0" y="0"/>
                </a:moveTo>
                <a:lnTo>
                  <a:pt x="7309372" y="0"/>
                </a:lnTo>
                <a:lnTo>
                  <a:pt x="7309372" y="4869869"/>
                </a:lnTo>
                <a:lnTo>
                  <a:pt x="0" y="48698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306478" y="1181888"/>
            <a:ext cx="4456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b="true" sz="42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A voucher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306478" y="2112565"/>
            <a:ext cx="5761322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Receive a voucher to earn your first microcredential for free.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18911" y="1491524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rPr>
              <a:t>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311987" y="4236692"/>
            <a:ext cx="4456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b="true" sz="42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How-to Doc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311987" y="5167369"/>
            <a:ext cx="5761322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Get a document that walks you through the process, step-by-step, with pictures.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524420" y="4546328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rPr>
              <a:t>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306478" y="7290134"/>
            <a:ext cx="445656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b="true" sz="42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Voucher Guide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306478" y="8220811"/>
            <a:ext cx="5761322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Get a document that shows you how to use your voucher.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518911" y="7599771"/>
            <a:ext cx="15430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b="true" sz="5600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899154" y="1548674"/>
            <a:ext cx="5086965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b="true" sz="42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What you will get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10800000">
            <a:off x="12111940" y="0"/>
            <a:ext cx="6176060" cy="4114800"/>
          </a:xfrm>
          <a:custGeom>
            <a:avLst/>
            <a:gdLst/>
            <a:ahLst/>
            <a:cxnLst/>
            <a:rect r="r" b="b" t="t" l="l"/>
            <a:pathLst>
              <a:path h="4114800" w="6176060">
                <a:moveTo>
                  <a:pt x="6176060" y="0"/>
                </a:moveTo>
                <a:lnTo>
                  <a:pt x="0" y="0"/>
                </a:lnTo>
                <a:lnTo>
                  <a:pt x="0" y="4114800"/>
                </a:lnTo>
                <a:lnTo>
                  <a:pt x="6176060" y="4114800"/>
                </a:lnTo>
                <a:lnTo>
                  <a:pt x="617606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01508" y="3024635"/>
            <a:ext cx="9942869" cy="5714488"/>
          </a:xfrm>
          <a:custGeom>
            <a:avLst/>
            <a:gdLst/>
            <a:ahLst/>
            <a:cxnLst/>
            <a:rect r="r" b="b" t="t" l="l"/>
            <a:pathLst>
              <a:path h="5714488" w="9942869">
                <a:moveTo>
                  <a:pt x="0" y="0"/>
                </a:moveTo>
                <a:lnTo>
                  <a:pt x="9942869" y="0"/>
                </a:lnTo>
                <a:lnTo>
                  <a:pt x="9942869" y="5714489"/>
                </a:lnTo>
                <a:lnTo>
                  <a:pt x="0" y="57144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233753" y="3386685"/>
            <a:ext cx="6875825" cy="4587149"/>
          </a:xfrm>
          <a:custGeom>
            <a:avLst/>
            <a:gdLst/>
            <a:ahLst/>
            <a:cxnLst/>
            <a:rect r="r" b="b" t="t" l="l"/>
            <a:pathLst>
              <a:path h="4587149" w="6875825">
                <a:moveTo>
                  <a:pt x="0" y="0"/>
                </a:moveTo>
                <a:lnTo>
                  <a:pt x="6875825" y="0"/>
                </a:lnTo>
                <a:lnTo>
                  <a:pt x="6875825" y="4587149"/>
                </a:lnTo>
                <a:lnTo>
                  <a:pt x="0" y="45871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50" t="-2403" r="-1625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686442" y="3499167"/>
            <a:ext cx="6896708" cy="5442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22"/>
              </a:lnSpc>
            </a:pPr>
            <a:r>
              <a:rPr lang="en-US" sz="370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Personalization</a:t>
            </a:r>
          </a:p>
          <a:p>
            <a:pPr algn="l">
              <a:lnSpc>
                <a:spcPts val="4822"/>
              </a:lnSpc>
            </a:pPr>
          </a:p>
          <a:p>
            <a:pPr algn="l">
              <a:lnSpc>
                <a:spcPts val="4822"/>
              </a:lnSpc>
            </a:pPr>
            <a:r>
              <a:rPr lang="en-US" sz="370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Time, Path, Pace, Place</a:t>
            </a:r>
          </a:p>
          <a:p>
            <a:pPr algn="l">
              <a:lnSpc>
                <a:spcPts val="4822"/>
              </a:lnSpc>
            </a:pPr>
          </a:p>
          <a:p>
            <a:pPr algn="l">
              <a:lnSpc>
                <a:spcPts val="4822"/>
              </a:lnSpc>
            </a:pPr>
            <a:r>
              <a:rPr lang="en-US" sz="370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Competency</a:t>
            </a:r>
          </a:p>
          <a:p>
            <a:pPr algn="l">
              <a:lnSpc>
                <a:spcPts val="4822"/>
              </a:lnSpc>
            </a:pPr>
          </a:p>
          <a:p>
            <a:pPr algn="l">
              <a:lnSpc>
                <a:spcPts val="4822"/>
              </a:lnSpc>
            </a:pPr>
            <a:r>
              <a:rPr lang="en-US" sz="370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Self-Direction</a:t>
            </a:r>
          </a:p>
          <a:p>
            <a:pPr algn="l">
              <a:lnSpc>
                <a:spcPts val="4822"/>
              </a:lnSpc>
            </a:pPr>
          </a:p>
          <a:p>
            <a:pPr algn="l">
              <a:lnSpc>
                <a:spcPts val="4822"/>
              </a:lnSpc>
            </a:pPr>
          </a:p>
        </p:txBody>
      </p:sp>
      <p:sp>
        <p:nvSpPr>
          <p:cNvPr name="AutoShape 7" id="7"/>
          <p:cNvSpPr/>
          <p:nvPr/>
        </p:nvSpPr>
        <p:spPr>
          <a:xfrm>
            <a:off x="10415652" y="4388828"/>
            <a:ext cx="421005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10415652" y="5552903"/>
            <a:ext cx="421005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0415652" y="8010353"/>
            <a:ext cx="421005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0415652" y="6781628"/>
            <a:ext cx="421005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6785965" y="4926268"/>
            <a:ext cx="2645914" cy="2645914"/>
          </a:xfrm>
          <a:custGeom>
            <a:avLst/>
            <a:gdLst/>
            <a:ahLst/>
            <a:cxnLst/>
            <a:rect r="r" b="b" t="t" l="l"/>
            <a:pathLst>
              <a:path h="2645914" w="2645914">
                <a:moveTo>
                  <a:pt x="0" y="0"/>
                </a:moveTo>
                <a:lnTo>
                  <a:pt x="2645914" y="0"/>
                </a:lnTo>
                <a:lnTo>
                  <a:pt x="2645914" y="2645913"/>
                </a:lnTo>
                <a:lnTo>
                  <a:pt x="0" y="26459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393508" y="3670617"/>
            <a:ext cx="2392457" cy="2379407"/>
          </a:xfrm>
          <a:custGeom>
            <a:avLst/>
            <a:gdLst/>
            <a:ahLst/>
            <a:cxnLst/>
            <a:rect r="r" b="b" t="t" l="l"/>
            <a:pathLst>
              <a:path h="2379407" w="2392457">
                <a:moveTo>
                  <a:pt x="0" y="0"/>
                </a:moveTo>
                <a:lnTo>
                  <a:pt x="2392457" y="0"/>
                </a:lnTo>
                <a:lnTo>
                  <a:pt x="2392457" y="2379407"/>
                </a:lnTo>
                <a:lnTo>
                  <a:pt x="0" y="23794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291047" y="548135"/>
            <a:ext cx="8763791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</a:pPr>
            <a:r>
              <a:rPr lang="en-US" b="true" sz="72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What are Microcredentials?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233753" y="7945259"/>
            <a:ext cx="6875825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Utah’s PCBL Framework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000000">
            <a:off x="-1830086" y="5680708"/>
            <a:ext cx="9169399" cy="5054631"/>
          </a:xfrm>
          <a:custGeom>
            <a:avLst/>
            <a:gdLst/>
            <a:ahLst/>
            <a:cxnLst/>
            <a:rect r="r" b="b" t="t" l="l"/>
            <a:pathLst>
              <a:path h="5054631" w="9169399">
                <a:moveTo>
                  <a:pt x="0" y="0"/>
                </a:moveTo>
                <a:lnTo>
                  <a:pt x="9169399" y="0"/>
                </a:lnTo>
                <a:lnTo>
                  <a:pt x="9169399" y="5054631"/>
                </a:lnTo>
                <a:lnTo>
                  <a:pt x="0" y="5054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9660019" y="3076638"/>
            <a:ext cx="23812" cy="4327312"/>
          </a:xfrm>
          <a:prstGeom prst="line">
            <a:avLst/>
          </a:prstGeom>
          <a:ln cap="rnd" w="76200">
            <a:solidFill>
              <a:srgbClr val="FFFFFF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2649839" y="2541237"/>
            <a:ext cx="5876093" cy="1541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200"/>
              </a:lnSpc>
            </a:pPr>
            <a:r>
              <a:rPr lang="en-US" b="true" sz="52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Why Earn a Microcredential?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197862" y="2602573"/>
            <a:ext cx="948128" cy="948128"/>
          </a:xfrm>
          <a:custGeom>
            <a:avLst/>
            <a:gdLst/>
            <a:ahLst/>
            <a:cxnLst/>
            <a:rect r="r" b="b" t="t" l="l"/>
            <a:pathLst>
              <a:path h="948128" w="948128">
                <a:moveTo>
                  <a:pt x="0" y="0"/>
                </a:moveTo>
                <a:lnTo>
                  <a:pt x="948128" y="0"/>
                </a:lnTo>
                <a:lnTo>
                  <a:pt x="948128" y="948129"/>
                </a:lnTo>
                <a:lnTo>
                  <a:pt x="0" y="948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606" t="-26363" r="-27121" b="-2636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908710" y="1897723"/>
            <a:ext cx="5058404" cy="1856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16"/>
              </a:lnSpc>
            </a:pPr>
            <a:r>
              <a:rPr lang="en-US" sz="4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USBE Credit (Lane Changes)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197862" y="4683723"/>
            <a:ext cx="948128" cy="948128"/>
          </a:xfrm>
          <a:custGeom>
            <a:avLst/>
            <a:gdLst/>
            <a:ahLst/>
            <a:cxnLst/>
            <a:rect r="r" b="b" t="t" l="l"/>
            <a:pathLst>
              <a:path h="948128" w="948128">
                <a:moveTo>
                  <a:pt x="0" y="0"/>
                </a:moveTo>
                <a:lnTo>
                  <a:pt x="948128" y="0"/>
                </a:lnTo>
                <a:lnTo>
                  <a:pt x="948128" y="948129"/>
                </a:lnTo>
                <a:lnTo>
                  <a:pt x="0" y="948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606" t="-26363" r="-27121" b="-2636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908710" y="4546252"/>
            <a:ext cx="6806343" cy="999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16"/>
              </a:lnSpc>
            </a:pPr>
            <a:r>
              <a:rPr lang="en-US" sz="4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Endorsements/APPEL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197862" y="6751292"/>
            <a:ext cx="948128" cy="948128"/>
          </a:xfrm>
          <a:custGeom>
            <a:avLst/>
            <a:gdLst/>
            <a:ahLst/>
            <a:cxnLst/>
            <a:rect r="r" b="b" t="t" l="l"/>
            <a:pathLst>
              <a:path h="948128" w="948128">
                <a:moveTo>
                  <a:pt x="0" y="0"/>
                </a:moveTo>
                <a:lnTo>
                  <a:pt x="948128" y="0"/>
                </a:lnTo>
                <a:lnTo>
                  <a:pt x="948128" y="948128"/>
                </a:lnTo>
                <a:lnTo>
                  <a:pt x="0" y="948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606" t="-26363" r="-27121" b="-26363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908710" y="6271432"/>
            <a:ext cx="6350590" cy="1856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16"/>
              </a:lnSpc>
            </a:pPr>
            <a:r>
              <a:rPr lang="en-US" sz="4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Leadership/</a:t>
            </a:r>
          </a:p>
          <a:p>
            <a:pPr algn="l" marL="0" indent="0" lvl="0">
              <a:lnSpc>
                <a:spcPts val="6816"/>
              </a:lnSpc>
            </a:pPr>
            <a:r>
              <a:rPr lang="en-US" sz="4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Digital Resume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521427"/>
            <a:ext cx="7239000" cy="8229600"/>
            <a:chOff x="0" y="0"/>
            <a:chExt cx="1924580" cy="218794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24580" cy="2187943"/>
            </a:xfrm>
            <a:custGeom>
              <a:avLst/>
              <a:gdLst/>
              <a:ahLst/>
              <a:cxnLst/>
              <a:rect r="r" b="b" t="t" l="l"/>
              <a:pathLst>
                <a:path h="2187943" w="1924580">
                  <a:moveTo>
                    <a:pt x="1800120" y="2187943"/>
                  </a:moveTo>
                  <a:lnTo>
                    <a:pt x="124460" y="2187943"/>
                  </a:lnTo>
                  <a:cubicBezTo>
                    <a:pt x="55880" y="2187943"/>
                    <a:pt x="0" y="2132063"/>
                    <a:pt x="0" y="20634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0120" y="0"/>
                  </a:lnTo>
                  <a:cubicBezTo>
                    <a:pt x="1868700" y="0"/>
                    <a:pt x="1924580" y="55880"/>
                    <a:pt x="1924580" y="124460"/>
                  </a:cubicBezTo>
                  <a:lnTo>
                    <a:pt x="1924580" y="2063483"/>
                  </a:lnTo>
                  <a:cubicBezTo>
                    <a:pt x="1924580" y="2132063"/>
                    <a:pt x="1868700" y="2187943"/>
                    <a:pt x="1800120" y="2187943"/>
                  </a:cubicBezTo>
                  <a:close/>
                </a:path>
              </a:pathLst>
            </a:custGeom>
            <a:solidFill>
              <a:srgbClr val="FDD6AB">
                <a:alpha val="8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4120517" y="6613327"/>
            <a:ext cx="5656105" cy="5666599"/>
          </a:xfrm>
          <a:custGeom>
            <a:avLst/>
            <a:gdLst/>
            <a:ahLst/>
            <a:cxnLst/>
            <a:rect r="r" b="b" t="t" l="l"/>
            <a:pathLst>
              <a:path h="5666599" w="5656105">
                <a:moveTo>
                  <a:pt x="0" y="0"/>
                </a:moveTo>
                <a:lnTo>
                  <a:pt x="5656104" y="0"/>
                </a:lnTo>
                <a:lnTo>
                  <a:pt x="5656104" y="5666598"/>
                </a:lnTo>
                <a:lnTo>
                  <a:pt x="0" y="5666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508327" y="923925"/>
            <a:ext cx="5876093" cy="1886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00"/>
              </a:lnSpc>
            </a:pPr>
            <a:r>
              <a:rPr lang="en-US" b="true" sz="64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Current snapshot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60438" y="362386"/>
            <a:ext cx="6375523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F8F4EB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Total Microcredentials Actions Statewide 12 Month Summary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439150" y="3917752"/>
            <a:ext cx="9576197" cy="324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0"/>
              </a:lnSpc>
              <a:spcBef>
                <a:spcPct val="0"/>
              </a:spcBef>
            </a:pPr>
            <a:r>
              <a:rPr lang="en-US" b="true" sz="4100">
                <a:solidFill>
                  <a:srgbClr val="F8F4EB"/>
                </a:solidFill>
                <a:latin typeface="Mont Bold"/>
                <a:ea typeface="Mont Bold"/>
                <a:cs typeface="Mont Bold"/>
                <a:sym typeface="Mont Bold"/>
              </a:rPr>
              <a:t>Operational Microcredentials: 528</a:t>
            </a:r>
          </a:p>
          <a:p>
            <a:pPr algn="ctr">
              <a:lnSpc>
                <a:spcPts val="4920"/>
              </a:lnSpc>
              <a:spcBef>
                <a:spcPct val="0"/>
              </a:spcBef>
            </a:pPr>
            <a:r>
              <a:rPr lang="en-US" b="true" sz="4100">
                <a:solidFill>
                  <a:srgbClr val="F8F4EB"/>
                </a:solidFill>
                <a:latin typeface="Mont Bold"/>
                <a:ea typeface="Mont Bold"/>
                <a:cs typeface="Mont Bold"/>
                <a:sym typeface="Mont Bold"/>
              </a:rPr>
              <a:t>Microcredentials in Development: 91</a:t>
            </a:r>
          </a:p>
          <a:p>
            <a:pPr algn="ctr">
              <a:lnSpc>
                <a:spcPts val="4920"/>
              </a:lnSpc>
              <a:spcBef>
                <a:spcPct val="0"/>
              </a:spcBef>
            </a:pPr>
            <a:r>
              <a:rPr lang="en-US" b="true" sz="4100">
                <a:solidFill>
                  <a:srgbClr val="F8F4EB"/>
                </a:solidFill>
                <a:latin typeface="Mont Bold"/>
                <a:ea typeface="Mont Bold"/>
                <a:cs typeface="Mont Bold"/>
                <a:sym typeface="Mont Bold"/>
              </a:rPr>
              <a:t>Live Endorsements: 27</a:t>
            </a:r>
          </a:p>
          <a:p>
            <a:pPr algn="ctr">
              <a:lnSpc>
                <a:spcPts val="4920"/>
              </a:lnSpc>
              <a:spcBef>
                <a:spcPct val="0"/>
              </a:spcBef>
            </a:pPr>
            <a:r>
              <a:rPr lang="en-US" b="true" sz="4100">
                <a:solidFill>
                  <a:srgbClr val="F8F4EB"/>
                </a:solidFill>
                <a:latin typeface="Mont Bold"/>
                <a:ea typeface="Mont Bold"/>
                <a:cs typeface="Mont Bold"/>
                <a:sym typeface="Mont Bold"/>
              </a:rPr>
              <a:t>Endorsements Coming Soon: 1</a:t>
            </a:r>
          </a:p>
          <a:p>
            <a:pPr algn="ctr">
              <a:lnSpc>
                <a:spcPts val="4920"/>
              </a:lnSpc>
              <a:spcBef>
                <a:spcPct val="0"/>
              </a:spcBef>
            </a:pPr>
            <a:r>
              <a:rPr lang="en-US" b="true" sz="4100">
                <a:solidFill>
                  <a:srgbClr val="F8F4EB"/>
                </a:solidFill>
                <a:latin typeface="Mont Bold"/>
                <a:ea typeface="Mont Bold"/>
                <a:cs typeface="Mont Bold"/>
                <a:sym typeface="Mont Bold"/>
              </a:rPr>
              <a:t>MC Reviewers: 170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43219" y="698467"/>
            <a:ext cx="7609963" cy="98755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14464" y="4288393"/>
            <a:ext cx="1805336" cy="1302098"/>
          </a:xfrm>
          <a:custGeom>
            <a:avLst/>
            <a:gdLst/>
            <a:ahLst/>
            <a:cxnLst/>
            <a:rect r="r" b="b" t="t" l="l"/>
            <a:pathLst>
              <a:path h="1302098" w="1805336">
                <a:moveTo>
                  <a:pt x="0" y="0"/>
                </a:moveTo>
                <a:lnTo>
                  <a:pt x="1805335" y="0"/>
                </a:lnTo>
                <a:lnTo>
                  <a:pt x="1805335" y="1302099"/>
                </a:lnTo>
                <a:lnTo>
                  <a:pt x="0" y="1302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43039" y="5590492"/>
            <a:ext cx="1677359" cy="1111250"/>
          </a:xfrm>
          <a:custGeom>
            <a:avLst/>
            <a:gdLst/>
            <a:ahLst/>
            <a:cxnLst/>
            <a:rect r="r" b="b" t="t" l="l"/>
            <a:pathLst>
              <a:path h="1111250" w="1677359">
                <a:moveTo>
                  <a:pt x="0" y="0"/>
                </a:moveTo>
                <a:lnTo>
                  <a:pt x="1677358" y="0"/>
                </a:lnTo>
                <a:lnTo>
                  <a:pt x="1677358" y="1111250"/>
                </a:lnTo>
                <a:lnTo>
                  <a:pt x="0" y="111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44978" y="7885623"/>
            <a:ext cx="1803563" cy="1296311"/>
          </a:xfrm>
          <a:custGeom>
            <a:avLst/>
            <a:gdLst/>
            <a:ahLst/>
            <a:cxnLst/>
            <a:rect r="r" b="b" t="t" l="l"/>
            <a:pathLst>
              <a:path h="1296311" w="1803563">
                <a:moveTo>
                  <a:pt x="0" y="0"/>
                </a:moveTo>
                <a:lnTo>
                  <a:pt x="1803563" y="0"/>
                </a:lnTo>
                <a:lnTo>
                  <a:pt x="1803563" y="1296312"/>
                </a:lnTo>
                <a:lnTo>
                  <a:pt x="0" y="1296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413397" y="8234886"/>
            <a:ext cx="2628865" cy="1751481"/>
          </a:xfrm>
          <a:custGeom>
            <a:avLst/>
            <a:gdLst/>
            <a:ahLst/>
            <a:cxnLst/>
            <a:rect r="r" b="b" t="t" l="l"/>
            <a:pathLst>
              <a:path h="1751481" w="2628865">
                <a:moveTo>
                  <a:pt x="0" y="0"/>
                </a:moveTo>
                <a:lnTo>
                  <a:pt x="2628864" y="0"/>
                </a:lnTo>
                <a:lnTo>
                  <a:pt x="2628864" y="1751481"/>
                </a:lnTo>
                <a:lnTo>
                  <a:pt x="0" y="1751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319799" y="876300"/>
            <a:ext cx="11648401" cy="237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</a:pPr>
            <a:r>
              <a:rPr lang="en-US" b="true" sz="80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What should you expect?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888296" y="3286887"/>
            <a:ext cx="5058404" cy="1856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16"/>
              </a:lnSpc>
            </a:pPr>
            <a:r>
              <a:rPr lang="en-US" sz="4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Time to complete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161994" y="4301649"/>
            <a:ext cx="5058404" cy="999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16"/>
              </a:lnSpc>
            </a:pPr>
            <a:r>
              <a:rPr lang="en-US" sz="4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What to submit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733995" y="5869892"/>
            <a:ext cx="5058404" cy="2713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16"/>
              </a:lnSpc>
            </a:pPr>
            <a:r>
              <a:rPr lang="en-US" sz="4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Grading timeframe and process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438999" y="8044207"/>
            <a:ext cx="5058404" cy="1856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16"/>
              </a:lnSpc>
            </a:pPr>
            <a:r>
              <a:rPr lang="en-US" sz="4800" b="true">
                <a:solidFill>
                  <a:srgbClr val="FFB93C"/>
                </a:solidFill>
                <a:latin typeface="Mont Bold"/>
                <a:ea typeface="Mont Bold"/>
                <a:cs typeface="Mont Bold"/>
                <a:sym typeface="Mont Bold"/>
              </a:rPr>
              <a:t>Rigor </a:t>
            </a:r>
          </a:p>
          <a:p>
            <a:pPr algn="l" marL="0" indent="0" lvl="0">
              <a:lnSpc>
                <a:spcPts val="6816"/>
              </a:lnSpc>
            </a:pPr>
            <a:r>
              <a:rPr lang="en-US" b="true" sz="4800">
                <a:solidFill>
                  <a:srgbClr val="FFB93C"/>
                </a:solidFill>
                <a:latin typeface="Mont Bold"/>
                <a:ea typeface="Mont Bold"/>
                <a:cs typeface="Mont Bold"/>
                <a:sym typeface="Mont Bold"/>
              </a:rPr>
              <a:t>Matters!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547207" y="3464811"/>
            <a:ext cx="12294563" cy="12182794"/>
          </a:xfrm>
          <a:custGeom>
            <a:avLst/>
            <a:gdLst/>
            <a:ahLst/>
            <a:cxnLst/>
            <a:rect r="r" b="b" t="t" l="l"/>
            <a:pathLst>
              <a:path h="12182794" w="12294563">
                <a:moveTo>
                  <a:pt x="0" y="0"/>
                </a:moveTo>
                <a:lnTo>
                  <a:pt x="12294564" y="0"/>
                </a:lnTo>
                <a:lnTo>
                  <a:pt x="12294564" y="12182795"/>
                </a:lnTo>
                <a:lnTo>
                  <a:pt x="0" y="12182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040169" y="3464811"/>
            <a:ext cx="7268184" cy="2483989"/>
            <a:chOff x="0" y="0"/>
            <a:chExt cx="1932339" cy="660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32339" cy="660400"/>
            </a:xfrm>
            <a:custGeom>
              <a:avLst/>
              <a:gdLst/>
              <a:ahLst/>
              <a:cxnLst/>
              <a:rect r="r" b="b" t="t" l="l"/>
              <a:pathLst>
                <a:path h="660400" w="1932339">
                  <a:moveTo>
                    <a:pt x="180787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7879" y="0"/>
                  </a:lnTo>
                  <a:cubicBezTo>
                    <a:pt x="1876459" y="0"/>
                    <a:pt x="1932339" y="55880"/>
                    <a:pt x="1932339" y="124460"/>
                  </a:cubicBezTo>
                  <a:lnTo>
                    <a:pt x="1932339" y="535940"/>
                  </a:lnTo>
                  <a:cubicBezTo>
                    <a:pt x="1932339" y="604520"/>
                    <a:pt x="1876459" y="660400"/>
                    <a:pt x="1807879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2798169" y="3464811"/>
            <a:ext cx="2283415" cy="2283406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t="0" r="-25046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8221647" y="6517136"/>
            <a:ext cx="7268184" cy="2483989"/>
            <a:chOff x="0" y="0"/>
            <a:chExt cx="1932339" cy="660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32339" cy="660400"/>
            </a:xfrm>
            <a:custGeom>
              <a:avLst/>
              <a:gdLst/>
              <a:ahLst/>
              <a:cxnLst/>
              <a:rect r="r" b="b" t="t" l="l"/>
              <a:pathLst>
                <a:path h="660400" w="1932339">
                  <a:moveTo>
                    <a:pt x="180787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7879" y="0"/>
                  </a:lnTo>
                  <a:cubicBezTo>
                    <a:pt x="1876459" y="0"/>
                    <a:pt x="1932339" y="55880"/>
                    <a:pt x="1932339" y="124460"/>
                  </a:cubicBezTo>
                  <a:lnTo>
                    <a:pt x="1932339" y="535940"/>
                  </a:lnTo>
                  <a:cubicBezTo>
                    <a:pt x="1932339" y="604520"/>
                    <a:pt x="1876459" y="660400"/>
                    <a:pt x="1807879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6985770" y="6517136"/>
            <a:ext cx="2483999" cy="2483989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0052" t="0" r="-20052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-2088237">
            <a:off x="13314356" y="-6250170"/>
            <a:ext cx="12294563" cy="12182794"/>
          </a:xfrm>
          <a:custGeom>
            <a:avLst/>
            <a:gdLst/>
            <a:ahLst/>
            <a:cxnLst/>
            <a:rect r="r" b="b" t="t" l="l"/>
            <a:pathLst>
              <a:path h="12182794" w="12294563">
                <a:moveTo>
                  <a:pt x="0" y="0"/>
                </a:moveTo>
                <a:lnTo>
                  <a:pt x="12294564" y="0"/>
                </a:lnTo>
                <a:lnTo>
                  <a:pt x="12294564" y="12182794"/>
                </a:lnTo>
                <a:lnTo>
                  <a:pt x="0" y="12182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34306" y="6385219"/>
            <a:ext cx="1120275" cy="1227699"/>
          </a:xfrm>
          <a:custGeom>
            <a:avLst/>
            <a:gdLst/>
            <a:ahLst/>
            <a:cxnLst/>
            <a:rect r="r" b="b" t="t" l="l"/>
            <a:pathLst>
              <a:path h="1227699" w="1120275">
                <a:moveTo>
                  <a:pt x="0" y="0"/>
                </a:moveTo>
                <a:lnTo>
                  <a:pt x="1120275" y="0"/>
                </a:lnTo>
                <a:lnTo>
                  <a:pt x="1120275" y="1227699"/>
                </a:lnTo>
                <a:lnTo>
                  <a:pt x="0" y="1227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19799" y="876300"/>
            <a:ext cx="11648401" cy="237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</a:pPr>
            <a:r>
              <a:rPr lang="en-US" b="true" sz="80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How Do I Earn Utah Microcredentials?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60400" y="3794344"/>
            <a:ext cx="5391941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b="true" sz="4200" u="sng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  <a:hlinkClick r:id="rId8" tooltip="https://www.uen.org/utahmicrocredentials/"/>
              </a:rPr>
              <a:t>UEN Website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760400" y="4729634"/>
            <a:ext cx="4922494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Find info, tutorials, and links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941877" y="6846668"/>
            <a:ext cx="5391941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b="true" sz="4200" u="sng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  <a:hlinkClick r:id="rId9" tooltip="https://usbe.midaseducation.com/microcredentials"/>
              </a:rPr>
              <a:t>MIDAS Website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41877" y="7781958"/>
            <a:ext cx="4922494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Log in to start earning microcredentials.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794444" y="7215733"/>
            <a:ext cx="1120275" cy="1227699"/>
          </a:xfrm>
          <a:custGeom>
            <a:avLst/>
            <a:gdLst/>
            <a:ahLst/>
            <a:cxnLst/>
            <a:rect r="r" b="b" t="t" l="l"/>
            <a:pathLst>
              <a:path h="1227699" w="1120275">
                <a:moveTo>
                  <a:pt x="0" y="0"/>
                </a:moveTo>
                <a:lnTo>
                  <a:pt x="1120275" y="0"/>
                </a:lnTo>
                <a:lnTo>
                  <a:pt x="1120275" y="1227699"/>
                </a:lnTo>
                <a:lnTo>
                  <a:pt x="0" y="1227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28700" y="7905343"/>
            <a:ext cx="1120275" cy="1227699"/>
          </a:xfrm>
          <a:custGeom>
            <a:avLst/>
            <a:gdLst/>
            <a:ahLst/>
            <a:cxnLst/>
            <a:rect r="r" b="b" t="t" l="l"/>
            <a:pathLst>
              <a:path h="1227699" w="1120275">
                <a:moveTo>
                  <a:pt x="0" y="0"/>
                </a:moveTo>
                <a:lnTo>
                  <a:pt x="1120275" y="0"/>
                </a:lnTo>
                <a:lnTo>
                  <a:pt x="1120275" y="1227699"/>
                </a:lnTo>
                <a:lnTo>
                  <a:pt x="0" y="1227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238032" y="7637243"/>
            <a:ext cx="1120275" cy="1227699"/>
          </a:xfrm>
          <a:custGeom>
            <a:avLst/>
            <a:gdLst/>
            <a:ahLst/>
            <a:cxnLst/>
            <a:rect r="r" b="b" t="t" l="l"/>
            <a:pathLst>
              <a:path h="1227699" w="1120275">
                <a:moveTo>
                  <a:pt x="0" y="0"/>
                </a:moveTo>
                <a:lnTo>
                  <a:pt x="1120275" y="0"/>
                </a:lnTo>
                <a:lnTo>
                  <a:pt x="1120275" y="1227699"/>
                </a:lnTo>
                <a:lnTo>
                  <a:pt x="0" y="1227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644476" y="2719045"/>
            <a:ext cx="1120275" cy="1227699"/>
          </a:xfrm>
          <a:custGeom>
            <a:avLst/>
            <a:gdLst/>
            <a:ahLst/>
            <a:cxnLst/>
            <a:rect r="r" b="b" t="t" l="l"/>
            <a:pathLst>
              <a:path h="1227699" w="1120275">
                <a:moveTo>
                  <a:pt x="0" y="0"/>
                </a:moveTo>
                <a:lnTo>
                  <a:pt x="1120275" y="0"/>
                </a:lnTo>
                <a:lnTo>
                  <a:pt x="1120275" y="1227699"/>
                </a:lnTo>
                <a:lnTo>
                  <a:pt x="0" y="1227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489831" y="3708627"/>
            <a:ext cx="1120275" cy="1227699"/>
          </a:xfrm>
          <a:custGeom>
            <a:avLst/>
            <a:gdLst/>
            <a:ahLst/>
            <a:cxnLst/>
            <a:rect r="r" b="b" t="t" l="l"/>
            <a:pathLst>
              <a:path h="1227699" w="1120275">
                <a:moveTo>
                  <a:pt x="0" y="0"/>
                </a:moveTo>
                <a:lnTo>
                  <a:pt x="1120275" y="0"/>
                </a:lnTo>
                <a:lnTo>
                  <a:pt x="1120275" y="1227699"/>
                </a:lnTo>
                <a:lnTo>
                  <a:pt x="0" y="1227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204613" y="2850962"/>
            <a:ext cx="1120275" cy="1227699"/>
          </a:xfrm>
          <a:custGeom>
            <a:avLst/>
            <a:gdLst/>
            <a:ahLst/>
            <a:cxnLst/>
            <a:rect r="r" b="b" t="t" l="l"/>
            <a:pathLst>
              <a:path h="1227699" w="1120275">
                <a:moveTo>
                  <a:pt x="0" y="0"/>
                </a:moveTo>
                <a:lnTo>
                  <a:pt x="1120276" y="0"/>
                </a:lnTo>
                <a:lnTo>
                  <a:pt x="1120276" y="1227699"/>
                </a:lnTo>
                <a:lnTo>
                  <a:pt x="0" y="1227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6139025" y="1623263"/>
            <a:ext cx="1120275" cy="1227699"/>
          </a:xfrm>
          <a:custGeom>
            <a:avLst/>
            <a:gdLst/>
            <a:ahLst/>
            <a:cxnLst/>
            <a:rect r="r" b="b" t="t" l="l"/>
            <a:pathLst>
              <a:path h="1227699" w="1120275">
                <a:moveTo>
                  <a:pt x="0" y="0"/>
                </a:moveTo>
                <a:lnTo>
                  <a:pt x="1120275" y="0"/>
                </a:lnTo>
                <a:lnTo>
                  <a:pt x="1120275" y="1227699"/>
                </a:lnTo>
                <a:lnTo>
                  <a:pt x="0" y="1227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6610106" y="3708627"/>
            <a:ext cx="1120275" cy="1227699"/>
          </a:xfrm>
          <a:custGeom>
            <a:avLst/>
            <a:gdLst/>
            <a:ahLst/>
            <a:cxnLst/>
            <a:rect r="r" b="b" t="t" l="l"/>
            <a:pathLst>
              <a:path h="1227699" w="1120275">
                <a:moveTo>
                  <a:pt x="0" y="0"/>
                </a:moveTo>
                <a:lnTo>
                  <a:pt x="1120275" y="0"/>
                </a:lnTo>
                <a:lnTo>
                  <a:pt x="1120275" y="1227699"/>
                </a:lnTo>
                <a:lnTo>
                  <a:pt x="0" y="1227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69283" y="-285966"/>
            <a:ext cx="8178165" cy="8229600"/>
          </a:xfrm>
          <a:custGeom>
            <a:avLst/>
            <a:gdLst/>
            <a:ahLst/>
            <a:cxnLst/>
            <a:rect r="r" b="b" t="t" l="l"/>
            <a:pathLst>
              <a:path h="8229600" w="8178165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394103" y="2346325"/>
            <a:ext cx="5499793" cy="6671010"/>
            <a:chOff x="0" y="0"/>
            <a:chExt cx="1157357" cy="140382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57357" cy="1403823"/>
            </a:xfrm>
            <a:custGeom>
              <a:avLst/>
              <a:gdLst/>
              <a:ahLst/>
              <a:cxnLst/>
              <a:rect r="r" b="b" t="t" l="l"/>
              <a:pathLst>
                <a:path h="1403823" w="1157357">
                  <a:moveTo>
                    <a:pt x="1032897" y="1403823"/>
                  </a:moveTo>
                  <a:lnTo>
                    <a:pt x="124460" y="1403823"/>
                  </a:lnTo>
                  <a:cubicBezTo>
                    <a:pt x="55880" y="1403823"/>
                    <a:pt x="0" y="1347943"/>
                    <a:pt x="0" y="12793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279363"/>
                  </a:lnTo>
                  <a:cubicBezTo>
                    <a:pt x="1157357" y="1347943"/>
                    <a:pt x="1101477" y="1403823"/>
                    <a:pt x="1032897" y="1403823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642434" y="2692589"/>
            <a:ext cx="1785749" cy="1785742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24211" r="0" b="-24211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>
            <a:off x="4788465" y="9591675"/>
            <a:ext cx="8837429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995490" y="6322912"/>
            <a:ext cx="4782309" cy="2694423"/>
          </a:xfrm>
          <a:custGeom>
            <a:avLst/>
            <a:gdLst/>
            <a:ahLst/>
            <a:cxnLst/>
            <a:rect r="r" b="b" t="t" l="l"/>
            <a:pathLst>
              <a:path h="2694423" w="4782309">
                <a:moveTo>
                  <a:pt x="0" y="0"/>
                </a:moveTo>
                <a:lnTo>
                  <a:pt x="4782309" y="0"/>
                </a:lnTo>
                <a:lnTo>
                  <a:pt x="4782309" y="2694423"/>
                </a:lnTo>
                <a:lnTo>
                  <a:pt x="0" y="2694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319799" y="876300"/>
            <a:ext cx="11648401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00"/>
              </a:lnSpc>
            </a:pPr>
            <a:r>
              <a:rPr lang="en-US" b="true" sz="80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Contact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08882" y="4785043"/>
            <a:ext cx="3310048" cy="71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</a:pPr>
            <a:r>
              <a:rPr lang="en-US" b="true" sz="4200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Amy Coray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29596" y="5701348"/>
            <a:ext cx="4555167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UTAH MICROCREDENTIALS MANAGER</a:t>
            </a:r>
          </a:p>
          <a:p>
            <a:pPr algn="l" marL="0" indent="0" lvl="0">
              <a:lnSpc>
                <a:spcPts val="2940"/>
              </a:lnSpc>
            </a:pPr>
          </a:p>
          <a:p>
            <a:pPr algn="l" marL="0" indent="0" lvl="0">
              <a:lnSpc>
                <a:spcPts val="2940"/>
              </a:lnSpc>
            </a:pPr>
            <a:r>
              <a:rPr lang="en-US" sz="2100" spc="420" u="none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ACORAY@DSDMAIL.NET</a:t>
            </a:r>
          </a:p>
          <a:p>
            <a:pPr algn="l" marL="0" indent="0" lvl="0">
              <a:lnSpc>
                <a:spcPts val="2940"/>
              </a:lnSpc>
            </a:pPr>
            <a:r>
              <a:rPr lang="en-US" sz="2100" spc="420" u="none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801-402-5173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DAGpfv-RZyU</dc:identifier>
  <dcterms:modified xsi:type="dcterms:W3CDTF">2011-08-01T06:04:30Z</dcterms:modified>
  <cp:revision>1</cp:revision>
  <dc:title>Utah Microcredentials: A Choose Your Own Adventure</dc:title>
</cp:coreProperties>
</file>