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12192000"/>
  <p:notesSz cx="6858000" cy="9144000"/>
  <p:embeddedFontLst>
    <p:embeddedFont>
      <p:font typeface="Roboto"/>
      <p:regular r:id="rId38"/>
      <p:bold r:id="rId39"/>
      <p:italic r:id="rId40"/>
      <p:boldItalic r:id="rId41"/>
    </p:embeddedFont>
    <p:embeddedFont>
      <p:font typeface="Montserrat"/>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0D234A-5ACB-4CB0-A87D-91BFFC088A1F}">
  <a:tblStyle styleId="{BC0D234A-5ACB-4CB0-A87D-91BFFC088A1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Montserrat-regular.fntdata"/><Relationship Id="rId41" Type="http://schemas.openxmlformats.org/officeDocument/2006/relationships/font" Target="fonts/Roboto-boldItalic.fntdata"/><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OpenSans-regular.fntdata"/><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be completely literate a child needs to be able to not only read, but also write.  If we don’t explicitly teach them to write we are not setting them up for success.</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6d7b0d90f0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6d7b0d90f0_0_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6d7b0d90f0_0_1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can’t leave kids to </a:t>
            </a:r>
            <a:r>
              <a:rPr lang="en-US"/>
              <a:t>develop</a:t>
            </a:r>
            <a:r>
              <a:rPr lang="en-US"/>
              <a:t> their own approach for </a:t>
            </a:r>
            <a:r>
              <a:rPr lang="en-US"/>
              <a:t>forming</a:t>
            </a:r>
            <a:r>
              <a:rPr lang="en-US"/>
              <a:t> letters and w</a:t>
            </a:r>
            <a:r>
              <a:rPr lang="en-US"/>
              <a:t>e can’t just assume children will learn the most efficient ways for letter formation. </a:t>
            </a:r>
            <a:r>
              <a:rPr lang="en-US"/>
              <a:t>Once a motor pattern is developed or established, it is really difficult to change it.</a:t>
            </a:r>
            <a:endParaRPr/>
          </a:p>
        </p:txBody>
      </p:sp>
      <p:sp>
        <p:nvSpPr>
          <p:cNvPr id="164" name="Google Shape;1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6b898d29e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6b898d29ea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36b898d29ea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69b9da2bb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69b9da2bb2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369b9da2bb2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4df72642e3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4df72642e3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students enter </a:t>
            </a:r>
            <a:r>
              <a:rPr lang="en-US"/>
              <a:t>kindergarten</a:t>
            </a:r>
            <a:r>
              <a:rPr lang="en-US"/>
              <a:t>, they can be anywhere on this progression.  Use a mentor text (Pete the Cat) to illustrate these writing practices.</a:t>
            </a:r>
            <a:endParaRPr/>
          </a:p>
        </p:txBody>
      </p:sp>
      <p:sp>
        <p:nvSpPr>
          <p:cNvPr id="187" name="Google Shape;187;g34df72642e3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6b94471522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6b94471522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a:latin typeface="Open Sans"/>
                <a:ea typeface="Open Sans"/>
                <a:cs typeface="Open Sans"/>
                <a:sym typeface="Open Sans"/>
              </a:rPr>
              <a:t>If we want students to share their ideas through drawing, there are some things that we need to do.  Teachers need to model how to draw using </a:t>
            </a:r>
            <a:r>
              <a:rPr lang="en-US">
                <a:latin typeface="Open Sans"/>
                <a:ea typeface="Open Sans"/>
                <a:cs typeface="Open Sans"/>
                <a:sym typeface="Open Sans"/>
              </a:rPr>
              <a:t>the</a:t>
            </a:r>
            <a:r>
              <a:rPr lang="en-US">
                <a:latin typeface="Open Sans"/>
                <a:ea typeface="Open Sans"/>
                <a:cs typeface="Open Sans"/>
                <a:sym typeface="Open Sans"/>
              </a:rPr>
              <a:t> stages of the writing process.  We can’t assume </a:t>
            </a:r>
            <a:r>
              <a:rPr lang="en-US">
                <a:latin typeface="Open Sans"/>
                <a:ea typeface="Open Sans"/>
                <a:cs typeface="Open Sans"/>
                <a:sym typeface="Open Sans"/>
              </a:rPr>
              <a:t>students</a:t>
            </a:r>
            <a:r>
              <a:rPr lang="en-US">
                <a:latin typeface="Open Sans"/>
                <a:ea typeface="Open Sans"/>
                <a:cs typeface="Open Sans"/>
                <a:sym typeface="Open Sans"/>
              </a:rPr>
              <a:t> know how to draw or draw well enough to express their ideas.  </a:t>
            </a:r>
            <a:endParaRPr>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100"/>
              <a:buFont typeface="Arial"/>
              <a:buNone/>
            </a:pPr>
            <a:r>
              <a:rPr lang="en-US">
                <a:latin typeface="Open Sans"/>
                <a:ea typeface="Open Sans"/>
                <a:cs typeface="Open Sans"/>
                <a:sym typeface="Open Sans"/>
              </a:rPr>
              <a:t>do an activity teaching drawing with basic shapes and then use that drawing to label</a:t>
            </a:r>
            <a:endParaRPr sz="100">
              <a:latin typeface="Open Sans"/>
              <a:ea typeface="Open Sans"/>
              <a:cs typeface="Open Sans"/>
              <a:sym typeface="Open Sans"/>
            </a:endParaRPr>
          </a:p>
        </p:txBody>
      </p:sp>
      <p:sp>
        <p:nvSpPr>
          <p:cNvPr id="195" name="Google Shape;195;g36b94471522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6b898d29ea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6b898d29ea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36b898d29ea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6c8b5d9339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6c8b5d9339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latin typeface="Open Sans"/>
                <a:ea typeface="Open Sans"/>
                <a:cs typeface="Open Sans"/>
                <a:sym typeface="Open Sans"/>
              </a:rPr>
              <a:t>Hand out an empty sheet of paper and do a quick drawing to go with the Narwhal book.  </a:t>
            </a:r>
            <a:r>
              <a:rPr lang="en-US">
                <a:latin typeface="Open Sans"/>
                <a:ea typeface="Open Sans"/>
                <a:cs typeface="Open Sans"/>
                <a:sym typeface="Open Sans"/>
              </a:rPr>
              <a:t>do an activity teaching drawing with basic shapes and then use that drawing to label</a:t>
            </a:r>
            <a:endParaRPr sz="100">
              <a:latin typeface="Open Sans"/>
              <a:ea typeface="Open Sans"/>
              <a:cs typeface="Open Sans"/>
              <a:sym typeface="Open Sans"/>
            </a:endParaRPr>
          </a:p>
          <a:p>
            <a:pPr indent="0" lvl="0" marL="0" rtl="0" algn="l">
              <a:spcBef>
                <a:spcPts val="0"/>
              </a:spcBef>
              <a:spcAft>
                <a:spcPts val="0"/>
              </a:spcAft>
              <a:buNone/>
            </a:pPr>
            <a:r>
              <a:t/>
            </a:r>
            <a:endParaRPr/>
          </a:p>
        </p:txBody>
      </p:sp>
      <p:sp>
        <p:nvSpPr>
          <p:cNvPr id="213" name="Google Shape;213;g36c8b5d9339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6b898d29ea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6b898d29ea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36b898d29ea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6b94471522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6b94471522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Open Sans"/>
                <a:ea typeface="Open Sans"/>
                <a:cs typeface="Open Sans"/>
                <a:sym typeface="Open Sans"/>
              </a:rPr>
              <a:t>Students need explicit instruction about basic parts of speech, basic parts of a </a:t>
            </a:r>
            <a:r>
              <a:rPr lang="en-US">
                <a:latin typeface="Open Sans"/>
                <a:ea typeface="Open Sans"/>
                <a:cs typeface="Open Sans"/>
                <a:sym typeface="Open Sans"/>
              </a:rPr>
              <a:t>sentence</a:t>
            </a:r>
            <a:r>
              <a:rPr lang="en-US">
                <a:latin typeface="Open Sans"/>
                <a:ea typeface="Open Sans"/>
                <a:cs typeface="Open Sans"/>
                <a:sym typeface="Open Sans"/>
              </a:rPr>
              <a:t>, the four kinds of sentences, and sentence punctuation.  </a:t>
            </a:r>
            <a:r>
              <a:rPr lang="en-US">
                <a:latin typeface="Open Sans"/>
                <a:ea typeface="Open Sans"/>
                <a:cs typeface="Open Sans"/>
                <a:sym typeface="Open Sans"/>
              </a:rPr>
              <a:t>Students also need to be taught Syntactic</a:t>
            </a:r>
            <a:r>
              <a:rPr lang="en-US">
                <a:latin typeface="Open Sans"/>
                <a:ea typeface="Open Sans"/>
                <a:cs typeface="Open Sans"/>
                <a:sym typeface="Open Sans"/>
              </a:rPr>
              <a:t> awareness which is the ability to understand and manipulate the grammatical structure of sentences. It involves recognizing how words are ordered, how they relate to each other, and how different sentence structures convey meaning. This understanding is crucial for both comprehending spoken and written language and for producing clear and coherent communication.</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US">
                <a:latin typeface="Open Sans"/>
                <a:ea typeface="Open Sans"/>
                <a:cs typeface="Open Sans"/>
                <a:sym typeface="Open Sans"/>
              </a:rPr>
              <a:t>Teaching sentence skills begins in kindergarten who are using simple sentences and moves on up to the older </a:t>
            </a:r>
            <a:r>
              <a:rPr lang="en-US">
                <a:latin typeface="Open Sans"/>
                <a:ea typeface="Open Sans"/>
                <a:cs typeface="Open Sans"/>
                <a:sym typeface="Open Sans"/>
              </a:rPr>
              <a:t>grades</a:t>
            </a:r>
            <a:r>
              <a:rPr lang="en-US">
                <a:latin typeface="Open Sans"/>
                <a:ea typeface="Open Sans"/>
                <a:cs typeface="Open Sans"/>
                <a:sym typeface="Open Sans"/>
              </a:rPr>
              <a:t> where students are writing more </a:t>
            </a:r>
            <a:r>
              <a:rPr lang="en-US">
                <a:latin typeface="Open Sans"/>
                <a:ea typeface="Open Sans"/>
                <a:cs typeface="Open Sans"/>
                <a:sym typeface="Open Sans"/>
              </a:rPr>
              <a:t>sophisticated</a:t>
            </a:r>
            <a:r>
              <a:rPr lang="en-US">
                <a:latin typeface="Open Sans"/>
                <a:ea typeface="Open Sans"/>
                <a:cs typeface="Open Sans"/>
                <a:sym typeface="Open Sans"/>
              </a:rPr>
              <a:t> sentences.</a:t>
            </a:r>
            <a:endParaRPr>
              <a:latin typeface="Open Sans"/>
              <a:ea typeface="Open Sans"/>
              <a:cs typeface="Open Sans"/>
              <a:sym typeface="Open Sans"/>
            </a:endParaRPr>
          </a:p>
        </p:txBody>
      </p:sp>
      <p:sp>
        <p:nvSpPr>
          <p:cNvPr id="236" name="Google Shape;236;g36b94471522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d7b0d90f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36d7b0d90f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6b9447152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6b9447152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36b9447152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6b94471522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6b94471522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 minutes, then talk about how to scaffold the activity or extend it.</a:t>
            </a:r>
            <a:endParaRPr/>
          </a:p>
        </p:txBody>
      </p:sp>
      <p:sp>
        <p:nvSpPr>
          <p:cNvPr id="267" name="Google Shape;267;g36b94471522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6c8b5d9339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6c8b5d9339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36c8b5d9339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6d7b0d90f0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6d7b0d90f0_0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There are three different types of activities that help students </a:t>
            </a:r>
            <a:r>
              <a:rPr lang="en-US"/>
              <a:t>develop</a:t>
            </a:r>
            <a:r>
              <a:rPr lang="en-US"/>
              <a:t> syntactic awareness:  sentences scrambles, sentence elaboration, and sentence combining.  </a:t>
            </a:r>
            <a:endParaRPr/>
          </a:p>
        </p:txBody>
      </p:sp>
      <p:sp>
        <p:nvSpPr>
          <p:cNvPr id="282" name="Google Shape;282;g36d7b0d90f0_0_1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6b9447152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6b94471522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We’re going to spend the rest of our time looking at sentence elaboration. Sentence combining will be discussed in the writing 3-6 presentation that is after this one.</a:t>
            </a:r>
            <a:endParaRPr/>
          </a:p>
        </p:txBody>
      </p:sp>
      <p:sp>
        <p:nvSpPr>
          <p:cNvPr id="303" name="Google Shape;303;g36b94471522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6c8b5d9339_0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6c8b5d9339_0_1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36c8b5d9339_0_1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6c8b5d9339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6c8b5d9339_0_2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36c8b5d9339_0_2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6c8b5d9339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36c8b5d9339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(7-8 mins) pg.78 WHY Page 78</a:t>
            </a:r>
            <a:endParaRPr/>
          </a:p>
          <a:p>
            <a:pPr indent="0" lvl="0" marL="0" rtl="0" algn="l">
              <a:lnSpc>
                <a:spcPct val="100000"/>
              </a:lnSpc>
              <a:spcBef>
                <a:spcPts val="0"/>
              </a:spcBef>
              <a:spcAft>
                <a:spcPts val="0"/>
              </a:spcAft>
              <a:buSzPts val="1400"/>
              <a:buNone/>
            </a:pPr>
            <a:r>
              <a:rPr lang="en-US"/>
              <a:t>meaning page 79</a:t>
            </a:r>
            <a:endParaRPr/>
          </a:p>
          <a:p>
            <a:pPr indent="0" lvl="0" marL="0" rtl="0" algn="l">
              <a:lnSpc>
                <a:spcPct val="100000"/>
              </a:lnSpc>
              <a:spcBef>
                <a:spcPts val="0"/>
              </a:spcBef>
              <a:spcAft>
                <a:spcPts val="0"/>
              </a:spcAft>
              <a:buSzPts val="1400"/>
              <a:buNone/>
            </a:pPr>
            <a:r>
              <a:rPr lang="en-US"/>
              <a:t>15 mins do activity then plan it for their week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After reading the story “The Real Story of Stone Soup” instead of asking a question like What does the uncle think of the boys…and get the answer Lazy, change it to this idea of because, but, so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 could have your students answer these sentence frames. You can do it orally or written depending on the level of the students.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 could also do this with teachers looking at data or instruction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data shows _____, because</a:t>
            </a:r>
            <a:endParaRPr/>
          </a:p>
          <a:p>
            <a:pPr indent="0" lvl="0" marL="0" rtl="0" algn="l">
              <a:lnSpc>
                <a:spcPct val="100000"/>
              </a:lnSpc>
              <a:spcBef>
                <a:spcPts val="0"/>
              </a:spcBef>
              <a:spcAft>
                <a:spcPts val="0"/>
              </a:spcAft>
              <a:buSzPts val="1400"/>
              <a:buNone/>
            </a:pPr>
            <a:r>
              <a:rPr lang="en-US"/>
              <a:t>The data shows  _____, but</a:t>
            </a:r>
            <a:endParaRPr/>
          </a:p>
          <a:p>
            <a:pPr indent="0" lvl="0" marL="0" rtl="0" algn="l">
              <a:lnSpc>
                <a:spcPct val="100000"/>
              </a:lnSpc>
              <a:spcBef>
                <a:spcPts val="0"/>
              </a:spcBef>
              <a:spcAft>
                <a:spcPts val="0"/>
              </a:spcAft>
              <a:buSzPts val="1400"/>
              <a:buNone/>
            </a:pPr>
            <a:r>
              <a:rPr lang="en-US"/>
              <a:t>The data shows  _____, so </a:t>
            </a:r>
            <a:endParaRPr/>
          </a:p>
        </p:txBody>
      </p:sp>
      <p:sp>
        <p:nvSpPr>
          <p:cNvPr id="329" name="Google Shape;329;g36c8b5d9339_0_3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6c8b5d9339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6c8b5d9339_0_3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does using this help students dive deeper into the content then just writing the meaning of the word down. Where else could you use this activity.</a:t>
            </a:r>
            <a:endParaRPr/>
          </a:p>
        </p:txBody>
      </p:sp>
      <p:sp>
        <p:nvSpPr>
          <p:cNvPr id="337" name="Google Shape;337;g36c8b5d9339_0_3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6d7b0d90f0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6d7b0d90f0_0_1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36d7b0d90f0_0_1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9b9da2b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369b9da2b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Open Sans"/>
                <a:ea typeface="Open Sans"/>
                <a:cs typeface="Open Sans"/>
                <a:sym typeface="Open Sans"/>
              </a:rPr>
              <a:t>Assigning writing isn’t teaching writing.  And having students write a lot is not teaching writing.  That would be like putting a lot of books in a class for students and believing that they will magically begin to read.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p:txBody>
      </p:sp>
      <p:sp>
        <p:nvSpPr>
          <p:cNvPr id="103" name="Google Shape;103;g369b9da2bb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9b9da2bb2_0_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369b9da2bb2_0_3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g369b9da2bb2_0_3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6d7b0d90f0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6d7b0d90f0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36d7b0d90f0_0_1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d7b0d90f0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d7b0d90f0_0_1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36d7b0d90f0_0_1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69b9da2bb2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369b9da2bb2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are two </a:t>
            </a:r>
            <a:r>
              <a:rPr lang="en-US"/>
              <a:t>research reports based on meta-analysis of research on effective elementary writing instruction.  These are their findings.</a:t>
            </a:r>
            <a:endParaRPr/>
          </a:p>
        </p:txBody>
      </p:sp>
      <p:sp>
        <p:nvSpPr>
          <p:cNvPr id="119" name="Google Shape;119;g369b9da2bb2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9e00c9eb8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69e00c9eb8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369e00c9eb8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69b9da2bb2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369b9da2bb2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Write for 1 minute</a:t>
            </a:r>
            <a:endParaRPr/>
          </a:p>
        </p:txBody>
      </p:sp>
      <p:sp>
        <p:nvSpPr>
          <p:cNvPr id="134" name="Google Shape;134;g369b9da2bb2_0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69b9da2bb2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369b9da2bb2_0_2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 minute to write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42" name="Google Shape;142;g369b9da2bb2_0_2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69b9da2bb2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369b9da2bb2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Have a conversation about how you felt, what can you learn</a:t>
            </a:r>
            <a:endParaRPr/>
          </a:p>
        </p:txBody>
      </p:sp>
      <p:sp>
        <p:nvSpPr>
          <p:cNvPr id="150" name="Google Shape;150;g369b9da2bb2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nvSpPr>
        <p:spPr>
          <a:xfrm>
            <a:off x="177113" y="4611987"/>
            <a:ext cx="74758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Christine Elegante:  K-3 Literacy Specialist</a:t>
            </a:r>
            <a:endParaRPr/>
          </a:p>
        </p:txBody>
      </p:sp>
      <p:sp>
        <p:nvSpPr>
          <p:cNvPr id="90" name="Google Shape;90;p13"/>
          <p:cNvSpPr/>
          <p:nvPr/>
        </p:nvSpPr>
        <p:spPr>
          <a:xfrm>
            <a:off x="0" y="2292178"/>
            <a:ext cx="7587049" cy="2273643"/>
          </a:xfrm>
          <a:prstGeom prst="rect">
            <a:avLst/>
          </a:prstGeom>
          <a:solidFill>
            <a:srgbClr val="2F81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txBox="1"/>
          <p:nvPr/>
        </p:nvSpPr>
        <p:spPr>
          <a:xfrm>
            <a:off x="154513" y="2188563"/>
            <a:ext cx="72780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lt1"/>
                </a:solidFill>
                <a:latin typeface="Montserrat"/>
                <a:ea typeface="Montserrat"/>
                <a:cs typeface="Montserrat"/>
                <a:sym typeface="Montserrat"/>
              </a:rPr>
              <a:t>Writing Instruction for Grades K-2</a:t>
            </a:r>
            <a:endParaRPr/>
          </a:p>
        </p:txBody>
      </p:sp>
      <p:sp>
        <p:nvSpPr>
          <p:cNvPr id="92" name="Google Shape;92;p13"/>
          <p:cNvSpPr txBox="1"/>
          <p:nvPr/>
        </p:nvSpPr>
        <p:spPr>
          <a:xfrm>
            <a:off x="177125" y="3943275"/>
            <a:ext cx="8061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latin typeface="Open Sans"/>
                <a:ea typeface="Open Sans"/>
                <a:cs typeface="Open Sans"/>
                <a:sym typeface="Open Sans"/>
              </a:rPr>
              <a:t>URSA 2025</a:t>
            </a:r>
            <a:endParaRPr sz="280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idx="1" type="body"/>
          </p:nvPr>
        </p:nvSpPr>
        <p:spPr>
          <a:xfrm>
            <a:off x="411875" y="613825"/>
            <a:ext cx="10941900" cy="5562900"/>
          </a:xfrm>
          <a:prstGeom prst="rect">
            <a:avLst/>
          </a:prstGeom>
        </p:spPr>
        <p:txBody>
          <a:bodyPr anchorCtr="0" anchor="t" bIns="45700" lIns="91425" spcFirstLastPara="1" rIns="91425" wrap="square" tIns="45700">
            <a:normAutofit/>
          </a:bodyPr>
          <a:lstStyle/>
          <a:p>
            <a:pPr indent="0" lvl="0" marL="0" rtl="0" algn="l">
              <a:lnSpc>
                <a:spcPct val="150000"/>
              </a:lnSpc>
              <a:spcBef>
                <a:spcPts val="1000"/>
              </a:spcBef>
              <a:spcAft>
                <a:spcPts val="0"/>
              </a:spcAft>
              <a:buNone/>
            </a:pPr>
            <a:r>
              <a:rPr b="1" lang="en-US" sz="2600">
                <a:solidFill>
                  <a:srgbClr val="D8316C"/>
                </a:solidFill>
                <a:latin typeface="Open Sans"/>
                <a:ea typeface="Open Sans"/>
                <a:cs typeface="Open Sans"/>
                <a:sym typeface="Open Sans"/>
              </a:rPr>
              <a:t>“</a:t>
            </a:r>
            <a:r>
              <a:rPr lang="en-US" sz="2600">
                <a:latin typeface="Open Sans"/>
                <a:ea typeface="Open Sans"/>
                <a:cs typeface="Open Sans"/>
                <a:sym typeface="Open Sans"/>
              </a:rPr>
              <a:t>The research is convincing across the board:  </a:t>
            </a:r>
            <a:r>
              <a:rPr i="1" lang="en-US" sz="3000">
                <a:solidFill>
                  <a:srgbClr val="055E89"/>
                </a:solidFill>
                <a:latin typeface="Open Sans"/>
                <a:ea typeface="Open Sans"/>
                <a:cs typeface="Open Sans"/>
                <a:sym typeface="Open Sans"/>
              </a:rPr>
              <a:t>Handwriting is important to the writing process</a:t>
            </a:r>
            <a:r>
              <a:rPr lang="en-US" sz="2600">
                <a:latin typeface="Open Sans"/>
                <a:ea typeface="Open Sans"/>
                <a:cs typeface="Open Sans"/>
                <a:sym typeface="Open Sans"/>
              </a:rPr>
              <a:t>, and direct, explicit handwriting instruction makes fluent handwriting happen.  Compellingly, handwriting instruction also positively affects reading skills.</a:t>
            </a:r>
            <a:r>
              <a:rPr b="1" lang="en-US" sz="2600">
                <a:solidFill>
                  <a:srgbClr val="D8316C"/>
                </a:solidFill>
                <a:latin typeface="Open Sans"/>
                <a:ea typeface="Open Sans"/>
                <a:cs typeface="Open Sans"/>
                <a:sym typeface="Open Sans"/>
              </a:rPr>
              <a:t>”</a:t>
            </a:r>
            <a:endParaRPr b="1" sz="2600">
              <a:solidFill>
                <a:srgbClr val="D8316C"/>
              </a:solidFill>
              <a:latin typeface="Open Sans"/>
              <a:ea typeface="Open Sans"/>
              <a:cs typeface="Open Sans"/>
              <a:sym typeface="Open Sans"/>
            </a:endParaRPr>
          </a:p>
          <a:p>
            <a:pPr indent="0" lvl="0" marL="0" rtl="0" algn="l">
              <a:lnSpc>
                <a:spcPct val="150000"/>
              </a:lnSpc>
              <a:spcBef>
                <a:spcPts val="1000"/>
              </a:spcBef>
              <a:spcAft>
                <a:spcPts val="0"/>
              </a:spcAft>
              <a:buNone/>
            </a:pPr>
            <a:r>
              <a:rPr b="1" lang="en-US" sz="2600">
                <a:solidFill>
                  <a:srgbClr val="D8316C"/>
                </a:solidFill>
                <a:latin typeface="Open Sans"/>
                <a:ea typeface="Open Sans"/>
                <a:cs typeface="Open Sans"/>
                <a:sym typeface="Open Sans"/>
              </a:rPr>
              <a:t>-</a:t>
            </a:r>
            <a:r>
              <a:rPr lang="en-US" sz="2600">
                <a:solidFill>
                  <a:srgbClr val="D8316C"/>
                </a:solidFill>
                <a:latin typeface="Open Sans"/>
                <a:ea typeface="Open Sans"/>
                <a:cs typeface="Open Sans"/>
                <a:sym typeface="Open Sans"/>
              </a:rPr>
              <a:t>William Van Cleave</a:t>
            </a:r>
            <a:endParaRPr sz="2600">
              <a:solidFill>
                <a:srgbClr val="D8316C"/>
              </a:solidFill>
              <a:latin typeface="Open Sans"/>
              <a:ea typeface="Open Sans"/>
              <a:cs typeface="Open Sans"/>
              <a:sym typeface="Open Sans"/>
            </a:endParaRPr>
          </a:p>
          <a:p>
            <a:pPr indent="0" lvl="0" marL="0" rtl="0" algn="l">
              <a:lnSpc>
                <a:spcPct val="150000"/>
              </a:lnSpc>
              <a:spcBef>
                <a:spcPts val="1000"/>
              </a:spcBef>
              <a:spcAft>
                <a:spcPts val="0"/>
              </a:spcAft>
              <a:buNone/>
            </a:pPr>
            <a:r>
              <a:rPr lang="en-US" sz="2600">
                <a:solidFill>
                  <a:srgbClr val="D8316C"/>
                </a:solidFill>
                <a:latin typeface="Open Sans"/>
                <a:ea typeface="Open Sans"/>
                <a:cs typeface="Open Sans"/>
                <a:sym typeface="Open Sans"/>
              </a:rPr>
              <a:t>Educational Consultant, Teacher, and Administrator</a:t>
            </a:r>
            <a:endParaRPr sz="2600">
              <a:solidFill>
                <a:srgbClr val="D8316C"/>
              </a:solidFill>
              <a:latin typeface="Open Sans"/>
              <a:ea typeface="Open Sans"/>
              <a:cs typeface="Open Sans"/>
              <a:sym typeface="Open Sans"/>
            </a:endParaRPr>
          </a:p>
        </p:txBody>
      </p:sp>
      <p:pic>
        <p:nvPicPr>
          <p:cNvPr descr="Royalty-Free photo: Girl wearing red t-shirt writing on white ..." id="161" name="Google Shape;161;p22"/>
          <p:cNvPicPr preferRelativeResize="0"/>
          <p:nvPr/>
        </p:nvPicPr>
        <p:blipFill>
          <a:blip r:embed="rId3">
            <a:alphaModFix/>
          </a:blip>
          <a:stretch>
            <a:fillRect/>
          </a:stretch>
        </p:blipFill>
        <p:spPr>
          <a:xfrm>
            <a:off x="8837425" y="3343024"/>
            <a:ext cx="2923026" cy="194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p:nvPr/>
        </p:nvSpPr>
        <p:spPr>
          <a:xfrm>
            <a:off x="180901" y="315775"/>
            <a:ext cx="81807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Handwriting Foundations</a:t>
            </a:r>
            <a:endParaRPr sz="2200">
              <a:latin typeface="Open Sans"/>
              <a:ea typeface="Open Sans"/>
              <a:cs typeface="Open Sans"/>
              <a:sym typeface="Open Sans"/>
            </a:endParaRPr>
          </a:p>
        </p:txBody>
      </p:sp>
      <p:sp>
        <p:nvSpPr>
          <p:cNvPr id="167" name="Google Shape;167;p23"/>
          <p:cNvSpPr txBox="1"/>
          <p:nvPr/>
        </p:nvSpPr>
        <p:spPr>
          <a:xfrm>
            <a:off x="180900" y="1201650"/>
            <a:ext cx="9342300" cy="517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Explicit, systematic instruction: Teach letter formation in a clear, sequenced manner (e.g., start with letters that use similar strokes like c, a, d, g).</a:t>
            </a:r>
            <a:endParaRPr sz="2400">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Multisensory techniques: Use sand trays, skywriting, or tactile surfaces to reinforce motor memory.</a:t>
            </a:r>
            <a:endParaRPr sz="2400">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Link handwriting to phonics: When teaching a phoneme, have students write the corresponding grapheme. This reinforces the sound-symbol connection.</a:t>
            </a:r>
            <a:endParaRPr sz="2400">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Frequent, short practice: Daily 5–10 minute sessions help build automaticity without fatigue.</a:t>
            </a:r>
            <a:endParaRPr sz="3400">
              <a:solidFill>
                <a:srgbClr val="424242"/>
              </a:solidFill>
              <a:highlight>
                <a:srgbClr val="FAFAFA"/>
              </a:highlight>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p:txBody>
      </p:sp>
      <p:pic>
        <p:nvPicPr>
          <p:cNvPr id="168" name="Google Shape;168;p23"/>
          <p:cNvPicPr preferRelativeResize="0"/>
          <p:nvPr/>
        </p:nvPicPr>
        <p:blipFill>
          <a:blip r:embed="rId3">
            <a:alphaModFix/>
          </a:blip>
          <a:stretch>
            <a:fillRect/>
          </a:stretch>
        </p:blipFill>
        <p:spPr>
          <a:xfrm>
            <a:off x="9171800" y="2573700"/>
            <a:ext cx="2909775" cy="25770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ctrTitle"/>
          </p:nvPr>
        </p:nvSpPr>
        <p:spPr>
          <a:xfrm>
            <a:off x="31050" y="198650"/>
            <a:ext cx="12129900" cy="7791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Strategies for Teaching Handwriting</a:t>
            </a:r>
            <a:endParaRPr sz="4400">
              <a:latin typeface="Open Sans"/>
              <a:ea typeface="Open Sans"/>
              <a:cs typeface="Open Sans"/>
              <a:sym typeface="Open Sans"/>
            </a:endParaRPr>
          </a:p>
        </p:txBody>
      </p:sp>
      <p:sp>
        <p:nvSpPr>
          <p:cNvPr id="175" name="Google Shape;175;p24"/>
          <p:cNvSpPr txBox="1"/>
          <p:nvPr>
            <p:ph idx="1" type="subTitle"/>
          </p:nvPr>
        </p:nvSpPr>
        <p:spPr>
          <a:xfrm>
            <a:off x="315750" y="1523550"/>
            <a:ext cx="11560500" cy="5458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Clr>
                <a:schemeClr val="dk1"/>
              </a:buClr>
              <a:buSzPts val="1100"/>
              <a:buFont typeface="Arial"/>
              <a:buNone/>
            </a:pPr>
            <a:r>
              <a:rPr b="1" lang="en-US">
                <a:latin typeface="Open Sans"/>
                <a:ea typeface="Open Sans"/>
                <a:cs typeface="Open Sans"/>
                <a:sym typeface="Open Sans"/>
              </a:rPr>
              <a:t>Morning Message/Bell Work:</a:t>
            </a:r>
            <a:endParaRPr b="1">
              <a:latin typeface="Open Sans"/>
              <a:ea typeface="Open Sans"/>
              <a:cs typeface="Open Sans"/>
              <a:sym typeface="Open Sans"/>
            </a:endParaRPr>
          </a:p>
          <a:p>
            <a:pPr indent="-381000" lvl="0" marL="457200" rtl="0" algn="l">
              <a:lnSpc>
                <a:spcPct val="115000"/>
              </a:lnSpc>
              <a:spcBef>
                <a:spcPts val="1200"/>
              </a:spcBef>
              <a:spcAft>
                <a:spcPts val="0"/>
              </a:spcAft>
              <a:buSzPts val="2400"/>
              <a:buFont typeface="Open Sans"/>
              <a:buChar char="●"/>
            </a:pPr>
            <a:r>
              <a:rPr i="1" lang="en-US">
                <a:latin typeface="Open Sans"/>
                <a:ea typeface="Open Sans"/>
                <a:cs typeface="Open Sans"/>
                <a:sym typeface="Open Sans"/>
              </a:rPr>
              <a:t>Idea:</a:t>
            </a:r>
            <a:r>
              <a:rPr lang="en-US">
                <a:latin typeface="Open Sans"/>
                <a:ea typeface="Open Sans"/>
                <a:cs typeface="Open Sans"/>
                <a:sym typeface="Open Sans"/>
              </a:rPr>
              <a:t> Model a letter or word, then have students practice it in their journals or on whiteboards.</a:t>
            </a:r>
            <a:endParaRPr>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lang="en-US">
                <a:latin typeface="Open Sans"/>
                <a:ea typeface="Open Sans"/>
                <a:cs typeface="Open Sans"/>
                <a:sym typeface="Open Sans"/>
              </a:rPr>
              <a:t>Name Writing:</a:t>
            </a:r>
            <a:endParaRPr b="1">
              <a:latin typeface="Open Sans"/>
              <a:ea typeface="Open Sans"/>
              <a:cs typeface="Open Sans"/>
              <a:sym typeface="Open Sans"/>
            </a:endParaRPr>
          </a:p>
          <a:p>
            <a:pPr indent="-381000" lvl="0" marL="457200" rtl="0" algn="l">
              <a:lnSpc>
                <a:spcPct val="115000"/>
              </a:lnSpc>
              <a:spcBef>
                <a:spcPts val="1200"/>
              </a:spcBef>
              <a:spcAft>
                <a:spcPts val="0"/>
              </a:spcAft>
              <a:buSzPts val="2400"/>
              <a:buFont typeface="Open Sans"/>
              <a:buChar char="●"/>
            </a:pPr>
            <a:r>
              <a:rPr i="1" lang="en-US">
                <a:latin typeface="Open Sans"/>
                <a:ea typeface="Open Sans"/>
                <a:cs typeface="Open Sans"/>
                <a:sym typeface="Open Sans"/>
              </a:rPr>
              <a:t>Idea:</a:t>
            </a:r>
            <a:r>
              <a:rPr lang="en-US">
                <a:latin typeface="Open Sans"/>
                <a:ea typeface="Open Sans"/>
                <a:cs typeface="Open Sans"/>
                <a:sym typeface="Open Sans"/>
              </a:rPr>
              <a:t> Consistent, daily practice of writing their own name correctly.</a:t>
            </a:r>
            <a:endParaRPr>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lang="en-US">
                <a:latin typeface="Open Sans"/>
                <a:ea typeface="Open Sans"/>
                <a:cs typeface="Open Sans"/>
                <a:sym typeface="Open Sans"/>
              </a:rPr>
              <a:t>Labeling and Captions:</a:t>
            </a:r>
            <a:endParaRPr b="1">
              <a:latin typeface="Open Sans"/>
              <a:ea typeface="Open Sans"/>
              <a:cs typeface="Open Sans"/>
              <a:sym typeface="Open Sans"/>
            </a:endParaRPr>
          </a:p>
          <a:p>
            <a:pPr indent="-381000" lvl="0" marL="457200" rtl="0" algn="l">
              <a:lnSpc>
                <a:spcPct val="115000"/>
              </a:lnSpc>
              <a:spcBef>
                <a:spcPts val="1200"/>
              </a:spcBef>
              <a:spcAft>
                <a:spcPts val="0"/>
              </a:spcAft>
              <a:buSzPts val="2400"/>
              <a:buFont typeface="Open Sans"/>
              <a:buChar char="●"/>
            </a:pPr>
            <a:r>
              <a:rPr i="1" lang="en-US">
                <a:latin typeface="Open Sans"/>
                <a:ea typeface="Open Sans"/>
                <a:cs typeface="Open Sans"/>
                <a:sym typeface="Open Sans"/>
              </a:rPr>
              <a:t>Idea:</a:t>
            </a:r>
            <a:r>
              <a:rPr lang="en-US">
                <a:latin typeface="Open Sans"/>
                <a:ea typeface="Open Sans"/>
                <a:cs typeface="Open Sans"/>
                <a:sym typeface="Open Sans"/>
              </a:rPr>
              <a:t> When drawing, encourage students to label their pictures, focusing on legible letters.</a:t>
            </a:r>
            <a:endParaRPr>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lang="en-US">
                <a:latin typeface="Open Sans"/>
                <a:ea typeface="Open Sans"/>
                <a:cs typeface="Open Sans"/>
                <a:sym typeface="Open Sans"/>
              </a:rPr>
              <a:t>Short Dictation:</a:t>
            </a:r>
            <a:endParaRPr b="1">
              <a:latin typeface="Open Sans"/>
              <a:ea typeface="Open Sans"/>
              <a:cs typeface="Open Sans"/>
              <a:sym typeface="Open Sans"/>
            </a:endParaRPr>
          </a:p>
          <a:p>
            <a:pPr indent="-381000" lvl="0" marL="457200" rtl="0" algn="l">
              <a:lnSpc>
                <a:spcPct val="115000"/>
              </a:lnSpc>
              <a:spcBef>
                <a:spcPts val="1200"/>
              </a:spcBef>
              <a:spcAft>
                <a:spcPts val="0"/>
              </a:spcAft>
              <a:buSzPts val="2400"/>
              <a:buFont typeface="Open Sans"/>
              <a:buChar char="●"/>
            </a:pPr>
            <a:r>
              <a:rPr i="1" lang="en-US">
                <a:latin typeface="Open Sans"/>
                <a:ea typeface="Open Sans"/>
                <a:cs typeface="Open Sans"/>
                <a:sym typeface="Open Sans"/>
              </a:rPr>
              <a:t>Idea:</a:t>
            </a:r>
            <a:r>
              <a:rPr lang="en-US">
                <a:latin typeface="Open Sans"/>
                <a:ea typeface="Open Sans"/>
                <a:cs typeface="Open Sans"/>
                <a:sym typeface="Open Sans"/>
              </a:rPr>
              <a:t> Dictate a few high-frequency words or a simple sentence for students to write, emphasizing neatness.</a:t>
            </a:r>
            <a:endParaRPr>
              <a:latin typeface="Open Sans"/>
              <a:ea typeface="Open Sans"/>
              <a:cs typeface="Open Sans"/>
              <a:sym typeface="Open Sans"/>
            </a:endParaRPr>
          </a:p>
          <a:p>
            <a:pPr indent="0" lvl="0" marL="0" rtl="0" algn="ctr">
              <a:spcBef>
                <a:spcPts val="1200"/>
              </a:spcBef>
              <a:spcAft>
                <a:spcPts val="0"/>
              </a:spcAft>
              <a:buNone/>
            </a:pPr>
            <a:r>
              <a:t/>
            </a:r>
            <a:endParaRPr/>
          </a:p>
        </p:txBody>
      </p:sp>
      <p:pic>
        <p:nvPicPr>
          <p:cNvPr descr="an illustration of a hand holding a pen on a white background (Provided by Tenor)" id="176" name="Google Shape;176;p24"/>
          <p:cNvPicPr preferRelativeResize="0"/>
          <p:nvPr/>
        </p:nvPicPr>
        <p:blipFill>
          <a:blip r:embed="rId3">
            <a:alphaModFix/>
          </a:blip>
          <a:stretch>
            <a:fillRect/>
          </a:stretch>
        </p:blipFill>
        <p:spPr>
          <a:xfrm>
            <a:off x="10156375" y="137925"/>
            <a:ext cx="1719875" cy="1799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idx="1" type="body"/>
          </p:nvPr>
        </p:nvSpPr>
        <p:spPr>
          <a:xfrm>
            <a:off x="453875" y="487850"/>
            <a:ext cx="11574600" cy="606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990"/>
              <a:buFont typeface="Arial"/>
              <a:buNone/>
            </a:pPr>
            <a:r>
              <a:t/>
            </a:r>
            <a:endParaRPr sz="3000">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990"/>
              <a:buFont typeface="Arial"/>
              <a:buNone/>
            </a:pPr>
            <a:r>
              <a:t/>
            </a:r>
            <a:endParaRPr sz="3000">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990"/>
              <a:buFont typeface="Arial"/>
              <a:buNone/>
            </a:pPr>
            <a:r>
              <a:rPr b="1" lang="en-US" sz="3000">
                <a:solidFill>
                  <a:srgbClr val="D8316C"/>
                </a:solidFill>
                <a:latin typeface="Open Sans"/>
                <a:ea typeface="Open Sans"/>
                <a:cs typeface="Open Sans"/>
                <a:sym typeface="Open Sans"/>
              </a:rPr>
              <a:t>“</a:t>
            </a:r>
            <a:r>
              <a:rPr lang="en-US" sz="3000">
                <a:latin typeface="Open Sans"/>
                <a:ea typeface="Open Sans"/>
                <a:cs typeface="Open Sans"/>
                <a:sym typeface="Open Sans"/>
              </a:rPr>
              <a:t>Automaticity of letter writing is the single</a:t>
            </a:r>
            <a:endParaRPr sz="3000">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990"/>
              <a:buFont typeface="Arial"/>
              <a:buNone/>
            </a:pPr>
            <a:r>
              <a:rPr lang="en-US" sz="3000">
                <a:latin typeface="Open Sans"/>
                <a:ea typeface="Open Sans"/>
                <a:cs typeface="Open Sans"/>
                <a:sym typeface="Open Sans"/>
              </a:rPr>
              <a:t> best predictor of length and quality of written </a:t>
            </a:r>
            <a:endParaRPr sz="3000">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990"/>
              <a:buFont typeface="Arial"/>
              <a:buNone/>
            </a:pPr>
            <a:r>
              <a:rPr lang="en-US" sz="3000">
                <a:latin typeface="Open Sans"/>
                <a:ea typeface="Open Sans"/>
                <a:cs typeface="Open Sans"/>
                <a:sym typeface="Open Sans"/>
              </a:rPr>
              <a:t>composition in the primary grades.</a:t>
            </a:r>
            <a:r>
              <a:rPr b="1" lang="en-US" sz="3000">
                <a:solidFill>
                  <a:srgbClr val="D8316C"/>
                </a:solidFill>
                <a:latin typeface="Open Sans"/>
                <a:ea typeface="Open Sans"/>
                <a:cs typeface="Open Sans"/>
                <a:sym typeface="Open Sans"/>
              </a:rPr>
              <a:t>”</a:t>
            </a:r>
            <a:endParaRPr b="1" sz="3000">
              <a:solidFill>
                <a:srgbClr val="D8316C"/>
              </a:solidFill>
              <a:latin typeface="Open Sans"/>
              <a:ea typeface="Open Sans"/>
              <a:cs typeface="Open Sans"/>
              <a:sym typeface="Open Sans"/>
            </a:endParaRPr>
          </a:p>
          <a:p>
            <a:pPr indent="457200" lvl="0" marL="0" rtl="0" algn="l">
              <a:lnSpc>
                <a:spcPct val="150000"/>
              </a:lnSpc>
              <a:spcBef>
                <a:spcPts val="0"/>
              </a:spcBef>
              <a:spcAft>
                <a:spcPts val="0"/>
              </a:spcAft>
              <a:buClr>
                <a:schemeClr val="dk1"/>
              </a:buClr>
              <a:buSzPts val="990"/>
              <a:buFont typeface="Arial"/>
              <a:buNone/>
            </a:pPr>
            <a:r>
              <a:rPr lang="en-US" sz="3000">
                <a:solidFill>
                  <a:srgbClr val="D8316C"/>
                </a:solidFill>
                <a:latin typeface="Open Sans"/>
                <a:ea typeface="Open Sans"/>
                <a:cs typeface="Open Sans"/>
                <a:sym typeface="Open Sans"/>
              </a:rPr>
              <a:t>-Graham</a:t>
            </a:r>
            <a:endParaRPr sz="3000">
              <a:solidFill>
                <a:srgbClr val="D8316C"/>
              </a:solidFill>
              <a:latin typeface="Open Sans"/>
              <a:ea typeface="Open Sans"/>
              <a:cs typeface="Open Sans"/>
              <a:sym typeface="Open Sans"/>
            </a:endParaRPr>
          </a:p>
          <a:p>
            <a:pPr indent="0" lvl="0" marL="0" rtl="0" algn="l">
              <a:spcBef>
                <a:spcPts val="1000"/>
              </a:spcBef>
              <a:spcAft>
                <a:spcPts val="0"/>
              </a:spcAft>
              <a:buNone/>
            </a:pPr>
            <a:r>
              <a:t/>
            </a:r>
            <a:endParaRPr sz="3000"/>
          </a:p>
        </p:txBody>
      </p:sp>
      <p:pic>
        <p:nvPicPr>
          <p:cNvPr descr="Girl writing at desk (Provided by Getty Images)" id="183" name="Google Shape;183;p25"/>
          <p:cNvPicPr preferRelativeResize="0"/>
          <p:nvPr/>
        </p:nvPicPr>
        <p:blipFill>
          <a:blip r:embed="rId3">
            <a:alphaModFix/>
          </a:blip>
          <a:stretch>
            <a:fillRect/>
          </a:stretch>
        </p:blipFill>
        <p:spPr>
          <a:xfrm>
            <a:off x="8627500" y="3429000"/>
            <a:ext cx="1861452" cy="2482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ctrTitle"/>
          </p:nvPr>
        </p:nvSpPr>
        <p:spPr>
          <a:xfrm>
            <a:off x="0" y="240650"/>
            <a:ext cx="12302400" cy="942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Typical Progression for Beginning Composing</a:t>
            </a:r>
            <a:endParaRPr sz="2800">
              <a:latin typeface="Open Sans"/>
              <a:ea typeface="Open Sans"/>
              <a:cs typeface="Open Sans"/>
              <a:sym typeface="Open Sans"/>
            </a:endParaRPr>
          </a:p>
        </p:txBody>
      </p:sp>
      <p:sp>
        <p:nvSpPr>
          <p:cNvPr id="190" name="Google Shape;190;p26"/>
          <p:cNvSpPr txBox="1"/>
          <p:nvPr>
            <p:ph idx="1" type="subTitle"/>
          </p:nvPr>
        </p:nvSpPr>
        <p:spPr>
          <a:xfrm>
            <a:off x="1293625" y="3132625"/>
            <a:ext cx="9937200" cy="29181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SzPts val="2400"/>
              <a:buFont typeface="Open Sans"/>
              <a:buChar char="●"/>
            </a:pPr>
            <a:r>
              <a:rPr lang="en-US">
                <a:highlight>
                  <a:srgbClr val="FFFFFF"/>
                </a:highlight>
                <a:latin typeface="Open Sans"/>
                <a:ea typeface="Open Sans"/>
                <a:cs typeface="Open Sans"/>
                <a:sym typeface="Open Sans"/>
              </a:rPr>
              <a:t>Scribbling random marks on a page</a:t>
            </a:r>
            <a:endParaRPr>
              <a:highlight>
                <a:srgbClr val="FFFFFF"/>
              </a:highlight>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a:highlight>
                  <a:srgbClr val="FFFFFF"/>
                </a:highlight>
                <a:latin typeface="Open Sans"/>
                <a:ea typeface="Open Sans"/>
                <a:cs typeface="Open Sans"/>
                <a:sym typeface="Open Sans"/>
              </a:rPr>
              <a:t>Drawing illustrations</a:t>
            </a:r>
            <a:endParaRPr>
              <a:highlight>
                <a:srgbClr val="FFFFFF"/>
              </a:highlight>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a:highlight>
                  <a:srgbClr val="FFFFFF"/>
                </a:highlight>
                <a:latin typeface="Open Sans"/>
                <a:ea typeface="Open Sans"/>
                <a:cs typeface="Open Sans"/>
                <a:sym typeface="Open Sans"/>
              </a:rPr>
              <a:t>Dictating ideas and thoughts to a teacher who scribes</a:t>
            </a:r>
            <a:endParaRPr>
              <a:highlight>
                <a:srgbClr val="FFFFFF"/>
              </a:highlight>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a:highlight>
                  <a:srgbClr val="FFFFFF"/>
                </a:highlight>
                <a:latin typeface="Open Sans"/>
                <a:ea typeface="Open Sans"/>
                <a:cs typeface="Open Sans"/>
                <a:sym typeface="Open Sans"/>
              </a:rPr>
              <a:t>Labeling objects and illustrations, lists of words</a:t>
            </a:r>
            <a:endParaRPr>
              <a:highlight>
                <a:srgbClr val="FFFFFF"/>
              </a:highlight>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a:highlight>
                  <a:srgbClr val="FFFFFF"/>
                </a:highlight>
                <a:latin typeface="Open Sans"/>
                <a:ea typeface="Open Sans"/>
                <a:cs typeface="Open Sans"/>
                <a:sym typeface="Open Sans"/>
              </a:rPr>
              <a:t>Combining words and pictures</a:t>
            </a:r>
            <a:endParaRPr>
              <a:highlight>
                <a:srgbClr val="FFFFFF"/>
              </a:highlight>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a:highlight>
                  <a:srgbClr val="FFFFFF"/>
                </a:highlight>
                <a:latin typeface="Open Sans"/>
                <a:ea typeface="Open Sans"/>
                <a:cs typeface="Open Sans"/>
                <a:sym typeface="Open Sans"/>
              </a:rPr>
              <a:t>Adding phrases and sentences</a:t>
            </a:r>
            <a:endParaRPr>
              <a:highlight>
                <a:srgbClr val="FFFFFF"/>
              </a:highlight>
              <a:latin typeface="Open Sans"/>
              <a:ea typeface="Open Sans"/>
              <a:cs typeface="Open Sans"/>
              <a:sym typeface="Open Sans"/>
            </a:endParaRPr>
          </a:p>
          <a:p>
            <a:pPr indent="0" lvl="0" marL="0" rtl="0" algn="ctr">
              <a:spcBef>
                <a:spcPts val="3800"/>
              </a:spcBef>
              <a:spcAft>
                <a:spcPts val="0"/>
              </a:spcAft>
              <a:buNone/>
            </a:pPr>
            <a:r>
              <a:t/>
            </a:r>
            <a:endParaRPr/>
          </a:p>
        </p:txBody>
      </p:sp>
      <p:pic>
        <p:nvPicPr>
          <p:cNvPr id="191" name="Google Shape;191;p26"/>
          <p:cNvPicPr preferRelativeResize="0"/>
          <p:nvPr/>
        </p:nvPicPr>
        <p:blipFill>
          <a:blip r:embed="rId3">
            <a:alphaModFix/>
          </a:blip>
          <a:stretch>
            <a:fillRect/>
          </a:stretch>
        </p:blipFill>
        <p:spPr>
          <a:xfrm>
            <a:off x="1962238" y="1463275"/>
            <a:ext cx="8267525" cy="1389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ctrTitle"/>
          </p:nvPr>
        </p:nvSpPr>
        <p:spPr>
          <a:xfrm>
            <a:off x="96425" y="226624"/>
            <a:ext cx="9144000" cy="8490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Drawing</a:t>
            </a:r>
            <a:endParaRPr sz="4400">
              <a:latin typeface="Open Sans"/>
              <a:ea typeface="Open Sans"/>
              <a:cs typeface="Open Sans"/>
              <a:sym typeface="Open Sans"/>
            </a:endParaRPr>
          </a:p>
        </p:txBody>
      </p:sp>
      <p:sp>
        <p:nvSpPr>
          <p:cNvPr id="198" name="Google Shape;198;p27"/>
          <p:cNvSpPr txBox="1"/>
          <p:nvPr>
            <p:ph idx="1" type="subTitle"/>
          </p:nvPr>
        </p:nvSpPr>
        <p:spPr>
          <a:xfrm>
            <a:off x="215925" y="1229650"/>
            <a:ext cx="11728500" cy="5332500"/>
          </a:xfrm>
          <a:prstGeom prst="rect">
            <a:avLst/>
          </a:prstGeom>
        </p:spPr>
        <p:txBody>
          <a:bodyPr anchorCtr="0" anchor="t" bIns="45700" lIns="91425" spcFirstLastPara="1" rIns="91425" wrap="square" tIns="45700">
            <a:normAutofit/>
          </a:bodyPr>
          <a:lstStyle/>
          <a:p>
            <a:pPr indent="-381000" lvl="0" marL="457200" rtl="0" algn="l">
              <a:lnSpc>
                <a:spcPct val="150000"/>
              </a:lnSpc>
              <a:spcBef>
                <a:spcPts val="1000"/>
              </a:spcBef>
              <a:spcAft>
                <a:spcPts val="0"/>
              </a:spcAft>
              <a:buSzPts val="2400"/>
              <a:buFont typeface="Open Sans"/>
              <a:buChar char="●"/>
            </a:pPr>
            <a:r>
              <a:rPr lang="en-US">
                <a:latin typeface="Open Sans"/>
                <a:ea typeface="Open Sans"/>
                <a:cs typeface="Open Sans"/>
                <a:sym typeface="Open Sans"/>
              </a:rPr>
              <a:t>Model how drawing can be used to share ideas and stories</a:t>
            </a:r>
            <a:endParaRPr>
              <a:latin typeface="Open Sans"/>
              <a:ea typeface="Open Sans"/>
              <a:cs typeface="Open Sans"/>
              <a:sym typeface="Open Sans"/>
            </a:endParaRPr>
          </a:p>
          <a:p>
            <a:pPr indent="-355600" lvl="1" marL="914400" rtl="0" algn="l">
              <a:lnSpc>
                <a:spcPct val="150000"/>
              </a:lnSpc>
              <a:spcBef>
                <a:spcPts val="0"/>
              </a:spcBef>
              <a:spcAft>
                <a:spcPts val="0"/>
              </a:spcAft>
              <a:buSzPts val="2000"/>
              <a:buFont typeface="Open Sans"/>
              <a:buChar char="○"/>
            </a:pPr>
            <a:r>
              <a:rPr lang="en-US">
                <a:latin typeface="Open Sans"/>
                <a:ea typeface="Open Sans"/>
                <a:cs typeface="Open Sans"/>
                <a:sym typeface="Open Sans"/>
              </a:rPr>
              <a:t>Think/plan</a:t>
            </a:r>
            <a:endParaRPr>
              <a:latin typeface="Open Sans"/>
              <a:ea typeface="Open Sans"/>
              <a:cs typeface="Open Sans"/>
              <a:sym typeface="Open Sans"/>
            </a:endParaRPr>
          </a:p>
          <a:p>
            <a:pPr indent="-355600" lvl="1" marL="914400" rtl="0" algn="l">
              <a:lnSpc>
                <a:spcPct val="150000"/>
              </a:lnSpc>
              <a:spcBef>
                <a:spcPts val="0"/>
              </a:spcBef>
              <a:spcAft>
                <a:spcPts val="0"/>
              </a:spcAft>
              <a:buSzPts val="2000"/>
              <a:buFont typeface="Open Sans"/>
              <a:buChar char="○"/>
            </a:pPr>
            <a:r>
              <a:rPr lang="en-US">
                <a:latin typeface="Open Sans"/>
                <a:ea typeface="Open Sans"/>
                <a:cs typeface="Open Sans"/>
                <a:sym typeface="Open Sans"/>
              </a:rPr>
              <a:t>Write</a:t>
            </a:r>
            <a:endParaRPr>
              <a:latin typeface="Open Sans"/>
              <a:ea typeface="Open Sans"/>
              <a:cs typeface="Open Sans"/>
              <a:sym typeface="Open Sans"/>
            </a:endParaRPr>
          </a:p>
          <a:p>
            <a:pPr indent="-355600" lvl="1" marL="914400" rtl="0" algn="l">
              <a:lnSpc>
                <a:spcPct val="150000"/>
              </a:lnSpc>
              <a:spcBef>
                <a:spcPts val="0"/>
              </a:spcBef>
              <a:spcAft>
                <a:spcPts val="0"/>
              </a:spcAft>
              <a:buSzPts val="2000"/>
              <a:buFont typeface="Open Sans"/>
              <a:buChar char="○"/>
            </a:pPr>
            <a:r>
              <a:rPr lang="en-US">
                <a:latin typeface="Open Sans"/>
                <a:ea typeface="Open Sans"/>
                <a:cs typeface="Open Sans"/>
                <a:sym typeface="Open Sans"/>
              </a:rPr>
              <a:t>Revise</a:t>
            </a:r>
            <a:endParaRPr>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Provide explicit instruction on drawing basic shapes</a:t>
            </a:r>
            <a:endParaRPr>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Guide students in combining shapes and adding details to better convey their messages</a:t>
            </a:r>
            <a:endParaRPr>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Encourage students to orally share</a:t>
            </a:r>
            <a:endParaRPr>
              <a:latin typeface="Open Sans"/>
              <a:ea typeface="Open Sans"/>
              <a:cs typeface="Open Sans"/>
              <a:sym typeface="Open Sans"/>
            </a:endParaRPr>
          </a:p>
          <a:p>
            <a:pPr indent="0" lvl="0" marL="0" rtl="0" algn="l">
              <a:lnSpc>
                <a:spcPct val="150000"/>
              </a:lnSpc>
              <a:spcBef>
                <a:spcPts val="1000"/>
              </a:spcBef>
              <a:spcAft>
                <a:spcPts val="0"/>
              </a:spcAft>
              <a:buNone/>
            </a:pPr>
            <a:r>
              <a:t/>
            </a:r>
            <a:endParaRPr>
              <a:latin typeface="Open Sans"/>
              <a:ea typeface="Open Sans"/>
              <a:cs typeface="Open Sans"/>
              <a:sym typeface="Open Sans"/>
            </a:endParaRPr>
          </a:p>
        </p:txBody>
      </p:sp>
      <p:sp>
        <p:nvSpPr>
          <p:cNvPr id="199" name="Google Shape;199;p27"/>
          <p:cNvSpPr/>
          <p:nvPr/>
        </p:nvSpPr>
        <p:spPr>
          <a:xfrm>
            <a:off x="3127075" y="5288450"/>
            <a:ext cx="1343700" cy="1343700"/>
          </a:xfrm>
          <a:prstGeom prst="rect">
            <a:avLst/>
          </a:prstGeom>
          <a:solidFill>
            <a:srgbClr val="055E8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0" name="Google Shape;200;p27"/>
          <p:cNvSpPr/>
          <p:nvPr/>
        </p:nvSpPr>
        <p:spPr>
          <a:xfrm>
            <a:off x="4904575" y="5218450"/>
            <a:ext cx="1553400" cy="1343700"/>
          </a:xfrm>
          <a:prstGeom prst="triangle">
            <a:avLst>
              <a:gd fmla="val 50000" name="adj"/>
            </a:avLst>
          </a:prstGeom>
          <a:solidFill>
            <a:srgbClr val="3490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1" name="Google Shape;201;p27"/>
          <p:cNvSpPr/>
          <p:nvPr/>
        </p:nvSpPr>
        <p:spPr>
          <a:xfrm>
            <a:off x="6668050" y="5218450"/>
            <a:ext cx="1343700" cy="1343700"/>
          </a:xfrm>
          <a:prstGeom prst="ellipse">
            <a:avLst/>
          </a:prstGeom>
          <a:solidFill>
            <a:srgbClr val="D831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8"/>
          <p:cNvSpPr txBox="1"/>
          <p:nvPr>
            <p:ph type="ctrTitle"/>
          </p:nvPr>
        </p:nvSpPr>
        <p:spPr>
          <a:xfrm>
            <a:off x="0" y="226625"/>
            <a:ext cx="9144000" cy="829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SzPts val="990"/>
              <a:buNone/>
            </a:pPr>
            <a:r>
              <a:rPr lang="en-US" sz="4400">
                <a:latin typeface="Open Sans"/>
                <a:ea typeface="Open Sans"/>
                <a:cs typeface="Open Sans"/>
                <a:sym typeface="Open Sans"/>
              </a:rPr>
              <a:t>Labeling Strategies  </a:t>
            </a:r>
            <a:endParaRPr sz="4400">
              <a:latin typeface="Open Sans"/>
              <a:ea typeface="Open Sans"/>
              <a:cs typeface="Open Sans"/>
              <a:sym typeface="Open Sans"/>
            </a:endParaRPr>
          </a:p>
        </p:txBody>
      </p:sp>
      <p:sp>
        <p:nvSpPr>
          <p:cNvPr id="208" name="Google Shape;208;p28"/>
          <p:cNvSpPr txBox="1"/>
          <p:nvPr>
            <p:ph idx="1" type="subTitle"/>
          </p:nvPr>
        </p:nvSpPr>
        <p:spPr>
          <a:xfrm>
            <a:off x="413700" y="1183675"/>
            <a:ext cx="11778300" cy="5878500"/>
          </a:xfrm>
          <a:prstGeom prst="rect">
            <a:avLst/>
          </a:prstGeom>
        </p:spPr>
        <p:txBody>
          <a:bodyPr anchorCtr="0" anchor="t" bIns="45700" lIns="91425" spcFirstLastPara="1" rIns="91425" wrap="square" tIns="45700">
            <a:normAutofit fontScale="40000"/>
          </a:bodyPr>
          <a:lstStyle/>
          <a:p>
            <a:pPr indent="0" lvl="0" marL="0" rtl="0" algn="l">
              <a:lnSpc>
                <a:spcPct val="115000"/>
              </a:lnSpc>
              <a:spcBef>
                <a:spcPts val="1000"/>
              </a:spcBef>
              <a:spcAft>
                <a:spcPts val="0"/>
              </a:spcAft>
              <a:buClr>
                <a:schemeClr val="dk1"/>
              </a:buClr>
              <a:buSzPts val="440"/>
              <a:buFont typeface="Arial"/>
              <a:buNone/>
            </a:pPr>
            <a:r>
              <a:t/>
            </a:r>
            <a:endParaRPr sz="6000">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440"/>
              <a:buFont typeface="Arial"/>
              <a:buNone/>
            </a:pPr>
            <a:r>
              <a:rPr lang="en-US" sz="6000">
                <a:latin typeface="Open Sans"/>
                <a:ea typeface="Open Sans"/>
                <a:cs typeface="Open Sans"/>
                <a:sym typeface="Open Sans"/>
              </a:rPr>
              <a:t>1. Connect to Oral Language and Vocabulary</a:t>
            </a:r>
            <a:endParaRPr sz="6000">
              <a:latin typeface="Open Sans"/>
              <a:ea typeface="Open Sans"/>
              <a:cs typeface="Open Sans"/>
              <a:sym typeface="Open Sans"/>
            </a:endParaRPr>
          </a:p>
          <a:p>
            <a:pPr indent="-381000" lvl="0" marL="914400" rtl="0" algn="l">
              <a:lnSpc>
                <a:spcPct val="115000"/>
              </a:lnSpc>
              <a:spcBef>
                <a:spcPts val="1000"/>
              </a:spcBef>
              <a:spcAft>
                <a:spcPts val="0"/>
              </a:spcAft>
              <a:buSzPct val="100000"/>
              <a:buFont typeface="Open Sans"/>
              <a:buChar char="●"/>
            </a:pPr>
            <a:r>
              <a:rPr lang="en-US" sz="6000">
                <a:latin typeface="Open Sans"/>
                <a:ea typeface="Open Sans"/>
                <a:cs typeface="Open Sans"/>
                <a:sym typeface="Open Sans"/>
              </a:rPr>
              <a:t>Use real objects or pictures and model naming them aloud before writing.</a:t>
            </a:r>
            <a:endParaRPr sz="6000">
              <a:latin typeface="Open Sans"/>
              <a:ea typeface="Open Sans"/>
              <a:cs typeface="Open Sans"/>
              <a:sym typeface="Open Sans"/>
            </a:endParaRPr>
          </a:p>
          <a:p>
            <a:pPr indent="-381000" lvl="0" marL="914400" rtl="0" algn="l">
              <a:lnSpc>
                <a:spcPct val="115000"/>
              </a:lnSpc>
              <a:spcBef>
                <a:spcPts val="1000"/>
              </a:spcBef>
              <a:spcAft>
                <a:spcPts val="0"/>
              </a:spcAft>
              <a:buSzPct val="100000"/>
              <a:buFont typeface="Open Sans"/>
              <a:buChar char="●"/>
            </a:pPr>
            <a:r>
              <a:rPr lang="en-US" sz="6000">
                <a:latin typeface="Open Sans"/>
                <a:ea typeface="Open Sans"/>
                <a:cs typeface="Open Sans"/>
                <a:sym typeface="Open Sans"/>
              </a:rPr>
              <a:t>Use sentence frames to scaffold oral to written language.</a:t>
            </a:r>
            <a:endParaRPr sz="6000">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440"/>
              <a:buFont typeface="Arial"/>
              <a:buNone/>
            </a:pPr>
            <a:r>
              <a:rPr lang="en-US" sz="6000">
                <a:latin typeface="Open Sans"/>
                <a:ea typeface="Open Sans"/>
                <a:cs typeface="Open Sans"/>
                <a:sym typeface="Open Sans"/>
              </a:rPr>
              <a:t>2. Phoneme-Grapheme Mapping</a:t>
            </a:r>
            <a:endParaRPr sz="6000">
              <a:latin typeface="Open Sans"/>
              <a:ea typeface="Open Sans"/>
              <a:cs typeface="Open Sans"/>
              <a:sym typeface="Open Sans"/>
            </a:endParaRPr>
          </a:p>
          <a:p>
            <a:pPr indent="-381000" lvl="0" marL="914400" rtl="0" algn="l">
              <a:lnSpc>
                <a:spcPct val="115000"/>
              </a:lnSpc>
              <a:spcBef>
                <a:spcPts val="1000"/>
              </a:spcBef>
              <a:spcAft>
                <a:spcPts val="0"/>
              </a:spcAft>
              <a:buSzPct val="100000"/>
              <a:buFont typeface="Open Sans"/>
              <a:buChar char="●"/>
            </a:pPr>
            <a:r>
              <a:rPr lang="en-US" sz="6000">
                <a:latin typeface="Open Sans"/>
                <a:ea typeface="Open Sans"/>
                <a:cs typeface="Open Sans"/>
                <a:sym typeface="Open Sans"/>
              </a:rPr>
              <a:t>Stretch out the word orally (e.g., “d-o-g”) and map each sound to a letter.</a:t>
            </a:r>
            <a:endParaRPr sz="6000">
              <a:latin typeface="Open Sans"/>
              <a:ea typeface="Open Sans"/>
              <a:cs typeface="Open Sans"/>
              <a:sym typeface="Open Sans"/>
            </a:endParaRPr>
          </a:p>
          <a:p>
            <a:pPr indent="-381000" lvl="0" marL="914400" rtl="0" algn="l">
              <a:lnSpc>
                <a:spcPct val="115000"/>
              </a:lnSpc>
              <a:spcBef>
                <a:spcPts val="1000"/>
              </a:spcBef>
              <a:spcAft>
                <a:spcPts val="0"/>
              </a:spcAft>
              <a:buSzPct val="100000"/>
              <a:buFont typeface="Open Sans"/>
              <a:buChar char="●"/>
            </a:pPr>
            <a:r>
              <a:rPr lang="en-US" sz="6000">
                <a:latin typeface="Open Sans"/>
                <a:ea typeface="Open Sans"/>
                <a:cs typeface="Open Sans"/>
                <a:sym typeface="Open Sans"/>
              </a:rPr>
              <a:t>Use Elkonin boxes or sound boxes before writing the label.</a:t>
            </a:r>
            <a:endParaRPr sz="6000">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440"/>
              <a:buFont typeface="Arial"/>
              <a:buNone/>
            </a:pPr>
            <a:r>
              <a:rPr lang="en-US" sz="6000">
                <a:latin typeface="Open Sans"/>
                <a:ea typeface="Open Sans"/>
                <a:cs typeface="Open Sans"/>
                <a:sym typeface="Open Sans"/>
              </a:rPr>
              <a:t>3.  Scaffold with Guided Drawing</a:t>
            </a:r>
            <a:endParaRPr sz="6000">
              <a:latin typeface="Open Sans"/>
              <a:ea typeface="Open Sans"/>
              <a:cs typeface="Open Sans"/>
              <a:sym typeface="Open Sans"/>
            </a:endParaRPr>
          </a:p>
          <a:p>
            <a:pPr indent="-381000" lvl="0" marL="914400" rtl="0" algn="l">
              <a:lnSpc>
                <a:spcPct val="115000"/>
              </a:lnSpc>
              <a:spcBef>
                <a:spcPts val="1000"/>
              </a:spcBef>
              <a:spcAft>
                <a:spcPts val="0"/>
              </a:spcAft>
              <a:buSzPct val="100000"/>
              <a:buFont typeface="Open Sans"/>
              <a:buChar char="●"/>
            </a:pPr>
            <a:r>
              <a:rPr lang="en-US" sz="6000">
                <a:latin typeface="Open Sans"/>
                <a:ea typeface="Open Sans"/>
                <a:cs typeface="Open Sans"/>
                <a:sym typeface="Open Sans"/>
              </a:rPr>
              <a:t>Have students draw a scene and label parts.</a:t>
            </a:r>
            <a:endParaRPr sz="6000">
              <a:latin typeface="Open Sans"/>
              <a:ea typeface="Open Sans"/>
              <a:cs typeface="Open Sans"/>
              <a:sym typeface="Open Sans"/>
            </a:endParaRPr>
          </a:p>
          <a:p>
            <a:pPr indent="-381000" lvl="0" marL="914400" rtl="0" algn="l">
              <a:lnSpc>
                <a:spcPct val="115000"/>
              </a:lnSpc>
              <a:spcBef>
                <a:spcPts val="1000"/>
              </a:spcBef>
              <a:spcAft>
                <a:spcPts val="0"/>
              </a:spcAft>
              <a:buSzPct val="100000"/>
              <a:buFont typeface="Open Sans"/>
              <a:buChar char="●"/>
            </a:pPr>
            <a:r>
              <a:rPr lang="en-US" sz="6000">
                <a:latin typeface="Open Sans"/>
                <a:ea typeface="Open Sans"/>
                <a:cs typeface="Open Sans"/>
                <a:sym typeface="Open Sans"/>
              </a:rPr>
              <a:t>Model how to listen for sounds and write what they hear.</a:t>
            </a:r>
            <a:endParaRPr sz="6000">
              <a:solidFill>
                <a:srgbClr val="424242"/>
              </a:solidFill>
              <a:highlight>
                <a:srgbClr val="FAFAFA"/>
              </a:highlight>
              <a:latin typeface="Open Sans"/>
              <a:ea typeface="Open Sans"/>
              <a:cs typeface="Open Sans"/>
              <a:sym typeface="Open Sans"/>
            </a:endParaRPr>
          </a:p>
          <a:p>
            <a:pPr indent="0" lvl="0" marL="0" rtl="0" algn="ctr">
              <a:spcBef>
                <a:spcPts val="1000"/>
              </a:spcBef>
              <a:spcAft>
                <a:spcPts val="0"/>
              </a:spcAft>
              <a:buNone/>
            </a:pPr>
            <a:r>
              <a:t/>
            </a:r>
            <a:endParaRPr/>
          </a:p>
        </p:txBody>
      </p:sp>
      <p:pic>
        <p:nvPicPr>
          <p:cNvPr id="209" name="Google Shape;209;p28"/>
          <p:cNvPicPr preferRelativeResize="0"/>
          <p:nvPr/>
        </p:nvPicPr>
        <p:blipFill>
          <a:blip r:embed="rId3">
            <a:alphaModFix/>
          </a:blip>
          <a:stretch>
            <a:fillRect/>
          </a:stretch>
        </p:blipFill>
        <p:spPr>
          <a:xfrm>
            <a:off x="7539075" y="449550"/>
            <a:ext cx="2366574" cy="1600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type="ctrTitle"/>
          </p:nvPr>
        </p:nvSpPr>
        <p:spPr>
          <a:xfrm>
            <a:off x="0" y="184649"/>
            <a:ext cx="9144000" cy="835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Drawing and Labeling Activity</a:t>
            </a:r>
            <a:endParaRPr sz="4400">
              <a:latin typeface="Open Sans"/>
              <a:ea typeface="Open Sans"/>
              <a:cs typeface="Open Sans"/>
              <a:sym typeface="Open Sans"/>
            </a:endParaRPr>
          </a:p>
        </p:txBody>
      </p:sp>
      <p:sp>
        <p:nvSpPr>
          <p:cNvPr id="216" name="Google Shape;216;p29"/>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17" name="Google Shape;217;p29"/>
          <p:cNvPicPr preferRelativeResize="0"/>
          <p:nvPr/>
        </p:nvPicPr>
        <p:blipFill>
          <a:blip r:embed="rId3">
            <a:alphaModFix/>
          </a:blip>
          <a:stretch>
            <a:fillRect/>
          </a:stretch>
        </p:blipFill>
        <p:spPr>
          <a:xfrm>
            <a:off x="6926513" y="1547800"/>
            <a:ext cx="2733675" cy="3762375"/>
          </a:xfrm>
          <a:prstGeom prst="rect">
            <a:avLst/>
          </a:prstGeom>
          <a:noFill/>
          <a:ln>
            <a:noFill/>
          </a:ln>
        </p:spPr>
      </p:pic>
      <p:sp>
        <p:nvSpPr>
          <p:cNvPr id="218" name="Google Shape;218;p29"/>
          <p:cNvSpPr/>
          <p:nvPr/>
        </p:nvSpPr>
        <p:spPr>
          <a:xfrm>
            <a:off x="131950" y="1945200"/>
            <a:ext cx="1637700" cy="1483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9" name="Google Shape;219;p29"/>
          <p:cNvSpPr/>
          <p:nvPr/>
        </p:nvSpPr>
        <p:spPr>
          <a:xfrm rot="10249367">
            <a:off x="415104" y="3868492"/>
            <a:ext cx="1546192" cy="1391867"/>
          </a:xfrm>
          <a:prstGeom prst="triangle">
            <a:avLst>
              <a:gd fmla="val 5089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0" name="Google Shape;220;p29"/>
          <p:cNvSpPr/>
          <p:nvPr/>
        </p:nvSpPr>
        <p:spPr>
          <a:xfrm>
            <a:off x="2957575" y="2368350"/>
            <a:ext cx="1637700" cy="1483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1" name="Google Shape;221;p29"/>
          <p:cNvSpPr/>
          <p:nvPr/>
        </p:nvSpPr>
        <p:spPr>
          <a:xfrm rot="10249287">
            <a:off x="3153402" y="3355445"/>
            <a:ext cx="1553491" cy="134383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2" name="Google Shape;222;p29"/>
          <p:cNvSpPr/>
          <p:nvPr/>
        </p:nvSpPr>
        <p:spPr>
          <a:xfrm rot="-5558175">
            <a:off x="2987291" y="1623992"/>
            <a:ext cx="1343622" cy="140242"/>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3" name="Google Shape;223;p29"/>
          <p:cNvSpPr/>
          <p:nvPr/>
        </p:nvSpPr>
        <p:spPr>
          <a:xfrm rot="-1278727">
            <a:off x="4456806" y="3089550"/>
            <a:ext cx="404459" cy="183621"/>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4" name="Google Shape;224;p29"/>
          <p:cNvSpPr/>
          <p:nvPr/>
        </p:nvSpPr>
        <p:spPr>
          <a:xfrm rot="462924">
            <a:off x="2845653" y="3517355"/>
            <a:ext cx="404462" cy="183754"/>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0"/>
          <p:cNvSpPr txBox="1"/>
          <p:nvPr>
            <p:ph type="ctrTitle"/>
          </p:nvPr>
        </p:nvSpPr>
        <p:spPr>
          <a:xfrm>
            <a:off x="0" y="230074"/>
            <a:ext cx="9144000" cy="736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List Writing Strategies</a:t>
            </a:r>
            <a:endParaRPr sz="4400">
              <a:latin typeface="Open Sans"/>
              <a:ea typeface="Open Sans"/>
              <a:cs typeface="Open Sans"/>
              <a:sym typeface="Open Sans"/>
            </a:endParaRPr>
          </a:p>
        </p:txBody>
      </p:sp>
      <p:sp>
        <p:nvSpPr>
          <p:cNvPr id="231" name="Google Shape;231;p30"/>
          <p:cNvSpPr txBox="1"/>
          <p:nvPr>
            <p:ph idx="1" type="subTitle"/>
          </p:nvPr>
        </p:nvSpPr>
        <p:spPr>
          <a:xfrm>
            <a:off x="364125" y="1132850"/>
            <a:ext cx="11077200" cy="5379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latin typeface="Open Sans"/>
                <a:ea typeface="Open Sans"/>
                <a:cs typeface="Open Sans"/>
                <a:sym typeface="Open Sans"/>
              </a:rPr>
              <a:t>1. Purposeful Lists</a:t>
            </a:r>
            <a:endParaRPr>
              <a:latin typeface="Open Sans"/>
              <a:ea typeface="Open Sans"/>
              <a:cs typeface="Open Sans"/>
              <a:sym typeface="Open Sans"/>
            </a:endParaRPr>
          </a:p>
          <a:p>
            <a:pPr indent="-381000" lvl="0" marL="914400" rtl="0" algn="l">
              <a:spcBef>
                <a:spcPts val="1000"/>
              </a:spcBef>
              <a:spcAft>
                <a:spcPts val="0"/>
              </a:spcAft>
              <a:buSzPts val="2400"/>
              <a:buFont typeface="Open Sans"/>
              <a:buChar char="●"/>
            </a:pPr>
            <a:r>
              <a:rPr lang="en-US">
                <a:latin typeface="Open Sans"/>
                <a:ea typeface="Open Sans"/>
                <a:cs typeface="Open Sans"/>
                <a:sym typeface="Open Sans"/>
              </a:rPr>
              <a:t>Tie to real-life contexts: grocery lists, “things I see in spring.”</a:t>
            </a:r>
            <a:endParaRPr>
              <a:latin typeface="Open Sans"/>
              <a:ea typeface="Open Sans"/>
              <a:cs typeface="Open Sans"/>
              <a:sym typeface="Open Sans"/>
            </a:endParaRPr>
          </a:p>
          <a:p>
            <a:pPr indent="-381000" lvl="0" marL="914400" rtl="0" algn="l">
              <a:spcBef>
                <a:spcPts val="1000"/>
              </a:spcBef>
              <a:spcAft>
                <a:spcPts val="0"/>
              </a:spcAft>
              <a:buSzPts val="2400"/>
              <a:buFont typeface="Open Sans"/>
              <a:buChar char="●"/>
            </a:pPr>
            <a:r>
              <a:rPr lang="en-US">
                <a:latin typeface="Open Sans"/>
                <a:ea typeface="Open Sans"/>
                <a:cs typeface="Open Sans"/>
                <a:sym typeface="Open Sans"/>
              </a:rPr>
              <a:t>Use sentence stems like: “I need ___.” or “I see a ___.”</a:t>
            </a:r>
            <a:endParaRPr>
              <a:latin typeface="Open Sans"/>
              <a:ea typeface="Open Sans"/>
              <a:cs typeface="Open Sans"/>
              <a:sym typeface="Open Sans"/>
            </a:endParaRPr>
          </a:p>
          <a:p>
            <a:pPr indent="0" lvl="0" marL="0" rtl="0" algn="l">
              <a:spcBef>
                <a:spcPts val="1000"/>
              </a:spcBef>
              <a:spcAft>
                <a:spcPts val="0"/>
              </a:spcAft>
              <a:buClr>
                <a:schemeClr val="dk1"/>
              </a:buClr>
              <a:buSzPts val="1100"/>
              <a:buFont typeface="Arial"/>
              <a:buNone/>
            </a:pPr>
            <a:r>
              <a:rPr lang="en-US">
                <a:latin typeface="Open Sans"/>
                <a:ea typeface="Open Sans"/>
                <a:cs typeface="Open Sans"/>
                <a:sym typeface="Open Sans"/>
              </a:rPr>
              <a:t>2. Sound-Spelling Support</a:t>
            </a:r>
            <a:endParaRPr>
              <a:latin typeface="Open Sans"/>
              <a:ea typeface="Open Sans"/>
              <a:cs typeface="Open Sans"/>
              <a:sym typeface="Open Sans"/>
            </a:endParaRPr>
          </a:p>
          <a:p>
            <a:pPr indent="-381000" lvl="0" marL="914400" rtl="0" algn="l">
              <a:spcBef>
                <a:spcPts val="1000"/>
              </a:spcBef>
              <a:spcAft>
                <a:spcPts val="0"/>
              </a:spcAft>
              <a:buSzPts val="2400"/>
              <a:buFont typeface="Open Sans"/>
              <a:buChar char="●"/>
            </a:pPr>
            <a:r>
              <a:rPr lang="en-US">
                <a:latin typeface="Open Sans"/>
                <a:ea typeface="Open Sans"/>
                <a:cs typeface="Open Sans"/>
                <a:sym typeface="Open Sans"/>
              </a:rPr>
              <a:t>Encourage invented spelling with phonics support </a:t>
            </a:r>
            <a:endParaRPr>
              <a:latin typeface="Open Sans"/>
              <a:ea typeface="Open Sans"/>
              <a:cs typeface="Open Sans"/>
              <a:sym typeface="Open Sans"/>
            </a:endParaRPr>
          </a:p>
          <a:p>
            <a:pPr indent="0" lvl="0" marL="0" rtl="0" algn="l">
              <a:spcBef>
                <a:spcPts val="1000"/>
              </a:spcBef>
              <a:spcAft>
                <a:spcPts val="0"/>
              </a:spcAft>
              <a:buClr>
                <a:schemeClr val="dk1"/>
              </a:buClr>
              <a:buSzPts val="1100"/>
              <a:buFont typeface="Arial"/>
              <a:buNone/>
            </a:pPr>
            <a:r>
              <a:rPr lang="en-US">
                <a:latin typeface="Open Sans"/>
                <a:ea typeface="Open Sans"/>
                <a:cs typeface="Open Sans"/>
                <a:sym typeface="Open Sans"/>
              </a:rPr>
              <a:t>3. Sentence Expansion from Lists</a:t>
            </a:r>
            <a:endParaRPr>
              <a:latin typeface="Open Sans"/>
              <a:ea typeface="Open Sans"/>
              <a:cs typeface="Open Sans"/>
              <a:sym typeface="Open Sans"/>
            </a:endParaRPr>
          </a:p>
          <a:p>
            <a:pPr indent="-381000" lvl="0" marL="914400" rtl="0" algn="l">
              <a:spcBef>
                <a:spcPts val="1000"/>
              </a:spcBef>
              <a:spcAft>
                <a:spcPts val="0"/>
              </a:spcAft>
              <a:buSzPts val="2400"/>
              <a:buFont typeface="Open Sans"/>
              <a:buChar char="●"/>
            </a:pPr>
            <a:r>
              <a:rPr lang="en-US">
                <a:latin typeface="Open Sans"/>
                <a:ea typeface="Open Sans"/>
                <a:cs typeface="Open Sans"/>
                <a:sym typeface="Open Sans"/>
              </a:rPr>
              <a:t>Turn list items into full sentences: “Apple” → “I like apples.”</a:t>
            </a:r>
            <a:endParaRPr>
              <a:latin typeface="Open Sans"/>
              <a:ea typeface="Open Sans"/>
              <a:cs typeface="Open Sans"/>
              <a:sym typeface="Open Sans"/>
            </a:endParaRPr>
          </a:p>
          <a:p>
            <a:pPr indent="-381000" lvl="0" marL="914400" rtl="0" algn="l">
              <a:spcBef>
                <a:spcPts val="1000"/>
              </a:spcBef>
              <a:spcAft>
                <a:spcPts val="0"/>
              </a:spcAft>
              <a:buSzPts val="2400"/>
              <a:buFont typeface="Open Sans"/>
              <a:buChar char="●"/>
            </a:pPr>
            <a:r>
              <a:rPr lang="en-US">
                <a:latin typeface="Open Sans"/>
                <a:ea typeface="Open Sans"/>
                <a:cs typeface="Open Sans"/>
                <a:sym typeface="Open Sans"/>
              </a:rPr>
              <a:t>Use sentence starters to build from lists.</a:t>
            </a:r>
            <a:endParaRPr>
              <a:latin typeface="Open Sans"/>
              <a:ea typeface="Open Sans"/>
              <a:cs typeface="Open Sans"/>
              <a:sym typeface="Open Sans"/>
            </a:endParaRPr>
          </a:p>
          <a:p>
            <a:pPr indent="0" lvl="0" marL="0" rtl="0" algn="l">
              <a:spcBef>
                <a:spcPts val="1000"/>
              </a:spcBef>
              <a:spcAft>
                <a:spcPts val="0"/>
              </a:spcAft>
              <a:buClr>
                <a:schemeClr val="dk1"/>
              </a:buClr>
              <a:buSzPts val="1100"/>
              <a:buFont typeface="Arial"/>
              <a:buNone/>
            </a:pPr>
            <a:r>
              <a:rPr lang="en-US">
                <a:latin typeface="Open Sans"/>
                <a:ea typeface="Open Sans"/>
                <a:cs typeface="Open Sans"/>
                <a:sym typeface="Open Sans"/>
              </a:rPr>
              <a:t>4. Repeated Practice with Routines</a:t>
            </a:r>
            <a:endParaRPr>
              <a:latin typeface="Open Sans"/>
              <a:ea typeface="Open Sans"/>
              <a:cs typeface="Open Sans"/>
              <a:sym typeface="Open Sans"/>
            </a:endParaRPr>
          </a:p>
          <a:p>
            <a:pPr indent="-381000" lvl="0" marL="914400" rtl="0" algn="l">
              <a:spcBef>
                <a:spcPts val="1000"/>
              </a:spcBef>
              <a:spcAft>
                <a:spcPts val="0"/>
              </a:spcAft>
              <a:buClr>
                <a:srgbClr val="424242"/>
              </a:buClr>
              <a:buSzPts val="2400"/>
              <a:buFont typeface="Open Sans"/>
              <a:buChar char="●"/>
            </a:pPr>
            <a:r>
              <a:rPr lang="en-US">
                <a:latin typeface="Open Sans"/>
                <a:ea typeface="Open Sans"/>
                <a:cs typeface="Open Sans"/>
                <a:sym typeface="Open Sans"/>
              </a:rPr>
              <a:t>Make list writing a daily or weekly routine </a:t>
            </a:r>
            <a:endParaRPr>
              <a:latin typeface="Open Sans"/>
              <a:ea typeface="Open Sans"/>
              <a:cs typeface="Open Sans"/>
              <a:sym typeface="Open Sans"/>
            </a:endParaRPr>
          </a:p>
          <a:p>
            <a:pPr indent="-381000" lvl="0" marL="914400" rtl="0" algn="l">
              <a:spcBef>
                <a:spcPts val="1000"/>
              </a:spcBef>
              <a:spcAft>
                <a:spcPts val="0"/>
              </a:spcAft>
              <a:buClr>
                <a:srgbClr val="424242"/>
              </a:buClr>
              <a:buSzPts val="2400"/>
              <a:buFont typeface="Open Sans"/>
              <a:buChar char="●"/>
            </a:pPr>
            <a:r>
              <a:rPr lang="en-US">
                <a:latin typeface="Open Sans"/>
                <a:ea typeface="Open Sans"/>
                <a:cs typeface="Open Sans"/>
                <a:sym typeface="Open Sans"/>
              </a:rPr>
              <a:t>Use shared wr</a:t>
            </a:r>
            <a:r>
              <a:rPr lang="en-US">
                <a:latin typeface="Open Sans"/>
                <a:ea typeface="Open Sans"/>
                <a:cs typeface="Open Sans"/>
                <a:sym typeface="Open Sans"/>
              </a:rPr>
              <a:t>iting to model and then move to independent practice.</a:t>
            </a:r>
            <a:endParaRPr>
              <a:solidFill>
                <a:srgbClr val="424242"/>
              </a:solidFill>
              <a:highlight>
                <a:srgbClr val="FAFAFA"/>
              </a:highlight>
              <a:latin typeface="Open Sans"/>
              <a:ea typeface="Open Sans"/>
              <a:cs typeface="Open Sans"/>
              <a:sym typeface="Open Sans"/>
            </a:endParaRPr>
          </a:p>
          <a:p>
            <a:pPr indent="0" lvl="0" marL="457200" rtl="0" algn="l">
              <a:lnSpc>
                <a:spcPct val="115000"/>
              </a:lnSpc>
              <a:spcBef>
                <a:spcPts val="300"/>
              </a:spcBef>
              <a:spcAft>
                <a:spcPts val="0"/>
              </a:spcAft>
              <a:buNone/>
            </a:pPr>
            <a:r>
              <a:t/>
            </a:r>
            <a:endParaRPr>
              <a:solidFill>
                <a:srgbClr val="424242"/>
              </a:solidFill>
              <a:highlight>
                <a:srgbClr val="FAFAFA"/>
              </a:highlight>
              <a:latin typeface="Roboto"/>
              <a:ea typeface="Roboto"/>
              <a:cs typeface="Roboto"/>
              <a:sym typeface="Roboto"/>
            </a:endParaRPr>
          </a:p>
          <a:p>
            <a:pPr indent="0" lvl="0" marL="0" rtl="0" algn="ctr">
              <a:spcBef>
                <a:spcPts val="1000"/>
              </a:spcBef>
              <a:spcAft>
                <a:spcPts val="0"/>
              </a:spcAft>
              <a:buNone/>
            </a:pPr>
            <a:r>
              <a:t/>
            </a:r>
            <a:endParaRPr/>
          </a:p>
        </p:txBody>
      </p:sp>
      <p:pic>
        <p:nvPicPr>
          <p:cNvPr id="232" name="Google Shape;232;p30"/>
          <p:cNvPicPr preferRelativeResize="0"/>
          <p:nvPr/>
        </p:nvPicPr>
        <p:blipFill>
          <a:blip r:embed="rId3">
            <a:alphaModFix/>
          </a:blip>
          <a:stretch>
            <a:fillRect/>
          </a:stretch>
        </p:blipFill>
        <p:spPr>
          <a:xfrm>
            <a:off x="9581250" y="2075075"/>
            <a:ext cx="2163075" cy="1776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1"/>
          <p:cNvSpPr/>
          <p:nvPr/>
        </p:nvSpPr>
        <p:spPr>
          <a:xfrm>
            <a:off x="4596675" y="1299625"/>
            <a:ext cx="2757300" cy="69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Sentences</a:t>
            </a:r>
            <a:endParaRPr sz="2400">
              <a:latin typeface="Open Sans"/>
              <a:ea typeface="Open Sans"/>
              <a:cs typeface="Open Sans"/>
              <a:sym typeface="Open Sans"/>
            </a:endParaRPr>
          </a:p>
        </p:txBody>
      </p:sp>
      <p:sp>
        <p:nvSpPr>
          <p:cNvPr id="239" name="Google Shape;239;p31"/>
          <p:cNvSpPr/>
          <p:nvPr/>
        </p:nvSpPr>
        <p:spPr>
          <a:xfrm>
            <a:off x="1503550" y="2475275"/>
            <a:ext cx="2183400" cy="130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Teaching sentence Basics</a:t>
            </a:r>
            <a:endParaRPr sz="2400">
              <a:latin typeface="Open Sans"/>
              <a:ea typeface="Open Sans"/>
              <a:cs typeface="Open Sans"/>
              <a:sym typeface="Open Sans"/>
            </a:endParaRPr>
          </a:p>
        </p:txBody>
      </p:sp>
      <p:sp>
        <p:nvSpPr>
          <p:cNvPr id="240" name="Google Shape;240;p31"/>
          <p:cNvSpPr/>
          <p:nvPr/>
        </p:nvSpPr>
        <p:spPr>
          <a:xfrm rot="-1476743">
            <a:off x="3202639" y="1947204"/>
            <a:ext cx="1106423" cy="311843"/>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1" name="Google Shape;241;p31"/>
          <p:cNvSpPr/>
          <p:nvPr/>
        </p:nvSpPr>
        <p:spPr>
          <a:xfrm rot="-8747954">
            <a:off x="3135623" y="3846027"/>
            <a:ext cx="989514" cy="322015"/>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2" name="Google Shape;242;p31"/>
          <p:cNvSpPr/>
          <p:nvPr/>
        </p:nvSpPr>
        <p:spPr>
          <a:xfrm rot="-2527386">
            <a:off x="1173500" y="3903790"/>
            <a:ext cx="921390" cy="332409"/>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3" name="Google Shape;243;p31"/>
          <p:cNvSpPr/>
          <p:nvPr/>
        </p:nvSpPr>
        <p:spPr>
          <a:xfrm>
            <a:off x="656250" y="4461150"/>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Two Sentence Parts</a:t>
            </a:r>
            <a:endParaRPr sz="2400">
              <a:latin typeface="Open Sans"/>
              <a:ea typeface="Open Sans"/>
              <a:cs typeface="Open Sans"/>
              <a:sym typeface="Open Sans"/>
            </a:endParaRPr>
          </a:p>
        </p:txBody>
      </p:sp>
      <p:sp>
        <p:nvSpPr>
          <p:cNvPr id="244" name="Google Shape;244;p31"/>
          <p:cNvSpPr/>
          <p:nvPr/>
        </p:nvSpPr>
        <p:spPr>
          <a:xfrm>
            <a:off x="3187950" y="4461150"/>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Four Kinds of Sentences </a:t>
            </a:r>
            <a:endParaRPr sz="2400">
              <a:latin typeface="Open Sans"/>
              <a:ea typeface="Open Sans"/>
              <a:cs typeface="Open Sans"/>
              <a:sym typeface="Open Sans"/>
            </a:endParaRPr>
          </a:p>
        </p:txBody>
      </p:sp>
      <p:sp>
        <p:nvSpPr>
          <p:cNvPr id="245" name="Google Shape;245;p31"/>
          <p:cNvSpPr txBox="1"/>
          <p:nvPr>
            <p:ph type="ctrTitle"/>
          </p:nvPr>
        </p:nvSpPr>
        <p:spPr>
          <a:xfrm>
            <a:off x="0" y="198648"/>
            <a:ext cx="9144000" cy="7791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Sentences</a:t>
            </a:r>
            <a:endParaRPr sz="4400">
              <a:latin typeface="Open Sans"/>
              <a:ea typeface="Open Sans"/>
              <a:cs typeface="Open Sans"/>
              <a:sym typeface="Open Sans"/>
            </a:endParaRPr>
          </a:p>
        </p:txBody>
      </p:sp>
      <p:sp>
        <p:nvSpPr>
          <p:cNvPr id="246" name="Google Shape;246;p31"/>
          <p:cNvSpPr/>
          <p:nvPr/>
        </p:nvSpPr>
        <p:spPr>
          <a:xfrm>
            <a:off x="7507800" y="2547288"/>
            <a:ext cx="2547300" cy="130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Developing Syntactic Awareness</a:t>
            </a:r>
            <a:endParaRPr sz="2400">
              <a:latin typeface="Open Sans"/>
              <a:ea typeface="Open Sans"/>
              <a:cs typeface="Open Sans"/>
              <a:sym typeface="Open Sans"/>
            </a:endParaRPr>
          </a:p>
        </p:txBody>
      </p:sp>
      <p:sp>
        <p:nvSpPr>
          <p:cNvPr id="247" name="Google Shape;247;p31"/>
          <p:cNvSpPr/>
          <p:nvPr/>
        </p:nvSpPr>
        <p:spPr>
          <a:xfrm>
            <a:off x="9234150" y="4335200"/>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Sentence Combining</a:t>
            </a:r>
            <a:endParaRPr sz="2400">
              <a:latin typeface="Open Sans"/>
              <a:ea typeface="Open Sans"/>
              <a:cs typeface="Open Sans"/>
              <a:sym typeface="Open Sans"/>
            </a:endParaRPr>
          </a:p>
        </p:txBody>
      </p:sp>
      <p:sp>
        <p:nvSpPr>
          <p:cNvPr id="248" name="Google Shape;248;p31"/>
          <p:cNvSpPr/>
          <p:nvPr/>
        </p:nvSpPr>
        <p:spPr>
          <a:xfrm>
            <a:off x="6335475" y="4335200"/>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 Sentence Scramble</a:t>
            </a:r>
            <a:endParaRPr sz="2400">
              <a:latin typeface="Open Sans"/>
              <a:ea typeface="Open Sans"/>
              <a:cs typeface="Open Sans"/>
              <a:sym typeface="Open Sans"/>
            </a:endParaRPr>
          </a:p>
        </p:txBody>
      </p:sp>
      <p:sp>
        <p:nvSpPr>
          <p:cNvPr id="249" name="Google Shape;249;p31"/>
          <p:cNvSpPr/>
          <p:nvPr/>
        </p:nvSpPr>
        <p:spPr>
          <a:xfrm>
            <a:off x="7731750" y="5552850"/>
            <a:ext cx="1959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Sentence Elaboration</a:t>
            </a:r>
            <a:endParaRPr sz="2400">
              <a:latin typeface="Open Sans"/>
              <a:ea typeface="Open Sans"/>
              <a:cs typeface="Open Sans"/>
              <a:sym typeface="Open Sans"/>
            </a:endParaRPr>
          </a:p>
        </p:txBody>
      </p:sp>
      <p:sp>
        <p:nvSpPr>
          <p:cNvPr id="250" name="Google Shape;250;p31"/>
          <p:cNvSpPr/>
          <p:nvPr/>
        </p:nvSpPr>
        <p:spPr>
          <a:xfrm rot="-9703274">
            <a:off x="9725815" y="3940171"/>
            <a:ext cx="904857" cy="259656"/>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1" name="Google Shape;251;p31"/>
          <p:cNvSpPr/>
          <p:nvPr/>
        </p:nvSpPr>
        <p:spPr>
          <a:xfrm rot="-1476809">
            <a:off x="6790926" y="3838270"/>
            <a:ext cx="839146" cy="33749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2" name="Google Shape;252;p31"/>
          <p:cNvSpPr/>
          <p:nvPr/>
        </p:nvSpPr>
        <p:spPr>
          <a:xfrm rot="-5400000">
            <a:off x="8024850" y="4575599"/>
            <a:ext cx="1513200" cy="332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3" name="Google Shape;253;p31"/>
          <p:cNvSpPr/>
          <p:nvPr/>
        </p:nvSpPr>
        <p:spPr>
          <a:xfrm rot="-9703791">
            <a:off x="7533263" y="1942178"/>
            <a:ext cx="989481" cy="32189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pen Sans"/>
                <a:ea typeface="Open Sans"/>
                <a:cs typeface="Open Sans"/>
                <a:sym typeface="Open Sans"/>
              </a:rPr>
              <a:t>Meet Your Presenters</a:t>
            </a:r>
            <a:endParaRPr>
              <a:latin typeface="Open Sans"/>
              <a:ea typeface="Open Sans"/>
              <a:cs typeface="Open Sans"/>
              <a:sym typeface="Open Sans"/>
            </a:endParaRPr>
          </a:p>
        </p:txBody>
      </p:sp>
      <p:sp>
        <p:nvSpPr>
          <p:cNvPr id="98" name="Google Shape;98;p14"/>
          <p:cNvSpPr txBox="1"/>
          <p:nvPr>
            <p:ph idx="2" type="body"/>
          </p:nvPr>
        </p:nvSpPr>
        <p:spPr>
          <a:xfrm>
            <a:off x="4304050" y="1825625"/>
            <a:ext cx="7049700" cy="43512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900"/>
              </a:spcBef>
              <a:spcAft>
                <a:spcPts val="0"/>
              </a:spcAft>
              <a:buClr>
                <a:srgbClr val="31394D"/>
              </a:buClr>
              <a:buSzPts val="1100"/>
              <a:buFont typeface="Arial"/>
              <a:buNone/>
            </a:pPr>
            <a:r>
              <a:rPr b="1" lang="en-US" sz="2200">
                <a:solidFill>
                  <a:srgbClr val="0D0D0D"/>
                </a:solidFill>
                <a:latin typeface="Open Sans"/>
                <a:ea typeface="Open Sans"/>
                <a:cs typeface="Open Sans"/>
                <a:sym typeface="Open Sans"/>
              </a:rPr>
              <a:t>Name: </a:t>
            </a:r>
            <a:r>
              <a:rPr lang="en-US" sz="2200">
                <a:solidFill>
                  <a:srgbClr val="0D0D0D"/>
                </a:solidFill>
                <a:latin typeface="Open Sans"/>
                <a:ea typeface="Open Sans"/>
                <a:cs typeface="Open Sans"/>
                <a:sym typeface="Open Sans"/>
              </a:rPr>
              <a:t>Christine Elegante</a:t>
            </a:r>
            <a:endParaRPr sz="2200">
              <a:solidFill>
                <a:srgbClr val="0D0D0D"/>
              </a:solidFill>
              <a:latin typeface="Open Sans"/>
              <a:ea typeface="Open Sans"/>
              <a:cs typeface="Open Sans"/>
              <a:sym typeface="Open Sans"/>
            </a:endParaRPr>
          </a:p>
          <a:p>
            <a:pPr indent="0" lvl="0" marL="0" rtl="0" algn="l">
              <a:lnSpc>
                <a:spcPct val="115000"/>
              </a:lnSpc>
              <a:spcBef>
                <a:spcPts val="900"/>
              </a:spcBef>
              <a:spcAft>
                <a:spcPts val="0"/>
              </a:spcAft>
              <a:buClr>
                <a:srgbClr val="31394D"/>
              </a:buClr>
              <a:buSzPts val="1100"/>
              <a:buFont typeface="Arial"/>
              <a:buNone/>
            </a:pPr>
            <a:r>
              <a:rPr b="1" lang="en-US" sz="2200">
                <a:solidFill>
                  <a:srgbClr val="0D0D0D"/>
                </a:solidFill>
                <a:latin typeface="Open Sans"/>
                <a:ea typeface="Open Sans"/>
                <a:cs typeface="Open Sans"/>
                <a:sym typeface="Open Sans"/>
              </a:rPr>
              <a:t>Employment: </a:t>
            </a:r>
            <a:r>
              <a:rPr lang="en-US" sz="2200">
                <a:solidFill>
                  <a:srgbClr val="0D0D0D"/>
                </a:solidFill>
                <a:latin typeface="Open Sans"/>
                <a:ea typeface="Open Sans"/>
                <a:cs typeface="Open Sans"/>
                <a:sym typeface="Open Sans"/>
              </a:rPr>
              <a:t>Utah State Board of Education, K-3 Literacy Specialist</a:t>
            </a:r>
            <a:endParaRPr sz="2200">
              <a:solidFill>
                <a:srgbClr val="0D0D0D"/>
              </a:solidFill>
              <a:latin typeface="Open Sans"/>
              <a:ea typeface="Open Sans"/>
              <a:cs typeface="Open Sans"/>
              <a:sym typeface="Open Sans"/>
            </a:endParaRPr>
          </a:p>
          <a:p>
            <a:pPr indent="0" lvl="0" marL="0" rtl="0" algn="l">
              <a:lnSpc>
                <a:spcPct val="115000"/>
              </a:lnSpc>
              <a:spcBef>
                <a:spcPts val="900"/>
              </a:spcBef>
              <a:spcAft>
                <a:spcPts val="0"/>
              </a:spcAft>
              <a:buClr>
                <a:srgbClr val="31394D"/>
              </a:buClr>
              <a:buSzPts val="1100"/>
              <a:buFont typeface="Arial"/>
              <a:buNone/>
            </a:pPr>
            <a:r>
              <a:rPr b="1" lang="en-US" sz="2200">
                <a:solidFill>
                  <a:srgbClr val="0D0D0D"/>
                </a:solidFill>
                <a:latin typeface="Open Sans"/>
                <a:ea typeface="Open Sans"/>
                <a:cs typeface="Open Sans"/>
                <a:sym typeface="Open Sans"/>
              </a:rPr>
              <a:t>Education: </a:t>
            </a:r>
            <a:r>
              <a:rPr lang="en-US" sz="2200">
                <a:solidFill>
                  <a:srgbClr val="0D0D0D"/>
                </a:solidFill>
                <a:latin typeface="Open Sans"/>
                <a:ea typeface="Open Sans"/>
                <a:cs typeface="Open Sans"/>
                <a:sym typeface="Open Sans"/>
              </a:rPr>
              <a:t>Bachelor of Science in Elementary Education, Master of Science in Curriculum and Instruction</a:t>
            </a:r>
            <a:endParaRPr sz="2200">
              <a:solidFill>
                <a:srgbClr val="0D0D0D"/>
              </a:solidFill>
              <a:latin typeface="Open Sans"/>
              <a:ea typeface="Open Sans"/>
              <a:cs typeface="Open Sans"/>
              <a:sym typeface="Open Sans"/>
            </a:endParaRPr>
          </a:p>
          <a:p>
            <a:pPr indent="0" lvl="0" marL="0" rtl="0" algn="l">
              <a:lnSpc>
                <a:spcPct val="115000"/>
              </a:lnSpc>
              <a:spcBef>
                <a:spcPts val="900"/>
              </a:spcBef>
              <a:spcAft>
                <a:spcPts val="0"/>
              </a:spcAft>
              <a:buClr>
                <a:srgbClr val="31394D"/>
              </a:buClr>
              <a:buSzPts val="1100"/>
              <a:buFont typeface="Arial"/>
              <a:buNone/>
            </a:pPr>
            <a:r>
              <a:rPr b="1" lang="en-US" sz="2200">
                <a:solidFill>
                  <a:srgbClr val="0D0D0D"/>
                </a:solidFill>
                <a:latin typeface="Open Sans"/>
                <a:ea typeface="Open Sans"/>
                <a:cs typeface="Open Sans"/>
                <a:sym typeface="Open Sans"/>
              </a:rPr>
              <a:t>Job History: </a:t>
            </a:r>
            <a:r>
              <a:rPr lang="en-US" sz="2200">
                <a:solidFill>
                  <a:srgbClr val="0D0D0D"/>
                </a:solidFill>
                <a:latin typeface="Open Sans"/>
                <a:ea typeface="Open Sans"/>
                <a:cs typeface="Open Sans"/>
                <a:sym typeface="Open Sans"/>
              </a:rPr>
              <a:t>Fourteen years teaching from preschool through sixth grade, five years at the Utah State Board of Education</a:t>
            </a:r>
            <a:endParaRPr sz="2200">
              <a:solidFill>
                <a:srgbClr val="0D0D0D"/>
              </a:solidFill>
              <a:latin typeface="Open Sans"/>
              <a:ea typeface="Open Sans"/>
              <a:cs typeface="Open Sans"/>
              <a:sym typeface="Open Sans"/>
            </a:endParaRPr>
          </a:p>
          <a:p>
            <a:pPr indent="0" lvl="0" marL="0" rtl="0" algn="l">
              <a:lnSpc>
                <a:spcPct val="115000"/>
              </a:lnSpc>
              <a:spcBef>
                <a:spcPts val="200"/>
              </a:spcBef>
              <a:spcAft>
                <a:spcPts val="1200"/>
              </a:spcAft>
              <a:buClr>
                <a:srgbClr val="31394D"/>
              </a:buClr>
              <a:buSzPts val="1100"/>
              <a:buFont typeface="Arial"/>
              <a:buNone/>
            </a:pPr>
            <a:r>
              <a:rPr b="1" lang="en-US" sz="2200">
                <a:solidFill>
                  <a:srgbClr val="0D0D0D"/>
                </a:solidFill>
                <a:latin typeface="Open Sans"/>
                <a:ea typeface="Open Sans"/>
                <a:cs typeface="Open Sans"/>
                <a:sym typeface="Open Sans"/>
              </a:rPr>
              <a:t>When I’m not working: </a:t>
            </a:r>
            <a:r>
              <a:rPr lang="en-US" sz="2200">
                <a:solidFill>
                  <a:srgbClr val="0D0D0D"/>
                </a:solidFill>
                <a:latin typeface="Open Sans"/>
                <a:ea typeface="Open Sans"/>
                <a:cs typeface="Open Sans"/>
                <a:sym typeface="Open Sans"/>
              </a:rPr>
              <a:t>I enjoy traveling with my family.  </a:t>
            </a:r>
            <a:endParaRPr/>
          </a:p>
        </p:txBody>
      </p:sp>
      <p:pic>
        <p:nvPicPr>
          <p:cNvPr id="99" name="Google Shape;99;p14" title="Dec 2024 Image.JPG"/>
          <p:cNvPicPr preferRelativeResize="0"/>
          <p:nvPr/>
        </p:nvPicPr>
        <p:blipFill>
          <a:blip r:embed="rId3">
            <a:alphaModFix/>
          </a:blip>
          <a:stretch>
            <a:fillRect/>
          </a:stretch>
        </p:blipFill>
        <p:spPr>
          <a:xfrm>
            <a:off x="152400" y="1843225"/>
            <a:ext cx="3999250" cy="3999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2"/>
          <p:cNvSpPr txBox="1"/>
          <p:nvPr>
            <p:ph type="ctrTitle"/>
          </p:nvPr>
        </p:nvSpPr>
        <p:spPr>
          <a:xfrm>
            <a:off x="0" y="184642"/>
            <a:ext cx="9144000" cy="835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Teaching </a:t>
            </a:r>
            <a:r>
              <a:rPr lang="en-US" sz="4400">
                <a:latin typeface="Open Sans"/>
                <a:ea typeface="Open Sans"/>
                <a:cs typeface="Open Sans"/>
                <a:sym typeface="Open Sans"/>
              </a:rPr>
              <a:t>Sentence Basics </a:t>
            </a:r>
            <a:endParaRPr sz="4400">
              <a:latin typeface="Open Sans"/>
              <a:ea typeface="Open Sans"/>
              <a:cs typeface="Open Sans"/>
              <a:sym typeface="Open Sans"/>
            </a:endParaRPr>
          </a:p>
        </p:txBody>
      </p:sp>
      <p:sp>
        <p:nvSpPr>
          <p:cNvPr id="260" name="Google Shape;260;p32"/>
          <p:cNvSpPr txBox="1"/>
          <p:nvPr>
            <p:ph idx="1" type="subTitle"/>
          </p:nvPr>
        </p:nvSpPr>
        <p:spPr>
          <a:xfrm>
            <a:off x="530300" y="3707025"/>
            <a:ext cx="5438100" cy="2141400"/>
          </a:xfrm>
          <a:prstGeom prst="rect">
            <a:avLst/>
          </a:prstGeom>
        </p:spPr>
        <p:txBody>
          <a:bodyPr anchorCtr="0" anchor="t" bIns="45700" lIns="91425" spcFirstLastPara="1" rIns="91425" wrap="square" tIns="45700">
            <a:normAutofit/>
          </a:bodyPr>
          <a:lstStyle/>
          <a:p>
            <a:pPr indent="-381000" lvl="0" marL="457200" rtl="0" algn="l">
              <a:lnSpc>
                <a:spcPct val="150000"/>
              </a:lnSpc>
              <a:spcBef>
                <a:spcPts val="1000"/>
              </a:spcBef>
              <a:spcAft>
                <a:spcPts val="0"/>
              </a:spcAft>
              <a:buClr>
                <a:srgbClr val="055E89"/>
              </a:buClr>
              <a:buSzPts val="2400"/>
              <a:buFont typeface="Open Sans"/>
              <a:buChar char="●"/>
            </a:pPr>
            <a:r>
              <a:rPr b="1" lang="en-US">
                <a:solidFill>
                  <a:srgbClr val="055E89"/>
                </a:solidFill>
                <a:latin typeface="Open Sans"/>
                <a:ea typeface="Open Sans"/>
                <a:cs typeface="Open Sans"/>
                <a:sym typeface="Open Sans"/>
              </a:rPr>
              <a:t>Matching Two Sentence Parts</a:t>
            </a:r>
            <a:endParaRPr b="1">
              <a:solidFill>
                <a:srgbClr val="055E89"/>
              </a:solidFill>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Add a Sentence part</a:t>
            </a:r>
            <a:endParaRPr>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Sorting:  Sentence or Fragment</a:t>
            </a:r>
            <a:endParaRPr>
              <a:latin typeface="Open Sans"/>
              <a:ea typeface="Open Sans"/>
              <a:cs typeface="Open Sans"/>
              <a:sym typeface="Open Sans"/>
            </a:endParaRPr>
          </a:p>
        </p:txBody>
      </p:sp>
      <p:sp>
        <p:nvSpPr>
          <p:cNvPr id="261" name="Google Shape;261;p32"/>
          <p:cNvSpPr/>
          <p:nvPr/>
        </p:nvSpPr>
        <p:spPr>
          <a:xfrm>
            <a:off x="1412025" y="1887450"/>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Two Sentence Parts</a:t>
            </a:r>
            <a:endParaRPr sz="2400">
              <a:latin typeface="Open Sans"/>
              <a:ea typeface="Open Sans"/>
              <a:cs typeface="Open Sans"/>
              <a:sym typeface="Open Sans"/>
            </a:endParaRPr>
          </a:p>
        </p:txBody>
      </p:sp>
      <p:sp>
        <p:nvSpPr>
          <p:cNvPr id="262" name="Google Shape;262;p32"/>
          <p:cNvSpPr/>
          <p:nvPr/>
        </p:nvSpPr>
        <p:spPr>
          <a:xfrm>
            <a:off x="7666650" y="1887450"/>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Four Kinds of </a:t>
            </a:r>
            <a:r>
              <a:rPr lang="en-US" sz="2400">
                <a:latin typeface="Open Sans"/>
                <a:ea typeface="Open Sans"/>
                <a:cs typeface="Open Sans"/>
                <a:sym typeface="Open Sans"/>
              </a:rPr>
              <a:t>Sentences </a:t>
            </a:r>
            <a:endParaRPr sz="2400">
              <a:latin typeface="Open Sans"/>
              <a:ea typeface="Open Sans"/>
              <a:cs typeface="Open Sans"/>
              <a:sym typeface="Open Sans"/>
            </a:endParaRPr>
          </a:p>
        </p:txBody>
      </p:sp>
      <p:sp>
        <p:nvSpPr>
          <p:cNvPr id="263" name="Google Shape;263;p32"/>
          <p:cNvSpPr txBox="1"/>
          <p:nvPr/>
        </p:nvSpPr>
        <p:spPr>
          <a:xfrm>
            <a:off x="6899700" y="3609050"/>
            <a:ext cx="5368500" cy="22164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Sentence sorts</a:t>
            </a:r>
            <a:endParaRPr sz="2400">
              <a:solidFill>
                <a:schemeClr val="dk1"/>
              </a:solidFill>
              <a:latin typeface="Open Sans"/>
              <a:ea typeface="Open Sans"/>
              <a:cs typeface="Open Sans"/>
              <a:sym typeface="Open Sans"/>
            </a:endParaRPr>
          </a:p>
          <a:p>
            <a:pPr indent="-381000" lvl="0" marL="457200" rtl="0" algn="l">
              <a:lnSpc>
                <a:spcPct val="150000"/>
              </a:lnSpc>
              <a:spcBef>
                <a:spcPts val="0"/>
              </a:spcBef>
              <a:spcAft>
                <a:spcPts val="0"/>
              </a:spcAft>
              <a:buClr>
                <a:srgbClr val="055E89"/>
              </a:buClr>
              <a:buSzPts val="2400"/>
              <a:buFont typeface="Open Sans"/>
              <a:buChar char="●"/>
            </a:pPr>
            <a:r>
              <a:rPr b="1" lang="en-US" sz="2400">
                <a:solidFill>
                  <a:srgbClr val="055E89"/>
                </a:solidFill>
                <a:latin typeface="Open Sans"/>
                <a:ea typeface="Open Sans"/>
                <a:cs typeface="Open Sans"/>
                <a:sym typeface="Open Sans"/>
              </a:rPr>
              <a:t>Change the sentence</a:t>
            </a:r>
            <a:endParaRPr b="1" sz="2400">
              <a:solidFill>
                <a:srgbClr val="055E89"/>
              </a:solidFill>
              <a:latin typeface="Open Sans"/>
              <a:ea typeface="Open Sans"/>
              <a:cs typeface="Open Sans"/>
              <a:sym typeface="Open Sans"/>
            </a:endParaRPr>
          </a:p>
          <a:p>
            <a:pPr indent="-381000" lvl="0" marL="457200" rtl="0" algn="l">
              <a:lnSpc>
                <a:spcPct val="150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Create and write sentences based on a read aloud</a:t>
            </a:r>
            <a:endParaRPr sz="24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3"/>
          <p:cNvSpPr txBox="1"/>
          <p:nvPr>
            <p:ph type="ctrTitle"/>
          </p:nvPr>
        </p:nvSpPr>
        <p:spPr>
          <a:xfrm>
            <a:off x="0" y="198650"/>
            <a:ext cx="9144000" cy="876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Sentence Matching Activity</a:t>
            </a:r>
            <a:endParaRPr sz="4400">
              <a:latin typeface="Open Sans"/>
              <a:ea typeface="Open Sans"/>
              <a:cs typeface="Open Sans"/>
              <a:sym typeface="Open Sans"/>
            </a:endParaRPr>
          </a:p>
        </p:txBody>
      </p:sp>
      <p:sp>
        <p:nvSpPr>
          <p:cNvPr id="270" name="Google Shape;270;p33"/>
          <p:cNvSpPr txBox="1"/>
          <p:nvPr>
            <p:ph idx="1" type="subTitle"/>
          </p:nvPr>
        </p:nvSpPr>
        <p:spPr>
          <a:xfrm>
            <a:off x="796200" y="1880572"/>
            <a:ext cx="9144000" cy="4681500"/>
          </a:xfrm>
          <a:prstGeom prst="rect">
            <a:avLst/>
          </a:prstGeom>
        </p:spPr>
        <p:txBody>
          <a:bodyPr anchorCtr="0" anchor="t" bIns="45700" lIns="91425" spcFirstLastPara="1" rIns="91425" wrap="square" tIns="45700">
            <a:normAutofit/>
          </a:bodyPr>
          <a:lstStyle/>
          <a:p>
            <a:pPr indent="-381000" lvl="0" marL="457200" rtl="0" algn="l">
              <a:lnSpc>
                <a:spcPct val="150000"/>
              </a:lnSpc>
              <a:spcBef>
                <a:spcPts val="1000"/>
              </a:spcBef>
              <a:spcAft>
                <a:spcPts val="0"/>
              </a:spcAft>
              <a:buSzPts val="2400"/>
              <a:buFont typeface="Open Sans"/>
              <a:buChar char="●"/>
            </a:pPr>
            <a:r>
              <a:rPr lang="en-US">
                <a:latin typeface="Open Sans"/>
                <a:ea typeface="Open Sans"/>
                <a:cs typeface="Open Sans"/>
                <a:sym typeface="Open Sans"/>
              </a:rPr>
              <a:t>Find a match  </a:t>
            </a:r>
            <a:endParaRPr>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Read the whole sentence</a:t>
            </a:r>
            <a:endParaRPr>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Switch pieces with the person </a:t>
            </a:r>
            <a:endParaRPr>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Go find </a:t>
            </a:r>
            <a:r>
              <a:rPr lang="en-US">
                <a:latin typeface="Open Sans"/>
                <a:ea typeface="Open Sans"/>
                <a:cs typeface="Open Sans"/>
                <a:sym typeface="Open Sans"/>
              </a:rPr>
              <a:t>another</a:t>
            </a:r>
            <a:r>
              <a:rPr lang="en-US">
                <a:latin typeface="Open Sans"/>
                <a:ea typeface="Open Sans"/>
                <a:cs typeface="Open Sans"/>
                <a:sym typeface="Open Sans"/>
              </a:rPr>
              <a:t> match.</a:t>
            </a:r>
            <a:endParaRPr>
              <a:latin typeface="Open Sans"/>
              <a:ea typeface="Open Sans"/>
              <a:cs typeface="Open Sans"/>
              <a:sym typeface="Open Sans"/>
            </a:endParaRPr>
          </a:p>
          <a:p>
            <a:pPr indent="0" lvl="0" marL="0" rtl="0" algn="l">
              <a:spcBef>
                <a:spcPts val="1000"/>
              </a:spcBef>
              <a:spcAft>
                <a:spcPts val="0"/>
              </a:spcAft>
              <a:buNone/>
            </a:pPr>
            <a:r>
              <a:t/>
            </a:r>
            <a:endParaRPr/>
          </a:p>
        </p:txBody>
      </p:sp>
      <p:pic>
        <p:nvPicPr>
          <p:cNvPr id="271" name="Google Shape;271;p33"/>
          <p:cNvPicPr preferRelativeResize="0"/>
          <p:nvPr/>
        </p:nvPicPr>
        <p:blipFill>
          <a:blip r:embed="rId3">
            <a:alphaModFix/>
          </a:blip>
          <a:stretch>
            <a:fillRect/>
          </a:stretch>
        </p:blipFill>
        <p:spPr>
          <a:xfrm>
            <a:off x="7192350" y="2764913"/>
            <a:ext cx="2862576" cy="30169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ctrTitle"/>
          </p:nvPr>
        </p:nvSpPr>
        <p:spPr>
          <a:xfrm>
            <a:off x="0" y="184642"/>
            <a:ext cx="9144000" cy="793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Change the Sentence Activity</a:t>
            </a:r>
            <a:endParaRPr sz="4400">
              <a:latin typeface="Open Sans"/>
              <a:ea typeface="Open Sans"/>
              <a:cs typeface="Open Sans"/>
              <a:sym typeface="Open Sans"/>
            </a:endParaRPr>
          </a:p>
        </p:txBody>
      </p:sp>
      <p:sp>
        <p:nvSpPr>
          <p:cNvPr id="278" name="Google Shape;278;p34"/>
          <p:cNvSpPr txBox="1"/>
          <p:nvPr>
            <p:ph idx="1" type="subTitle"/>
          </p:nvPr>
        </p:nvSpPr>
        <p:spPr>
          <a:xfrm>
            <a:off x="1524000" y="1859478"/>
            <a:ext cx="9144000" cy="4310700"/>
          </a:xfrm>
          <a:prstGeom prst="rect">
            <a:avLst/>
          </a:prstGeom>
        </p:spPr>
        <p:txBody>
          <a:bodyPr anchorCtr="0" anchor="t" bIns="45700" lIns="91425" spcFirstLastPara="1" rIns="91425" wrap="square" tIns="45700">
            <a:normAutofit/>
          </a:bodyPr>
          <a:lstStyle/>
          <a:p>
            <a:pPr indent="-381000" lvl="0" marL="457200" rtl="0" algn="l">
              <a:lnSpc>
                <a:spcPct val="150000"/>
              </a:lnSpc>
              <a:spcBef>
                <a:spcPts val="1000"/>
              </a:spcBef>
              <a:spcAft>
                <a:spcPts val="0"/>
              </a:spcAft>
              <a:buSzPts val="2400"/>
              <a:buFont typeface="Open Sans"/>
              <a:buChar char="●"/>
            </a:pPr>
            <a:r>
              <a:rPr lang="en-US">
                <a:latin typeface="Open Sans"/>
                <a:ea typeface="Open Sans"/>
                <a:cs typeface="Open Sans"/>
                <a:sym typeface="Open Sans"/>
              </a:rPr>
              <a:t>Turn the statement into a question. (?)</a:t>
            </a:r>
            <a:endParaRPr>
              <a:latin typeface="Open Sans"/>
              <a:ea typeface="Open Sans"/>
              <a:cs typeface="Open Sans"/>
              <a:sym typeface="Open Sans"/>
            </a:endParaRPr>
          </a:p>
          <a:p>
            <a:pPr indent="-355600" lvl="1" marL="914400" rtl="0" algn="l">
              <a:lnSpc>
                <a:spcPct val="150000"/>
              </a:lnSpc>
              <a:spcBef>
                <a:spcPts val="0"/>
              </a:spcBef>
              <a:spcAft>
                <a:spcPts val="0"/>
              </a:spcAft>
              <a:buClr>
                <a:srgbClr val="055E89"/>
              </a:buClr>
              <a:buSzPts val="2000"/>
              <a:buFont typeface="Open Sans"/>
              <a:buChar char="○"/>
            </a:pPr>
            <a:r>
              <a:rPr b="1" i="1" lang="en-US">
                <a:solidFill>
                  <a:srgbClr val="055E89"/>
                </a:solidFill>
                <a:latin typeface="Open Sans"/>
                <a:ea typeface="Open Sans"/>
                <a:cs typeface="Open Sans"/>
                <a:sym typeface="Open Sans"/>
              </a:rPr>
              <a:t>Narwhals can live up to 90 years.</a:t>
            </a:r>
            <a:endParaRPr b="1" i="1">
              <a:solidFill>
                <a:srgbClr val="055E89"/>
              </a:solidFill>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Turn the question into a statement. (.)</a:t>
            </a:r>
            <a:endParaRPr>
              <a:latin typeface="Open Sans"/>
              <a:ea typeface="Open Sans"/>
              <a:cs typeface="Open Sans"/>
              <a:sym typeface="Open Sans"/>
            </a:endParaRPr>
          </a:p>
          <a:p>
            <a:pPr indent="-355600" lvl="1" marL="914400" rtl="0" algn="l">
              <a:lnSpc>
                <a:spcPct val="150000"/>
              </a:lnSpc>
              <a:spcBef>
                <a:spcPts val="0"/>
              </a:spcBef>
              <a:spcAft>
                <a:spcPts val="0"/>
              </a:spcAft>
              <a:buClr>
                <a:srgbClr val="055E89"/>
              </a:buClr>
              <a:buSzPts val="2000"/>
              <a:buFont typeface="Open Sans"/>
              <a:buChar char="○"/>
            </a:pPr>
            <a:r>
              <a:rPr b="1" i="1" lang="en-US">
                <a:solidFill>
                  <a:srgbClr val="055E89"/>
                </a:solidFill>
                <a:latin typeface="Open Sans"/>
                <a:ea typeface="Open Sans"/>
                <a:cs typeface="Open Sans"/>
                <a:sym typeface="Open Sans"/>
              </a:rPr>
              <a:t>What is a group of jellyfish called?</a:t>
            </a:r>
            <a:endParaRPr b="1" i="1">
              <a:solidFill>
                <a:srgbClr val="055E89"/>
              </a:solidFill>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Turn the question into a command or exclamation. (!)</a:t>
            </a:r>
            <a:endParaRPr>
              <a:latin typeface="Open Sans"/>
              <a:ea typeface="Open Sans"/>
              <a:cs typeface="Open Sans"/>
              <a:sym typeface="Open Sans"/>
            </a:endParaRPr>
          </a:p>
          <a:p>
            <a:pPr indent="-355600" lvl="1" marL="914400" rtl="0" algn="l">
              <a:spcBef>
                <a:spcPts val="0"/>
              </a:spcBef>
              <a:spcAft>
                <a:spcPts val="0"/>
              </a:spcAft>
              <a:buClr>
                <a:srgbClr val="055E89"/>
              </a:buClr>
              <a:buSzPts val="2000"/>
              <a:buFont typeface="Open Sans"/>
              <a:buChar char="○"/>
            </a:pPr>
            <a:r>
              <a:rPr b="1" i="1" lang="en-US">
                <a:solidFill>
                  <a:srgbClr val="055E89"/>
                </a:solidFill>
                <a:latin typeface="Open Sans"/>
                <a:ea typeface="Open Sans"/>
                <a:cs typeface="Open Sans"/>
                <a:sym typeface="Open Sans"/>
              </a:rPr>
              <a:t>Does a narwhal live in a pod?</a:t>
            </a:r>
            <a:endParaRPr b="1" i="1">
              <a:solidFill>
                <a:srgbClr val="055E89"/>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5"/>
          <p:cNvSpPr/>
          <p:nvPr/>
        </p:nvSpPr>
        <p:spPr>
          <a:xfrm>
            <a:off x="4596675" y="1299625"/>
            <a:ext cx="2757300" cy="69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Sentences</a:t>
            </a:r>
            <a:endParaRPr sz="2400">
              <a:latin typeface="Open Sans"/>
              <a:ea typeface="Open Sans"/>
              <a:cs typeface="Open Sans"/>
              <a:sym typeface="Open Sans"/>
            </a:endParaRPr>
          </a:p>
        </p:txBody>
      </p:sp>
      <p:sp>
        <p:nvSpPr>
          <p:cNvPr id="285" name="Google Shape;285;p35"/>
          <p:cNvSpPr/>
          <p:nvPr/>
        </p:nvSpPr>
        <p:spPr>
          <a:xfrm>
            <a:off x="1503550" y="2475275"/>
            <a:ext cx="2183400" cy="130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Teaching sentence Basics</a:t>
            </a:r>
            <a:endParaRPr sz="2400">
              <a:latin typeface="Open Sans"/>
              <a:ea typeface="Open Sans"/>
              <a:cs typeface="Open Sans"/>
              <a:sym typeface="Open Sans"/>
            </a:endParaRPr>
          </a:p>
        </p:txBody>
      </p:sp>
      <p:sp>
        <p:nvSpPr>
          <p:cNvPr id="286" name="Google Shape;286;p35"/>
          <p:cNvSpPr/>
          <p:nvPr/>
        </p:nvSpPr>
        <p:spPr>
          <a:xfrm rot="-1476743">
            <a:off x="3202639" y="1947204"/>
            <a:ext cx="1106423" cy="311843"/>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7" name="Google Shape;287;p35"/>
          <p:cNvSpPr/>
          <p:nvPr/>
        </p:nvSpPr>
        <p:spPr>
          <a:xfrm rot="-9703791">
            <a:off x="3667413" y="3573828"/>
            <a:ext cx="989481" cy="32189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8" name="Google Shape;288;p35"/>
          <p:cNvSpPr/>
          <p:nvPr/>
        </p:nvSpPr>
        <p:spPr>
          <a:xfrm rot="-1476269">
            <a:off x="683563" y="3605762"/>
            <a:ext cx="921576" cy="332252"/>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9" name="Google Shape;289;p35"/>
          <p:cNvSpPr/>
          <p:nvPr/>
        </p:nvSpPr>
        <p:spPr>
          <a:xfrm>
            <a:off x="656250" y="4392725"/>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Two Sentence Parts</a:t>
            </a:r>
            <a:endParaRPr sz="2400">
              <a:latin typeface="Open Sans"/>
              <a:ea typeface="Open Sans"/>
              <a:cs typeface="Open Sans"/>
              <a:sym typeface="Open Sans"/>
            </a:endParaRPr>
          </a:p>
        </p:txBody>
      </p:sp>
      <p:sp>
        <p:nvSpPr>
          <p:cNvPr id="290" name="Google Shape;290;p35"/>
          <p:cNvSpPr/>
          <p:nvPr/>
        </p:nvSpPr>
        <p:spPr>
          <a:xfrm>
            <a:off x="3187950" y="4461150"/>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Four Kinds of Sentences </a:t>
            </a:r>
            <a:endParaRPr sz="2400">
              <a:latin typeface="Open Sans"/>
              <a:ea typeface="Open Sans"/>
              <a:cs typeface="Open Sans"/>
              <a:sym typeface="Open Sans"/>
            </a:endParaRPr>
          </a:p>
        </p:txBody>
      </p:sp>
      <p:sp>
        <p:nvSpPr>
          <p:cNvPr id="291" name="Google Shape;291;p35"/>
          <p:cNvSpPr txBox="1"/>
          <p:nvPr>
            <p:ph type="ctrTitle"/>
          </p:nvPr>
        </p:nvSpPr>
        <p:spPr>
          <a:xfrm>
            <a:off x="0" y="198648"/>
            <a:ext cx="9144000" cy="7791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Sentences</a:t>
            </a:r>
            <a:endParaRPr sz="4400">
              <a:latin typeface="Open Sans"/>
              <a:ea typeface="Open Sans"/>
              <a:cs typeface="Open Sans"/>
              <a:sym typeface="Open Sans"/>
            </a:endParaRPr>
          </a:p>
        </p:txBody>
      </p:sp>
      <p:sp>
        <p:nvSpPr>
          <p:cNvPr id="292" name="Google Shape;292;p35"/>
          <p:cNvSpPr/>
          <p:nvPr/>
        </p:nvSpPr>
        <p:spPr>
          <a:xfrm>
            <a:off x="7507800" y="2683650"/>
            <a:ext cx="2547300" cy="130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Developing Syntactic Awareness</a:t>
            </a:r>
            <a:endParaRPr sz="2400">
              <a:latin typeface="Open Sans"/>
              <a:ea typeface="Open Sans"/>
              <a:cs typeface="Open Sans"/>
              <a:sym typeface="Open Sans"/>
            </a:endParaRPr>
          </a:p>
        </p:txBody>
      </p:sp>
      <p:sp>
        <p:nvSpPr>
          <p:cNvPr id="293" name="Google Shape;293;p35"/>
          <p:cNvSpPr/>
          <p:nvPr/>
        </p:nvSpPr>
        <p:spPr>
          <a:xfrm>
            <a:off x="9234150" y="4335200"/>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Sentence Combining</a:t>
            </a:r>
            <a:endParaRPr sz="2400">
              <a:latin typeface="Open Sans"/>
              <a:ea typeface="Open Sans"/>
              <a:cs typeface="Open Sans"/>
              <a:sym typeface="Open Sans"/>
            </a:endParaRPr>
          </a:p>
        </p:txBody>
      </p:sp>
      <p:sp>
        <p:nvSpPr>
          <p:cNvPr id="294" name="Google Shape;294;p35"/>
          <p:cNvSpPr/>
          <p:nvPr/>
        </p:nvSpPr>
        <p:spPr>
          <a:xfrm>
            <a:off x="6335475" y="4335200"/>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 Sentence Scramble</a:t>
            </a:r>
            <a:endParaRPr sz="2400">
              <a:latin typeface="Open Sans"/>
              <a:ea typeface="Open Sans"/>
              <a:cs typeface="Open Sans"/>
              <a:sym typeface="Open Sans"/>
            </a:endParaRPr>
          </a:p>
        </p:txBody>
      </p:sp>
      <p:sp>
        <p:nvSpPr>
          <p:cNvPr id="295" name="Google Shape;295;p35"/>
          <p:cNvSpPr/>
          <p:nvPr/>
        </p:nvSpPr>
        <p:spPr>
          <a:xfrm>
            <a:off x="7731750" y="5552850"/>
            <a:ext cx="1959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Sentence Elaboration</a:t>
            </a:r>
            <a:endParaRPr sz="2400">
              <a:latin typeface="Open Sans"/>
              <a:ea typeface="Open Sans"/>
              <a:cs typeface="Open Sans"/>
              <a:sym typeface="Open Sans"/>
            </a:endParaRPr>
          </a:p>
        </p:txBody>
      </p:sp>
      <p:sp>
        <p:nvSpPr>
          <p:cNvPr id="296" name="Google Shape;296;p35"/>
          <p:cNvSpPr/>
          <p:nvPr/>
        </p:nvSpPr>
        <p:spPr>
          <a:xfrm rot="-9703274">
            <a:off x="9725815" y="3940171"/>
            <a:ext cx="904857" cy="259656"/>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7" name="Google Shape;297;p35"/>
          <p:cNvSpPr/>
          <p:nvPr/>
        </p:nvSpPr>
        <p:spPr>
          <a:xfrm rot="-1476809">
            <a:off x="6790926" y="3838270"/>
            <a:ext cx="839146" cy="33749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8" name="Google Shape;298;p35"/>
          <p:cNvSpPr/>
          <p:nvPr/>
        </p:nvSpPr>
        <p:spPr>
          <a:xfrm rot="-5400000">
            <a:off x="8024850" y="4575599"/>
            <a:ext cx="1513200" cy="332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9" name="Google Shape;299;p35"/>
          <p:cNvSpPr/>
          <p:nvPr/>
        </p:nvSpPr>
        <p:spPr>
          <a:xfrm rot="-9703791">
            <a:off x="7533263" y="1942178"/>
            <a:ext cx="989481" cy="32189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6"/>
          <p:cNvSpPr txBox="1"/>
          <p:nvPr>
            <p:ph type="ctrTitle"/>
          </p:nvPr>
        </p:nvSpPr>
        <p:spPr>
          <a:xfrm>
            <a:off x="0" y="184642"/>
            <a:ext cx="9144000" cy="876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Developing Syntactic Awareness</a:t>
            </a:r>
            <a:endParaRPr sz="4400">
              <a:latin typeface="Open Sans"/>
              <a:ea typeface="Open Sans"/>
              <a:cs typeface="Open Sans"/>
              <a:sym typeface="Open Sans"/>
            </a:endParaRPr>
          </a:p>
        </p:txBody>
      </p:sp>
      <p:sp>
        <p:nvSpPr>
          <p:cNvPr id="306" name="Google Shape;306;p36"/>
          <p:cNvSpPr txBox="1"/>
          <p:nvPr>
            <p:ph idx="1" type="subTitle"/>
          </p:nvPr>
        </p:nvSpPr>
        <p:spPr>
          <a:xfrm>
            <a:off x="1524000" y="3602059"/>
            <a:ext cx="9144000" cy="2932200"/>
          </a:xfrm>
          <a:prstGeom prst="rect">
            <a:avLst/>
          </a:prstGeom>
        </p:spPr>
        <p:txBody>
          <a:bodyPr anchorCtr="0" anchor="t" bIns="45700" lIns="91425" spcFirstLastPara="1" rIns="91425" wrap="square" tIns="45700">
            <a:normAutofit/>
          </a:bodyPr>
          <a:lstStyle/>
          <a:p>
            <a:pPr indent="-381000" lvl="0" marL="457200" rtl="0" algn="l">
              <a:lnSpc>
                <a:spcPct val="150000"/>
              </a:lnSpc>
              <a:spcBef>
                <a:spcPts val="1000"/>
              </a:spcBef>
              <a:spcAft>
                <a:spcPts val="0"/>
              </a:spcAft>
              <a:buSzPts val="2400"/>
              <a:buFont typeface="Open Sans"/>
              <a:buChar char="●"/>
            </a:pPr>
            <a:r>
              <a:rPr lang="en-US">
                <a:latin typeface="Open Sans"/>
                <a:ea typeface="Open Sans"/>
                <a:cs typeface="Open Sans"/>
                <a:sym typeface="Open Sans"/>
              </a:rPr>
              <a:t>Kernel sentences</a:t>
            </a:r>
            <a:endParaRPr>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Because, but, so</a:t>
            </a:r>
            <a:endParaRPr>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Use questions</a:t>
            </a:r>
            <a:endParaRPr>
              <a:latin typeface="Open Sans"/>
              <a:ea typeface="Open Sans"/>
              <a:cs typeface="Open Sans"/>
              <a:sym typeface="Open Sans"/>
            </a:endParaRPr>
          </a:p>
          <a:p>
            <a:pPr indent="-381000" lvl="0" marL="4572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Fragment or sentence</a:t>
            </a:r>
            <a:endParaRPr>
              <a:latin typeface="Open Sans"/>
              <a:ea typeface="Open Sans"/>
              <a:cs typeface="Open Sans"/>
              <a:sym typeface="Open Sans"/>
            </a:endParaRPr>
          </a:p>
        </p:txBody>
      </p:sp>
      <p:sp>
        <p:nvSpPr>
          <p:cNvPr id="307" name="Google Shape;307;p36"/>
          <p:cNvSpPr/>
          <p:nvPr/>
        </p:nvSpPr>
        <p:spPr>
          <a:xfrm>
            <a:off x="3228375" y="1857925"/>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 Sentence Scramble</a:t>
            </a:r>
            <a:endParaRPr sz="2400">
              <a:latin typeface="Open Sans"/>
              <a:ea typeface="Open Sans"/>
              <a:cs typeface="Open Sans"/>
              <a:sym typeface="Open Sans"/>
            </a:endParaRPr>
          </a:p>
        </p:txBody>
      </p:sp>
      <p:sp>
        <p:nvSpPr>
          <p:cNvPr id="308" name="Google Shape;308;p36"/>
          <p:cNvSpPr/>
          <p:nvPr/>
        </p:nvSpPr>
        <p:spPr>
          <a:xfrm>
            <a:off x="8100450" y="1857925"/>
            <a:ext cx="18273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Open Sans"/>
                <a:ea typeface="Open Sans"/>
                <a:cs typeface="Open Sans"/>
                <a:sym typeface="Open Sans"/>
              </a:rPr>
              <a:t>Sentence Combining</a:t>
            </a:r>
            <a:endParaRPr sz="2400">
              <a:latin typeface="Open Sans"/>
              <a:ea typeface="Open Sans"/>
              <a:cs typeface="Open Sans"/>
              <a:sym typeface="Open Sans"/>
            </a:endParaRPr>
          </a:p>
        </p:txBody>
      </p:sp>
      <p:sp>
        <p:nvSpPr>
          <p:cNvPr id="309" name="Google Shape;309;p36"/>
          <p:cNvSpPr/>
          <p:nvPr/>
        </p:nvSpPr>
        <p:spPr>
          <a:xfrm>
            <a:off x="5605426" y="1857925"/>
            <a:ext cx="2084400" cy="10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rgbClr val="055E89"/>
                </a:solidFill>
                <a:latin typeface="Open Sans"/>
                <a:ea typeface="Open Sans"/>
                <a:cs typeface="Open Sans"/>
                <a:sym typeface="Open Sans"/>
              </a:rPr>
              <a:t>Sentence Elaboration</a:t>
            </a:r>
            <a:endParaRPr b="1" sz="2400">
              <a:solidFill>
                <a:srgbClr val="055E89"/>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7"/>
          <p:cNvSpPr txBox="1"/>
          <p:nvPr>
            <p:ph type="title"/>
          </p:nvPr>
        </p:nvSpPr>
        <p:spPr>
          <a:xfrm>
            <a:off x="0" y="197175"/>
            <a:ext cx="10515600" cy="86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pen Sans"/>
                <a:ea typeface="Open Sans"/>
                <a:cs typeface="Open Sans"/>
                <a:sym typeface="Open Sans"/>
              </a:rPr>
              <a:t>Sentence Expansion:  Kernel Sentences</a:t>
            </a:r>
            <a:r>
              <a:rPr lang="en-US"/>
              <a:t> </a:t>
            </a:r>
            <a:endParaRPr/>
          </a:p>
        </p:txBody>
      </p:sp>
      <p:sp>
        <p:nvSpPr>
          <p:cNvPr id="316" name="Google Shape;316;p37"/>
          <p:cNvSpPr txBox="1"/>
          <p:nvPr>
            <p:ph idx="1" type="body"/>
          </p:nvPr>
        </p:nvSpPr>
        <p:spPr>
          <a:xfrm>
            <a:off x="271925" y="1271625"/>
            <a:ext cx="11027100" cy="5010900"/>
          </a:xfrm>
          <a:prstGeom prst="rect">
            <a:avLst/>
          </a:prstGeom>
        </p:spPr>
        <p:txBody>
          <a:bodyPr anchorCtr="0" anchor="t" bIns="45700" lIns="91425" spcFirstLastPara="1" rIns="91425" wrap="square" tIns="45700">
            <a:normAutofit/>
          </a:bodyPr>
          <a:lstStyle/>
          <a:p>
            <a:pPr indent="-381000" lvl="0" marL="457200" rtl="0" algn="l">
              <a:lnSpc>
                <a:spcPct val="115000"/>
              </a:lnSpc>
              <a:spcBef>
                <a:spcPts val="1000"/>
              </a:spcBef>
              <a:spcAft>
                <a:spcPts val="0"/>
              </a:spcAft>
              <a:buSzPts val="2400"/>
              <a:buFont typeface="Open Sans"/>
              <a:buChar char="•"/>
            </a:pPr>
            <a:r>
              <a:rPr lang="en-US" sz="2400">
                <a:latin typeface="Open Sans"/>
                <a:ea typeface="Open Sans"/>
                <a:cs typeface="Open Sans"/>
                <a:sym typeface="Open Sans"/>
              </a:rPr>
              <a:t>The kernel must be a complete sentence</a:t>
            </a:r>
            <a:endParaRPr sz="2400">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Avoid using commands</a:t>
            </a:r>
            <a:endParaRPr sz="2400">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Choose question words: </a:t>
            </a:r>
            <a:endParaRPr sz="2400">
              <a:latin typeface="Open Sans"/>
              <a:ea typeface="Open Sans"/>
              <a:cs typeface="Open Sans"/>
              <a:sym typeface="Open Sans"/>
            </a:endParaRPr>
          </a:p>
          <a:p>
            <a:pPr indent="-381000" lvl="1" marL="9144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Who? </a:t>
            </a:r>
            <a:endParaRPr>
              <a:latin typeface="Open Sans"/>
              <a:ea typeface="Open Sans"/>
              <a:cs typeface="Open Sans"/>
              <a:sym typeface="Open Sans"/>
            </a:endParaRPr>
          </a:p>
          <a:p>
            <a:pPr indent="-381000" lvl="1" marL="9144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What? </a:t>
            </a:r>
            <a:endParaRPr>
              <a:latin typeface="Open Sans"/>
              <a:ea typeface="Open Sans"/>
              <a:cs typeface="Open Sans"/>
              <a:sym typeface="Open Sans"/>
            </a:endParaRPr>
          </a:p>
          <a:p>
            <a:pPr indent="-381000" lvl="1" marL="9144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When? </a:t>
            </a:r>
            <a:endParaRPr>
              <a:latin typeface="Open Sans"/>
              <a:ea typeface="Open Sans"/>
              <a:cs typeface="Open Sans"/>
              <a:sym typeface="Open Sans"/>
            </a:endParaRPr>
          </a:p>
          <a:p>
            <a:pPr indent="-381000" lvl="1" marL="9144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Where? </a:t>
            </a:r>
            <a:endParaRPr>
              <a:latin typeface="Open Sans"/>
              <a:ea typeface="Open Sans"/>
              <a:cs typeface="Open Sans"/>
              <a:sym typeface="Open Sans"/>
            </a:endParaRPr>
          </a:p>
          <a:p>
            <a:pPr indent="-381000" lvl="1" marL="9144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Why? </a:t>
            </a:r>
            <a:endParaRPr>
              <a:latin typeface="Open Sans"/>
              <a:ea typeface="Open Sans"/>
              <a:cs typeface="Open Sans"/>
              <a:sym typeface="Open Sans"/>
            </a:endParaRPr>
          </a:p>
          <a:p>
            <a:pPr indent="-381000" lvl="1" marL="914400" rtl="0" algn="l">
              <a:lnSpc>
                <a:spcPct val="115000"/>
              </a:lnSpc>
              <a:spcBef>
                <a:spcPts val="0"/>
              </a:spcBef>
              <a:spcAft>
                <a:spcPts val="0"/>
              </a:spcAft>
              <a:buSzPts val="2400"/>
              <a:buFont typeface="Open Sans"/>
              <a:buChar char="•"/>
            </a:pPr>
            <a:r>
              <a:rPr lang="en-US" sz="2400">
                <a:latin typeface="Open Sans"/>
                <a:ea typeface="Open Sans"/>
                <a:cs typeface="Open Sans"/>
                <a:sym typeface="Open Sans"/>
              </a:rPr>
              <a:t>How?</a:t>
            </a:r>
            <a:endParaRPr sz="2400">
              <a:latin typeface="Open Sans"/>
              <a:ea typeface="Open Sans"/>
              <a:cs typeface="Open Sans"/>
              <a:sym typeface="Open Sans"/>
            </a:endParaRPr>
          </a:p>
          <a:p>
            <a:pPr indent="0" lvl="0" marL="0" rtl="0" algn="l">
              <a:lnSpc>
                <a:spcPct val="115000"/>
              </a:lnSpc>
              <a:spcBef>
                <a:spcPts val="1000"/>
              </a:spcBef>
              <a:spcAft>
                <a:spcPts val="0"/>
              </a:spcAft>
              <a:buNone/>
            </a:pPr>
            <a:r>
              <a:t/>
            </a:r>
            <a:endParaRPr sz="2400">
              <a:latin typeface="Open Sans"/>
              <a:ea typeface="Open Sans"/>
              <a:cs typeface="Open Sans"/>
              <a:sym typeface="Open Sans"/>
            </a:endParaRPr>
          </a:p>
          <a:p>
            <a:pPr indent="0" lvl="0" marL="0" rtl="0" algn="l">
              <a:lnSpc>
                <a:spcPct val="115000"/>
              </a:lnSpc>
              <a:spcBef>
                <a:spcPts val="1000"/>
              </a:spcBef>
              <a:spcAft>
                <a:spcPts val="0"/>
              </a:spcAft>
              <a:buNone/>
            </a:pPr>
            <a:r>
              <a:t/>
            </a:r>
            <a:endParaRPr sz="2400">
              <a:latin typeface="Open Sans"/>
              <a:ea typeface="Open Sans"/>
              <a:cs typeface="Open Sans"/>
              <a:sym typeface="Open Sans"/>
            </a:endParaRPr>
          </a:p>
        </p:txBody>
      </p:sp>
      <p:pic>
        <p:nvPicPr>
          <p:cNvPr descr="Question Mark Free Stock Photo - Public Domain Pictures" id="317" name="Google Shape;317;p37"/>
          <p:cNvPicPr preferRelativeResize="0"/>
          <p:nvPr/>
        </p:nvPicPr>
        <p:blipFill>
          <a:blip r:embed="rId3">
            <a:alphaModFix/>
          </a:blip>
          <a:stretch>
            <a:fillRect/>
          </a:stretch>
        </p:blipFill>
        <p:spPr>
          <a:xfrm>
            <a:off x="7547500" y="1601800"/>
            <a:ext cx="2900825" cy="41147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8"/>
          <p:cNvSpPr txBox="1"/>
          <p:nvPr>
            <p:ph type="title"/>
          </p:nvPr>
        </p:nvSpPr>
        <p:spPr>
          <a:xfrm>
            <a:off x="0" y="225175"/>
            <a:ext cx="10515600" cy="934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pen Sans"/>
                <a:ea typeface="Open Sans"/>
                <a:cs typeface="Open Sans"/>
                <a:sym typeface="Open Sans"/>
              </a:rPr>
              <a:t>Kernel Sentences –Let’s Try It! </a:t>
            </a:r>
            <a:endParaRPr>
              <a:latin typeface="Open Sans"/>
              <a:ea typeface="Open Sans"/>
              <a:cs typeface="Open Sans"/>
              <a:sym typeface="Open Sans"/>
            </a:endParaRPr>
          </a:p>
        </p:txBody>
      </p:sp>
      <p:graphicFrame>
        <p:nvGraphicFramePr>
          <p:cNvPr id="324" name="Google Shape;324;p38"/>
          <p:cNvGraphicFramePr/>
          <p:nvPr/>
        </p:nvGraphicFramePr>
        <p:xfrm>
          <a:off x="952500" y="2465600"/>
          <a:ext cx="3000000" cy="3000000"/>
        </p:xfrm>
        <a:graphic>
          <a:graphicData uri="http://schemas.openxmlformats.org/drawingml/2006/table">
            <a:tbl>
              <a:tblPr>
                <a:noFill/>
                <a:tableStyleId>{BC0D234A-5ACB-4CB0-A87D-91BFFC088A1F}</a:tableStyleId>
              </a:tblPr>
              <a:tblGrid>
                <a:gridCol w="2498275"/>
                <a:gridCol w="7788725"/>
              </a:tblGrid>
              <a:tr h="381000">
                <a:tc gridSpan="2">
                  <a:txBody>
                    <a:bodyPr/>
                    <a:lstStyle/>
                    <a:p>
                      <a:pPr indent="0" lvl="0" marL="0" rtl="0" algn="l">
                        <a:spcBef>
                          <a:spcPts val="0"/>
                        </a:spcBef>
                        <a:spcAft>
                          <a:spcPts val="0"/>
                        </a:spcAft>
                        <a:buNone/>
                      </a:pPr>
                      <a:r>
                        <a:rPr b="1" lang="en-US" sz="2400">
                          <a:latin typeface="Open Sans"/>
                          <a:ea typeface="Open Sans"/>
                          <a:cs typeface="Open Sans"/>
                          <a:sym typeface="Open Sans"/>
                        </a:rPr>
                        <a:t>Sentence</a:t>
                      </a:r>
                      <a:r>
                        <a:rPr lang="en-US" sz="2400">
                          <a:latin typeface="Open Sans"/>
                          <a:ea typeface="Open Sans"/>
                          <a:cs typeface="Open Sans"/>
                          <a:sym typeface="Open Sans"/>
                        </a:rPr>
                        <a:t>:  Narwhal swims.</a:t>
                      </a:r>
                      <a:endParaRPr sz="2400">
                        <a:latin typeface="Open Sans"/>
                        <a:ea typeface="Open Sans"/>
                        <a:cs typeface="Open Sans"/>
                        <a:sym typeface="Open San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lang="en-US" sz="2400">
                          <a:latin typeface="Open Sans"/>
                          <a:ea typeface="Open Sans"/>
                          <a:cs typeface="Open Sans"/>
                          <a:sym typeface="Open Sans"/>
                        </a:rPr>
                        <a:t>Where?</a:t>
                      </a:r>
                      <a:endParaRPr sz="2400">
                        <a:latin typeface="Open Sans"/>
                        <a:ea typeface="Open Sans"/>
                        <a:cs typeface="Open Sans"/>
                        <a:sym typeface="Open San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2400">
                          <a:latin typeface="Open Sans"/>
                          <a:ea typeface="Open Sans"/>
                          <a:cs typeface="Open Sans"/>
                          <a:sym typeface="Open Sans"/>
                        </a:rPr>
                        <a:t>How?</a:t>
                      </a:r>
                      <a:endParaRPr sz="2400">
                        <a:latin typeface="Open Sans"/>
                        <a:ea typeface="Open Sans"/>
                        <a:cs typeface="Open Sans"/>
                        <a:sym typeface="Open San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2400">
                          <a:latin typeface="Open Sans"/>
                          <a:ea typeface="Open Sans"/>
                          <a:cs typeface="Open Sans"/>
                          <a:sym typeface="Open Sans"/>
                        </a:rPr>
                        <a:t>Why?</a:t>
                      </a:r>
                      <a:endParaRPr sz="2400">
                        <a:latin typeface="Open Sans"/>
                        <a:ea typeface="Open Sans"/>
                        <a:cs typeface="Open Sans"/>
                        <a:sym typeface="Open San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81000">
                <a:tc gridSpan="2">
                  <a:txBody>
                    <a:bodyPr/>
                    <a:lstStyle/>
                    <a:p>
                      <a:pPr indent="0" lvl="0" marL="0" rtl="0" algn="l">
                        <a:spcBef>
                          <a:spcPts val="0"/>
                        </a:spcBef>
                        <a:spcAft>
                          <a:spcPts val="0"/>
                        </a:spcAft>
                        <a:buNone/>
                      </a:pPr>
                      <a:r>
                        <a:rPr lang="en-US" sz="2400">
                          <a:latin typeface="Open Sans"/>
                          <a:ea typeface="Open Sans"/>
                          <a:cs typeface="Open Sans"/>
                          <a:sym typeface="Open Sans"/>
                        </a:rPr>
                        <a:t>Your sentence:  </a:t>
                      </a:r>
                      <a:endParaRPr sz="2400">
                        <a:latin typeface="Open Sans"/>
                        <a:ea typeface="Open Sans"/>
                        <a:cs typeface="Open Sans"/>
                        <a:sym typeface="Open San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hMerge="1"/>
              </a:tr>
            </a:tbl>
          </a:graphicData>
        </a:graphic>
      </p:graphicFrame>
      <p:pic>
        <p:nvPicPr>
          <p:cNvPr id="325" name="Google Shape;325;p38"/>
          <p:cNvPicPr preferRelativeResize="0"/>
          <p:nvPr/>
        </p:nvPicPr>
        <p:blipFill>
          <a:blip r:embed="rId3">
            <a:alphaModFix/>
          </a:blip>
          <a:stretch>
            <a:fillRect/>
          </a:stretch>
        </p:blipFill>
        <p:spPr>
          <a:xfrm>
            <a:off x="8583099" y="488799"/>
            <a:ext cx="1315400" cy="1916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9"/>
          <p:cNvSpPr txBox="1"/>
          <p:nvPr>
            <p:ph type="title"/>
          </p:nvPr>
        </p:nvSpPr>
        <p:spPr>
          <a:xfrm>
            <a:off x="0" y="211175"/>
            <a:ext cx="10515600" cy="808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a:latin typeface="Open Sans"/>
                <a:ea typeface="Open Sans"/>
                <a:cs typeface="Open Sans"/>
                <a:sym typeface="Open Sans"/>
              </a:rPr>
              <a:t>Because, But, So</a:t>
            </a:r>
            <a:endParaRPr>
              <a:latin typeface="Open Sans"/>
              <a:ea typeface="Open Sans"/>
              <a:cs typeface="Open Sans"/>
              <a:sym typeface="Open Sans"/>
            </a:endParaRPr>
          </a:p>
        </p:txBody>
      </p:sp>
      <p:sp>
        <p:nvSpPr>
          <p:cNvPr id="332" name="Google Shape;332;p39"/>
          <p:cNvSpPr txBox="1"/>
          <p:nvPr>
            <p:ph idx="1" type="body"/>
          </p:nvPr>
        </p:nvSpPr>
        <p:spPr>
          <a:xfrm>
            <a:off x="381000" y="1460500"/>
            <a:ext cx="4343400" cy="47163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SzPts val="2400"/>
              <a:buFont typeface="Open Sans"/>
              <a:buChar char="•"/>
            </a:pPr>
            <a:r>
              <a:rPr lang="en-US" sz="2400">
                <a:latin typeface="Open Sans"/>
                <a:ea typeface="Open Sans"/>
                <a:cs typeface="Open Sans"/>
                <a:sym typeface="Open Sans"/>
              </a:rPr>
              <a:t>You can do this activity orally as a scaffold.</a:t>
            </a:r>
            <a:endParaRPr sz="2400">
              <a:latin typeface="Open Sans"/>
              <a:ea typeface="Open Sans"/>
              <a:cs typeface="Open Sans"/>
              <a:sym typeface="Open Sans"/>
            </a:endParaRPr>
          </a:p>
          <a:p>
            <a:pPr indent="0" lvl="0" marL="457200" rtl="0" algn="l">
              <a:lnSpc>
                <a:spcPct val="90000"/>
              </a:lnSpc>
              <a:spcBef>
                <a:spcPts val="1000"/>
              </a:spcBef>
              <a:spcAft>
                <a:spcPts val="0"/>
              </a:spcAft>
              <a:buSzPts val="2400"/>
              <a:buNone/>
            </a:pPr>
            <a:r>
              <a:t/>
            </a:r>
            <a:endParaRPr sz="2400">
              <a:latin typeface="Open Sans"/>
              <a:ea typeface="Open Sans"/>
              <a:cs typeface="Open Sans"/>
              <a:sym typeface="Open Sans"/>
            </a:endParaRPr>
          </a:p>
          <a:p>
            <a:pPr indent="-381000" lvl="0" marL="457200" rtl="0" algn="l">
              <a:lnSpc>
                <a:spcPct val="90000"/>
              </a:lnSpc>
              <a:spcBef>
                <a:spcPts val="1000"/>
              </a:spcBef>
              <a:spcAft>
                <a:spcPts val="0"/>
              </a:spcAft>
              <a:buSzPts val="2400"/>
              <a:buFont typeface="Open Sans"/>
              <a:buChar char="•"/>
            </a:pPr>
            <a:r>
              <a:rPr lang="en-US" sz="2400">
                <a:latin typeface="Open Sans"/>
                <a:ea typeface="Open Sans"/>
                <a:cs typeface="Open Sans"/>
                <a:sym typeface="Open Sans"/>
              </a:rPr>
              <a:t>Give students sentence stems and have them turn them into 3 separate sentences using each conjunction.</a:t>
            </a:r>
            <a:endParaRPr sz="2400">
              <a:latin typeface="Open Sans"/>
              <a:ea typeface="Open Sans"/>
              <a:cs typeface="Open Sans"/>
              <a:sym typeface="Open Sans"/>
            </a:endParaRPr>
          </a:p>
          <a:p>
            <a:pPr indent="0" lvl="0" marL="457200" rtl="0" algn="l">
              <a:lnSpc>
                <a:spcPct val="90000"/>
              </a:lnSpc>
              <a:spcBef>
                <a:spcPts val="1000"/>
              </a:spcBef>
              <a:spcAft>
                <a:spcPts val="0"/>
              </a:spcAft>
              <a:buSzPts val="2400"/>
              <a:buNone/>
            </a:pPr>
            <a:r>
              <a:t/>
            </a:r>
            <a:endParaRPr sz="2400">
              <a:latin typeface="Open Sans"/>
              <a:ea typeface="Open Sans"/>
              <a:cs typeface="Open Sans"/>
              <a:sym typeface="Open Sans"/>
            </a:endParaRPr>
          </a:p>
          <a:p>
            <a:pPr indent="-381000" lvl="0" marL="457200" rtl="0" algn="l">
              <a:lnSpc>
                <a:spcPct val="90000"/>
              </a:lnSpc>
              <a:spcBef>
                <a:spcPts val="1000"/>
              </a:spcBef>
              <a:spcAft>
                <a:spcPts val="0"/>
              </a:spcAft>
              <a:buSzPts val="2400"/>
              <a:buFont typeface="Open Sans"/>
              <a:buChar char="•"/>
            </a:pPr>
            <a:r>
              <a:rPr lang="en-US" sz="2400">
                <a:latin typeface="Open Sans"/>
                <a:ea typeface="Open Sans"/>
                <a:cs typeface="Open Sans"/>
                <a:sym typeface="Open Sans"/>
              </a:rPr>
              <a:t>Ensure they understand the meaning of each conjunction.</a:t>
            </a:r>
            <a:endParaRPr sz="2400">
              <a:latin typeface="Open Sans"/>
              <a:ea typeface="Open Sans"/>
              <a:cs typeface="Open Sans"/>
              <a:sym typeface="Open Sans"/>
            </a:endParaRPr>
          </a:p>
        </p:txBody>
      </p:sp>
      <p:sp>
        <p:nvSpPr>
          <p:cNvPr id="333" name="Google Shape;333;p39"/>
          <p:cNvSpPr txBox="1"/>
          <p:nvPr/>
        </p:nvSpPr>
        <p:spPr>
          <a:xfrm>
            <a:off x="6311900" y="1460500"/>
            <a:ext cx="5219700" cy="43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400" u="sng">
                <a:solidFill>
                  <a:srgbClr val="34907F"/>
                </a:solidFill>
                <a:latin typeface="Open Sans"/>
                <a:ea typeface="Open Sans"/>
                <a:cs typeface="Open Sans"/>
                <a:sym typeface="Open Sans"/>
              </a:rPr>
              <a:t>because</a:t>
            </a:r>
            <a:r>
              <a:rPr lang="en-US" sz="2400">
                <a:solidFill>
                  <a:schemeClr val="dk1"/>
                </a:solidFill>
                <a:latin typeface="Open Sans"/>
                <a:ea typeface="Open Sans"/>
                <a:cs typeface="Open Sans"/>
                <a:sym typeface="Open Sans"/>
              </a:rPr>
              <a:t> explains why something is true, why something happened, or why a certain condition exists</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rPr i="1" lang="en-US" sz="2400" u="sng">
                <a:solidFill>
                  <a:srgbClr val="34907F"/>
                </a:solidFill>
                <a:latin typeface="Open Sans"/>
                <a:ea typeface="Open Sans"/>
                <a:cs typeface="Open Sans"/>
                <a:sym typeface="Open Sans"/>
              </a:rPr>
              <a:t>but</a:t>
            </a:r>
            <a:r>
              <a:rPr lang="en-US" sz="2400">
                <a:solidFill>
                  <a:schemeClr val="dk1"/>
                </a:solidFill>
                <a:latin typeface="Open Sans"/>
                <a:ea typeface="Open Sans"/>
                <a:cs typeface="Open Sans"/>
                <a:sym typeface="Open Sans"/>
              </a:rPr>
              <a:t> indicates a change of direction</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rPr i="1" lang="en-US" sz="2400" u="sng">
                <a:solidFill>
                  <a:srgbClr val="34907F"/>
                </a:solidFill>
                <a:latin typeface="Open Sans"/>
                <a:ea typeface="Open Sans"/>
                <a:cs typeface="Open Sans"/>
                <a:sym typeface="Open Sans"/>
              </a:rPr>
              <a:t>so </a:t>
            </a:r>
            <a:r>
              <a:rPr lang="en-US" sz="2400">
                <a:solidFill>
                  <a:schemeClr val="dk1"/>
                </a:solidFill>
                <a:latin typeface="Open Sans"/>
                <a:ea typeface="Open Sans"/>
                <a:cs typeface="Open Sans"/>
                <a:sym typeface="Open Sans"/>
              </a:rPr>
              <a:t>tells us what happens as a result of something else-a cause and its effect</a:t>
            </a:r>
            <a:endParaRPr sz="240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0"/>
          <p:cNvSpPr txBox="1"/>
          <p:nvPr>
            <p:ph type="title"/>
          </p:nvPr>
        </p:nvSpPr>
        <p:spPr>
          <a:xfrm>
            <a:off x="0" y="211150"/>
            <a:ext cx="10515600" cy="822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pen Sans"/>
                <a:ea typeface="Open Sans"/>
                <a:cs typeface="Open Sans"/>
                <a:sym typeface="Open Sans"/>
              </a:rPr>
              <a:t>Because, But, So- Let’s try it!</a:t>
            </a:r>
            <a:endParaRPr>
              <a:latin typeface="Open Sans"/>
              <a:ea typeface="Open Sans"/>
              <a:cs typeface="Open Sans"/>
              <a:sym typeface="Open Sans"/>
            </a:endParaRPr>
          </a:p>
        </p:txBody>
      </p:sp>
      <p:sp>
        <p:nvSpPr>
          <p:cNvPr id="340" name="Google Shape;340;p40"/>
          <p:cNvSpPr txBox="1"/>
          <p:nvPr>
            <p:ph idx="1" type="body"/>
          </p:nvPr>
        </p:nvSpPr>
        <p:spPr>
          <a:xfrm>
            <a:off x="838200" y="1411600"/>
            <a:ext cx="10515600" cy="4765200"/>
          </a:xfrm>
          <a:prstGeom prst="rect">
            <a:avLst/>
          </a:prstGeom>
        </p:spPr>
        <p:txBody>
          <a:bodyPr anchorCtr="0" anchor="t" bIns="45700" lIns="91425" spcFirstLastPara="1" rIns="91425" wrap="square" tIns="45700">
            <a:normAutofit lnSpcReduction="20000"/>
          </a:bodyPr>
          <a:lstStyle/>
          <a:p>
            <a:pPr indent="-381000" lvl="0" marL="457200" rtl="0" algn="l">
              <a:lnSpc>
                <a:spcPct val="150000"/>
              </a:lnSpc>
              <a:spcBef>
                <a:spcPts val="1000"/>
              </a:spcBef>
              <a:spcAft>
                <a:spcPts val="0"/>
              </a:spcAft>
              <a:buSzPts val="2400"/>
              <a:buFont typeface="Open Sans"/>
              <a:buChar char="★"/>
            </a:pPr>
            <a:r>
              <a:rPr lang="en-US" sz="2400">
                <a:latin typeface="Open Sans"/>
                <a:ea typeface="Open Sans"/>
                <a:cs typeface="Open Sans"/>
                <a:sym typeface="Open Sans"/>
              </a:rPr>
              <a:t>Teach the vocabulary word pod from the Narwhal story.</a:t>
            </a:r>
            <a:endParaRPr sz="2400">
              <a:latin typeface="Open Sans"/>
              <a:ea typeface="Open Sans"/>
              <a:cs typeface="Open Sans"/>
              <a:sym typeface="Open Sans"/>
            </a:endParaRPr>
          </a:p>
          <a:p>
            <a:pPr indent="-381000" lvl="1" marL="91440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Narwhals travel in groups called pods.</a:t>
            </a:r>
            <a:endParaRPr sz="2400">
              <a:latin typeface="Open Sans"/>
              <a:ea typeface="Open Sans"/>
              <a:cs typeface="Open Sans"/>
              <a:sym typeface="Open Sans"/>
            </a:endParaRPr>
          </a:p>
          <a:p>
            <a:pPr indent="0" lvl="0" marL="0" rtl="0" algn="l">
              <a:lnSpc>
                <a:spcPct val="150000"/>
              </a:lnSpc>
              <a:spcBef>
                <a:spcPts val="1000"/>
              </a:spcBef>
              <a:spcAft>
                <a:spcPts val="0"/>
              </a:spcAft>
              <a:buNone/>
            </a:pPr>
            <a:r>
              <a:t/>
            </a:r>
            <a:endParaRPr sz="2400">
              <a:latin typeface="Open Sans"/>
              <a:ea typeface="Open Sans"/>
              <a:cs typeface="Open Sans"/>
              <a:sym typeface="Open Sans"/>
            </a:endParaRPr>
          </a:p>
          <a:p>
            <a:pPr indent="0" lvl="0" marL="0" rtl="0" algn="l">
              <a:lnSpc>
                <a:spcPct val="150000"/>
              </a:lnSpc>
              <a:spcBef>
                <a:spcPts val="1000"/>
              </a:spcBef>
              <a:spcAft>
                <a:spcPts val="0"/>
              </a:spcAft>
              <a:buNone/>
            </a:pPr>
            <a:r>
              <a:rPr lang="en-US" sz="2400">
                <a:latin typeface="Open Sans"/>
                <a:ea typeface="Open Sans"/>
                <a:cs typeface="Open Sans"/>
                <a:sym typeface="Open Sans"/>
              </a:rPr>
              <a:t>Narwhal was looking for his pod because_________________</a:t>
            </a:r>
            <a:endParaRPr sz="2400">
              <a:latin typeface="Open Sans"/>
              <a:ea typeface="Open Sans"/>
              <a:cs typeface="Open Sans"/>
              <a:sym typeface="Open Sans"/>
            </a:endParaRPr>
          </a:p>
          <a:p>
            <a:pPr indent="0" lvl="0" marL="0" rtl="0" algn="l">
              <a:lnSpc>
                <a:spcPct val="150000"/>
              </a:lnSpc>
              <a:spcBef>
                <a:spcPts val="1000"/>
              </a:spcBef>
              <a:spcAft>
                <a:spcPts val="0"/>
              </a:spcAft>
              <a:buNone/>
            </a:pPr>
            <a:r>
              <a:t/>
            </a:r>
            <a:endParaRPr sz="2400">
              <a:latin typeface="Open Sans"/>
              <a:ea typeface="Open Sans"/>
              <a:cs typeface="Open Sans"/>
              <a:sym typeface="Open Sans"/>
            </a:endParaRPr>
          </a:p>
          <a:p>
            <a:pPr indent="0" lvl="0" marL="0" rtl="0" algn="l">
              <a:lnSpc>
                <a:spcPct val="150000"/>
              </a:lnSpc>
              <a:spcBef>
                <a:spcPts val="1000"/>
              </a:spcBef>
              <a:spcAft>
                <a:spcPts val="0"/>
              </a:spcAft>
              <a:buNone/>
            </a:pPr>
            <a:r>
              <a:rPr lang="en-US" sz="2400">
                <a:latin typeface="Open Sans"/>
                <a:ea typeface="Open Sans"/>
                <a:cs typeface="Open Sans"/>
                <a:sym typeface="Open Sans"/>
              </a:rPr>
              <a:t>Narwhal asked Jelly to join his pod but_________________</a:t>
            </a:r>
            <a:endParaRPr sz="2400">
              <a:latin typeface="Open Sans"/>
              <a:ea typeface="Open Sans"/>
              <a:cs typeface="Open Sans"/>
              <a:sym typeface="Open Sans"/>
            </a:endParaRPr>
          </a:p>
          <a:p>
            <a:pPr indent="0" lvl="0" marL="0" rtl="0" algn="l">
              <a:lnSpc>
                <a:spcPct val="150000"/>
              </a:lnSpc>
              <a:spcBef>
                <a:spcPts val="1000"/>
              </a:spcBef>
              <a:spcAft>
                <a:spcPts val="0"/>
              </a:spcAft>
              <a:buNone/>
            </a:pPr>
            <a:r>
              <a:t/>
            </a:r>
            <a:endParaRPr sz="2400">
              <a:latin typeface="Open Sans"/>
              <a:ea typeface="Open Sans"/>
              <a:cs typeface="Open Sans"/>
              <a:sym typeface="Open Sans"/>
            </a:endParaRPr>
          </a:p>
          <a:p>
            <a:pPr indent="0" lvl="0" marL="0" rtl="0" algn="l">
              <a:lnSpc>
                <a:spcPct val="150000"/>
              </a:lnSpc>
              <a:spcBef>
                <a:spcPts val="1000"/>
              </a:spcBef>
              <a:spcAft>
                <a:spcPts val="0"/>
              </a:spcAft>
              <a:buClr>
                <a:schemeClr val="dk1"/>
              </a:buClr>
              <a:buSzPts val="1100"/>
              <a:buFont typeface="Arial"/>
              <a:buNone/>
            </a:pPr>
            <a:r>
              <a:rPr lang="en-US" sz="2400">
                <a:latin typeface="Open Sans"/>
                <a:ea typeface="Open Sans"/>
                <a:cs typeface="Open Sans"/>
                <a:sym typeface="Open Sans"/>
              </a:rPr>
              <a:t>Narwhal was missing his pod so_________________</a:t>
            </a:r>
            <a:endParaRPr sz="2400">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1"/>
          <p:cNvSpPr txBox="1"/>
          <p:nvPr>
            <p:ph type="title"/>
          </p:nvPr>
        </p:nvSpPr>
        <p:spPr>
          <a:xfrm>
            <a:off x="0" y="211175"/>
            <a:ext cx="10515600" cy="75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Open Sans"/>
                <a:ea typeface="Open Sans"/>
                <a:cs typeface="Open Sans"/>
                <a:sym typeface="Open Sans"/>
              </a:rPr>
              <a:t>Think-Pair-Share</a:t>
            </a:r>
            <a:endParaRPr>
              <a:latin typeface="Open Sans"/>
              <a:ea typeface="Open Sans"/>
              <a:cs typeface="Open Sans"/>
              <a:sym typeface="Open Sans"/>
            </a:endParaRPr>
          </a:p>
        </p:txBody>
      </p:sp>
      <p:sp>
        <p:nvSpPr>
          <p:cNvPr id="347" name="Google Shape;347;p4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Font typeface="Open Sans"/>
              <a:buChar char="•"/>
            </a:pPr>
            <a:r>
              <a:rPr lang="en-US">
                <a:latin typeface="Open Sans"/>
                <a:ea typeface="Open Sans"/>
                <a:cs typeface="Open Sans"/>
                <a:sym typeface="Open Sans"/>
              </a:rPr>
              <a:t>One strategy that you plan on trying this upcoming school year</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idx="1" type="body"/>
          </p:nvPr>
        </p:nvSpPr>
        <p:spPr>
          <a:xfrm>
            <a:off x="820063" y="592563"/>
            <a:ext cx="5157900" cy="824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SzPts val="2400"/>
              <a:buNone/>
            </a:pPr>
            <a:r>
              <a:rPr lang="en-US" sz="3200">
                <a:latin typeface="Open Sans"/>
                <a:ea typeface="Open Sans"/>
                <a:cs typeface="Open Sans"/>
                <a:sym typeface="Open Sans"/>
              </a:rPr>
              <a:t>Learning Intentions:</a:t>
            </a:r>
            <a:endParaRPr sz="3200">
              <a:latin typeface="Open Sans"/>
              <a:ea typeface="Open Sans"/>
              <a:cs typeface="Open Sans"/>
              <a:sym typeface="Open Sans"/>
            </a:endParaRPr>
          </a:p>
        </p:txBody>
      </p:sp>
      <p:sp>
        <p:nvSpPr>
          <p:cNvPr id="106" name="Google Shape;106;p15"/>
          <p:cNvSpPr txBox="1"/>
          <p:nvPr>
            <p:ph idx="2" type="body"/>
          </p:nvPr>
        </p:nvSpPr>
        <p:spPr>
          <a:xfrm>
            <a:off x="820075" y="1696400"/>
            <a:ext cx="5157900" cy="45975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rgbClr val="055E89"/>
              </a:buClr>
              <a:buSzPts val="2400"/>
              <a:buAutoNum type="arabicPeriod"/>
            </a:pPr>
            <a:r>
              <a:rPr lang="en-US" sz="2400">
                <a:solidFill>
                  <a:srgbClr val="055E89"/>
                </a:solidFill>
                <a:latin typeface="Open Sans"/>
                <a:ea typeface="Open Sans"/>
                <a:cs typeface="Open Sans"/>
                <a:sym typeface="Open Sans"/>
              </a:rPr>
              <a:t>Understand the importance of writing.</a:t>
            </a:r>
            <a:endParaRPr sz="2400">
              <a:solidFill>
                <a:srgbClr val="055E89"/>
              </a:solidFill>
              <a:latin typeface="Open Sans"/>
              <a:ea typeface="Open Sans"/>
              <a:cs typeface="Open Sans"/>
              <a:sym typeface="Open Sans"/>
            </a:endParaRPr>
          </a:p>
          <a:p>
            <a:pPr indent="-368300" lvl="0" marL="457200" rtl="0" algn="l">
              <a:lnSpc>
                <a:spcPct val="100000"/>
              </a:lnSpc>
              <a:spcBef>
                <a:spcPts val="1100"/>
              </a:spcBef>
              <a:spcAft>
                <a:spcPts val="0"/>
              </a:spcAft>
              <a:buSzPts val="2400"/>
              <a:buAutoNum type="arabicPeriod"/>
            </a:pPr>
            <a:r>
              <a:rPr lang="en-US" sz="2400">
                <a:latin typeface="Open Sans"/>
                <a:ea typeface="Open Sans"/>
                <a:cs typeface="Open Sans"/>
                <a:sym typeface="Open Sans"/>
              </a:rPr>
              <a:t>Learn evidence-based strategies for teaching writing in the foundational grades..</a:t>
            </a:r>
            <a:r>
              <a:rPr lang="en-US" sz="2400">
                <a:latin typeface="Open Sans"/>
                <a:ea typeface="Open Sans"/>
                <a:cs typeface="Open Sans"/>
                <a:sym typeface="Open Sans"/>
              </a:rPr>
              <a:t> </a:t>
            </a:r>
            <a:endParaRPr sz="2400">
              <a:latin typeface="Open Sans"/>
              <a:ea typeface="Open Sans"/>
              <a:cs typeface="Open Sans"/>
              <a:sym typeface="Open Sans"/>
            </a:endParaRPr>
          </a:p>
          <a:p>
            <a:pPr indent="0" lvl="0" marL="0" rtl="0" algn="l">
              <a:lnSpc>
                <a:spcPct val="100000"/>
              </a:lnSpc>
              <a:spcBef>
                <a:spcPts val="1100"/>
              </a:spcBef>
              <a:spcAft>
                <a:spcPts val="1100"/>
              </a:spcAft>
              <a:buSzPts val="2800"/>
              <a:buNone/>
            </a:pPr>
            <a:r>
              <a:t/>
            </a:r>
            <a:endParaRPr sz="2700"/>
          </a:p>
        </p:txBody>
      </p:sp>
      <p:sp>
        <p:nvSpPr>
          <p:cNvPr id="107" name="Google Shape;107;p15"/>
          <p:cNvSpPr txBox="1"/>
          <p:nvPr>
            <p:ph idx="3" type="body"/>
          </p:nvPr>
        </p:nvSpPr>
        <p:spPr>
          <a:xfrm>
            <a:off x="6096000" y="592563"/>
            <a:ext cx="5183100" cy="824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3200">
                <a:latin typeface="Open Sans"/>
                <a:ea typeface="Open Sans"/>
                <a:cs typeface="Open Sans"/>
                <a:sym typeface="Open Sans"/>
              </a:rPr>
              <a:t>Success Criteria:</a:t>
            </a:r>
            <a:endParaRPr sz="2500"/>
          </a:p>
        </p:txBody>
      </p:sp>
      <p:sp>
        <p:nvSpPr>
          <p:cNvPr id="108" name="Google Shape;108;p15"/>
          <p:cNvSpPr txBox="1"/>
          <p:nvPr>
            <p:ph idx="4" type="body"/>
          </p:nvPr>
        </p:nvSpPr>
        <p:spPr>
          <a:xfrm>
            <a:off x="6096000" y="1696400"/>
            <a:ext cx="5183100" cy="3626100"/>
          </a:xfrm>
          <a:prstGeom prst="rect">
            <a:avLst/>
          </a:prstGeom>
          <a:noFill/>
          <a:ln>
            <a:noFill/>
          </a:ln>
        </p:spPr>
        <p:txBody>
          <a:bodyPr anchorCtr="0" anchor="t" bIns="45700" lIns="91425" spcFirstLastPara="1" rIns="91425" wrap="square" tIns="45700">
            <a:normAutofit/>
          </a:bodyPr>
          <a:lstStyle/>
          <a:p>
            <a:pPr indent="-368300" lvl="0" marL="457200" rtl="0" algn="l">
              <a:lnSpc>
                <a:spcPct val="100000"/>
              </a:lnSpc>
              <a:spcBef>
                <a:spcPts val="1000"/>
              </a:spcBef>
              <a:spcAft>
                <a:spcPts val="0"/>
              </a:spcAft>
              <a:buSzPts val="2400"/>
              <a:buAutoNum type="arabicPeriod"/>
            </a:pPr>
            <a:r>
              <a:rPr lang="en-US" sz="2400">
                <a:latin typeface="Open Sans"/>
                <a:ea typeface="Open Sans"/>
                <a:cs typeface="Open Sans"/>
                <a:sym typeface="Open Sans"/>
              </a:rPr>
              <a:t>Implement new practices in writing instruction.</a:t>
            </a:r>
            <a:endParaRPr sz="2400">
              <a:latin typeface="Open Sans"/>
              <a:ea typeface="Open Sans"/>
              <a:cs typeface="Open Sans"/>
              <a:sym typeface="Open Sans"/>
            </a:endParaRPr>
          </a:p>
          <a:p>
            <a:pPr indent="-368300" lvl="0" marL="457200" rtl="0" algn="l">
              <a:lnSpc>
                <a:spcPct val="100000"/>
              </a:lnSpc>
              <a:spcBef>
                <a:spcPts val="1100"/>
              </a:spcBef>
              <a:spcAft>
                <a:spcPts val="1100"/>
              </a:spcAft>
              <a:buClr>
                <a:srgbClr val="055E89"/>
              </a:buClr>
              <a:buSzPts val="2400"/>
              <a:buAutoNum type="arabicPeriod"/>
            </a:pPr>
            <a:r>
              <a:rPr lang="en-US" sz="2400">
                <a:solidFill>
                  <a:srgbClr val="055E89"/>
                </a:solidFill>
                <a:latin typeface="Open Sans"/>
                <a:ea typeface="Open Sans"/>
                <a:cs typeface="Open Sans"/>
                <a:sym typeface="Open Sans"/>
              </a:rPr>
              <a:t>Use evidence-based strategies for teaching writing in the foundational grades.  .</a:t>
            </a:r>
            <a:endParaRPr sz="2400">
              <a:solidFill>
                <a:srgbClr val="055E89"/>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2"/>
          <p:cNvSpPr txBox="1"/>
          <p:nvPr>
            <p:ph idx="1" type="body"/>
          </p:nvPr>
        </p:nvSpPr>
        <p:spPr>
          <a:xfrm>
            <a:off x="820063" y="592563"/>
            <a:ext cx="5157900" cy="824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SzPts val="2400"/>
              <a:buNone/>
            </a:pPr>
            <a:r>
              <a:rPr lang="en-US" sz="3200">
                <a:latin typeface="Open Sans"/>
                <a:ea typeface="Open Sans"/>
                <a:cs typeface="Open Sans"/>
                <a:sym typeface="Open Sans"/>
              </a:rPr>
              <a:t>Learning Intentions:</a:t>
            </a:r>
            <a:endParaRPr sz="3200">
              <a:latin typeface="Open Sans"/>
              <a:ea typeface="Open Sans"/>
              <a:cs typeface="Open Sans"/>
              <a:sym typeface="Open Sans"/>
            </a:endParaRPr>
          </a:p>
        </p:txBody>
      </p:sp>
      <p:sp>
        <p:nvSpPr>
          <p:cNvPr id="354" name="Google Shape;354;p42"/>
          <p:cNvSpPr txBox="1"/>
          <p:nvPr>
            <p:ph idx="2" type="body"/>
          </p:nvPr>
        </p:nvSpPr>
        <p:spPr>
          <a:xfrm>
            <a:off x="820075" y="1416475"/>
            <a:ext cx="5157900" cy="45975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Clr>
                <a:srgbClr val="055E89"/>
              </a:buClr>
              <a:buSzPts val="2700"/>
              <a:buAutoNum type="arabicPeriod"/>
            </a:pPr>
            <a:r>
              <a:rPr lang="en-US" sz="2700">
                <a:solidFill>
                  <a:srgbClr val="055E89"/>
                </a:solidFill>
                <a:latin typeface="Open Sans"/>
                <a:ea typeface="Open Sans"/>
                <a:cs typeface="Open Sans"/>
                <a:sym typeface="Open Sans"/>
              </a:rPr>
              <a:t>Understand the importance of writing.</a:t>
            </a:r>
            <a:endParaRPr sz="2700">
              <a:solidFill>
                <a:srgbClr val="055E89"/>
              </a:solidFill>
              <a:latin typeface="Open Sans"/>
              <a:ea typeface="Open Sans"/>
              <a:cs typeface="Open Sans"/>
              <a:sym typeface="Open Sans"/>
            </a:endParaRPr>
          </a:p>
          <a:p>
            <a:pPr indent="-387350" lvl="0" marL="457200" rtl="0" algn="l">
              <a:lnSpc>
                <a:spcPct val="100000"/>
              </a:lnSpc>
              <a:spcBef>
                <a:spcPts val="1100"/>
              </a:spcBef>
              <a:spcAft>
                <a:spcPts val="0"/>
              </a:spcAft>
              <a:buSzPts val="2700"/>
              <a:buAutoNum type="arabicPeriod"/>
            </a:pPr>
            <a:r>
              <a:rPr lang="en-US" sz="2700">
                <a:latin typeface="Open Sans"/>
                <a:ea typeface="Open Sans"/>
                <a:cs typeface="Open Sans"/>
                <a:sym typeface="Open Sans"/>
              </a:rPr>
              <a:t>Learn evidence-based strategies for teaching writing in the foundational grades.</a:t>
            </a:r>
            <a:r>
              <a:rPr lang="en-US" sz="2700">
                <a:latin typeface="Open Sans"/>
                <a:ea typeface="Open Sans"/>
                <a:cs typeface="Open Sans"/>
                <a:sym typeface="Open Sans"/>
              </a:rPr>
              <a:t> </a:t>
            </a:r>
            <a:endParaRPr sz="2700">
              <a:latin typeface="Open Sans"/>
              <a:ea typeface="Open Sans"/>
              <a:cs typeface="Open Sans"/>
              <a:sym typeface="Open Sans"/>
            </a:endParaRPr>
          </a:p>
          <a:p>
            <a:pPr indent="0" lvl="0" marL="0" rtl="0" algn="l">
              <a:lnSpc>
                <a:spcPct val="100000"/>
              </a:lnSpc>
              <a:spcBef>
                <a:spcPts val="1100"/>
              </a:spcBef>
              <a:spcAft>
                <a:spcPts val="1100"/>
              </a:spcAft>
              <a:buSzPts val="2800"/>
              <a:buNone/>
            </a:pPr>
            <a:r>
              <a:t/>
            </a:r>
            <a:endParaRPr sz="2700"/>
          </a:p>
        </p:txBody>
      </p:sp>
      <p:sp>
        <p:nvSpPr>
          <p:cNvPr id="355" name="Google Shape;355;p42"/>
          <p:cNvSpPr txBox="1"/>
          <p:nvPr>
            <p:ph idx="3" type="body"/>
          </p:nvPr>
        </p:nvSpPr>
        <p:spPr>
          <a:xfrm>
            <a:off x="6096000" y="592563"/>
            <a:ext cx="5183100" cy="824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3200">
                <a:latin typeface="Open Sans"/>
                <a:ea typeface="Open Sans"/>
                <a:cs typeface="Open Sans"/>
                <a:sym typeface="Open Sans"/>
              </a:rPr>
              <a:t>Success Criteria:</a:t>
            </a:r>
            <a:endParaRPr sz="2500"/>
          </a:p>
        </p:txBody>
      </p:sp>
      <p:sp>
        <p:nvSpPr>
          <p:cNvPr id="356" name="Google Shape;356;p42"/>
          <p:cNvSpPr txBox="1"/>
          <p:nvPr>
            <p:ph idx="4" type="body"/>
          </p:nvPr>
        </p:nvSpPr>
        <p:spPr>
          <a:xfrm>
            <a:off x="6096000" y="1416475"/>
            <a:ext cx="5183100" cy="3626100"/>
          </a:xfrm>
          <a:prstGeom prst="rect">
            <a:avLst/>
          </a:prstGeom>
          <a:noFill/>
          <a:ln>
            <a:noFill/>
          </a:ln>
        </p:spPr>
        <p:txBody>
          <a:bodyPr anchorCtr="0" anchor="t" bIns="45700" lIns="91425" spcFirstLastPara="1" rIns="91425" wrap="square" tIns="45700">
            <a:normAutofit/>
          </a:bodyPr>
          <a:lstStyle/>
          <a:p>
            <a:pPr indent="-387350" lvl="0" marL="457200" rtl="0" algn="l">
              <a:lnSpc>
                <a:spcPct val="100000"/>
              </a:lnSpc>
              <a:spcBef>
                <a:spcPts val="1000"/>
              </a:spcBef>
              <a:spcAft>
                <a:spcPts val="0"/>
              </a:spcAft>
              <a:buSzPts val="2700"/>
              <a:buAutoNum type="arabicPeriod"/>
            </a:pPr>
            <a:r>
              <a:rPr lang="en-US" sz="2700">
                <a:latin typeface="Open Sans"/>
                <a:ea typeface="Open Sans"/>
                <a:cs typeface="Open Sans"/>
                <a:sym typeface="Open Sans"/>
              </a:rPr>
              <a:t>Implement new practices in writing instruction.</a:t>
            </a:r>
            <a:endParaRPr sz="2700">
              <a:latin typeface="Open Sans"/>
              <a:ea typeface="Open Sans"/>
              <a:cs typeface="Open Sans"/>
              <a:sym typeface="Open Sans"/>
            </a:endParaRPr>
          </a:p>
          <a:p>
            <a:pPr indent="-387350" lvl="0" marL="457200" rtl="0" algn="l">
              <a:lnSpc>
                <a:spcPct val="100000"/>
              </a:lnSpc>
              <a:spcBef>
                <a:spcPts val="1100"/>
              </a:spcBef>
              <a:spcAft>
                <a:spcPts val="1100"/>
              </a:spcAft>
              <a:buClr>
                <a:srgbClr val="055E89"/>
              </a:buClr>
              <a:buSzPts val="2700"/>
              <a:buAutoNum type="arabicPeriod"/>
            </a:pPr>
            <a:r>
              <a:rPr lang="en-US" sz="2700">
                <a:solidFill>
                  <a:srgbClr val="055E89"/>
                </a:solidFill>
                <a:latin typeface="Open Sans"/>
                <a:ea typeface="Open Sans"/>
                <a:cs typeface="Open Sans"/>
                <a:sym typeface="Open Sans"/>
              </a:rPr>
              <a:t>Use evidence-based strategies for teaching writing in the foundational grades.</a:t>
            </a:r>
            <a:endParaRPr sz="2700">
              <a:solidFill>
                <a:srgbClr val="055E89"/>
              </a:solidFill>
              <a:latin typeface="Open Sans"/>
              <a:ea typeface="Open Sans"/>
              <a:cs typeface="Open Sans"/>
              <a:sym typeface="Open Sans"/>
            </a:endParaRPr>
          </a:p>
        </p:txBody>
      </p:sp>
      <p:pic>
        <p:nvPicPr>
          <p:cNvPr id="357" name="Google Shape;357;p42"/>
          <p:cNvPicPr preferRelativeResize="0"/>
          <p:nvPr/>
        </p:nvPicPr>
        <p:blipFill rotWithShape="1">
          <a:blip r:embed="rId3">
            <a:alphaModFix/>
          </a:blip>
          <a:srcRect b="0" l="0" r="0" t="0"/>
          <a:stretch/>
        </p:blipFill>
        <p:spPr>
          <a:xfrm>
            <a:off x="3986050" y="3910625"/>
            <a:ext cx="2330150" cy="2330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3"/>
          <p:cNvSpPr txBox="1"/>
          <p:nvPr>
            <p:ph idx="1" type="body"/>
          </p:nvPr>
        </p:nvSpPr>
        <p:spPr>
          <a:xfrm>
            <a:off x="839788" y="1681163"/>
            <a:ext cx="51579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t/>
            </a:r>
            <a:endParaRPr/>
          </a:p>
        </p:txBody>
      </p:sp>
      <p:sp>
        <p:nvSpPr>
          <p:cNvPr id="364" name="Google Shape;364;p43"/>
          <p:cNvSpPr txBox="1"/>
          <p:nvPr>
            <p:ph idx="2" type="body"/>
          </p:nvPr>
        </p:nvSpPr>
        <p:spPr>
          <a:xfrm>
            <a:off x="839788" y="2505075"/>
            <a:ext cx="5157900" cy="3684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365" name="Google Shape;365;p43"/>
          <p:cNvSpPr txBox="1"/>
          <p:nvPr>
            <p:ph idx="3" type="body"/>
          </p:nvPr>
        </p:nvSpPr>
        <p:spPr>
          <a:xfrm>
            <a:off x="6172200" y="1681163"/>
            <a:ext cx="51831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t/>
            </a:r>
            <a:endParaRPr/>
          </a:p>
        </p:txBody>
      </p:sp>
      <p:sp>
        <p:nvSpPr>
          <p:cNvPr id="366" name="Google Shape;366;p43"/>
          <p:cNvSpPr txBox="1"/>
          <p:nvPr>
            <p:ph idx="4" type="body"/>
          </p:nvPr>
        </p:nvSpPr>
        <p:spPr>
          <a:xfrm>
            <a:off x="6172200" y="2505075"/>
            <a:ext cx="5183100" cy="3684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67" name="Google Shape;367;p43"/>
          <p:cNvPicPr preferRelativeResize="0"/>
          <p:nvPr/>
        </p:nvPicPr>
        <p:blipFill>
          <a:blip r:embed="rId3">
            <a:alphaModFix/>
          </a:blip>
          <a:stretch>
            <a:fillRect/>
          </a:stretch>
        </p:blipFill>
        <p:spPr>
          <a:xfrm>
            <a:off x="3760225" y="4160838"/>
            <a:ext cx="4419600" cy="2028825"/>
          </a:xfrm>
          <a:prstGeom prst="rect">
            <a:avLst/>
          </a:prstGeom>
          <a:noFill/>
          <a:ln>
            <a:noFill/>
          </a:ln>
        </p:spPr>
      </p:pic>
      <p:pic>
        <p:nvPicPr>
          <p:cNvPr id="368" name="Google Shape;368;p43"/>
          <p:cNvPicPr preferRelativeResize="0"/>
          <p:nvPr/>
        </p:nvPicPr>
        <p:blipFill>
          <a:blip r:embed="rId4">
            <a:alphaModFix/>
          </a:blip>
          <a:stretch>
            <a:fillRect/>
          </a:stretch>
        </p:blipFill>
        <p:spPr>
          <a:xfrm>
            <a:off x="178438" y="216650"/>
            <a:ext cx="5191125" cy="3752850"/>
          </a:xfrm>
          <a:prstGeom prst="rect">
            <a:avLst/>
          </a:prstGeom>
          <a:noFill/>
          <a:ln>
            <a:noFill/>
          </a:ln>
        </p:spPr>
      </p:pic>
      <p:pic>
        <p:nvPicPr>
          <p:cNvPr id="369" name="Google Shape;369;p43"/>
          <p:cNvPicPr preferRelativeResize="0"/>
          <p:nvPr/>
        </p:nvPicPr>
        <p:blipFill>
          <a:blip r:embed="rId5">
            <a:alphaModFix/>
          </a:blip>
          <a:stretch>
            <a:fillRect/>
          </a:stretch>
        </p:blipFill>
        <p:spPr>
          <a:xfrm>
            <a:off x="7122288" y="298700"/>
            <a:ext cx="4124325" cy="3067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idx="2" type="body"/>
          </p:nvPr>
        </p:nvSpPr>
        <p:spPr>
          <a:xfrm>
            <a:off x="397875" y="375900"/>
            <a:ext cx="11042700" cy="5814000"/>
          </a:xfrm>
          <a:prstGeom prst="rect">
            <a:avLst/>
          </a:prstGeom>
        </p:spPr>
        <p:txBody>
          <a:bodyPr anchorCtr="0" anchor="t" bIns="45700" lIns="91425" spcFirstLastPara="1" rIns="91425" wrap="square" tIns="45700">
            <a:normAutofit/>
          </a:bodyPr>
          <a:lstStyle/>
          <a:p>
            <a:pPr indent="0" lvl="0" marL="0" rtl="0" algn="l">
              <a:lnSpc>
                <a:spcPct val="150000"/>
              </a:lnSpc>
              <a:spcBef>
                <a:spcPts val="1000"/>
              </a:spcBef>
              <a:spcAft>
                <a:spcPts val="0"/>
              </a:spcAft>
              <a:buNone/>
            </a:pPr>
            <a:r>
              <a:rPr b="1" i="1" lang="en-US">
                <a:latin typeface="Open Sans"/>
                <a:ea typeface="Open Sans"/>
                <a:cs typeface="Open Sans"/>
                <a:sym typeface="Open Sans"/>
              </a:rPr>
              <a:t>“</a:t>
            </a:r>
            <a:r>
              <a:rPr b="1" i="1" lang="en-US" sz="3000">
                <a:solidFill>
                  <a:srgbClr val="D8316C"/>
                </a:solidFill>
                <a:latin typeface="Open Sans"/>
                <a:ea typeface="Open Sans"/>
                <a:cs typeface="Open Sans"/>
                <a:sym typeface="Open Sans"/>
              </a:rPr>
              <a:t>Combining reading and writing is part of the Science of Reading</a:t>
            </a:r>
            <a:r>
              <a:rPr i="1" lang="en-US">
                <a:latin typeface="Open Sans"/>
                <a:ea typeface="Open Sans"/>
                <a:cs typeface="Open Sans"/>
                <a:sym typeface="Open Sans"/>
              </a:rPr>
              <a:t>… </a:t>
            </a:r>
            <a:r>
              <a:rPr lang="en-US" sz="2600">
                <a:latin typeface="Open Sans"/>
                <a:ea typeface="Open Sans"/>
                <a:cs typeface="Open Sans"/>
                <a:sym typeface="Open Sans"/>
              </a:rPr>
              <a:t>If you want better reading scores, the Science of Reading says do not neglect writing, or dispatch it to someplace else in the curriculum.  When you feel especially pressured to improve reading achievement, that is the time to embrace more tightly the combination or reading and writing.</a:t>
            </a:r>
            <a:r>
              <a:rPr b="1" lang="en-US" sz="2600">
                <a:latin typeface="Open Sans"/>
                <a:ea typeface="Open Sans"/>
                <a:cs typeface="Open Sans"/>
                <a:sym typeface="Open Sans"/>
              </a:rPr>
              <a:t>”</a:t>
            </a:r>
            <a:endParaRPr b="1" sz="2600">
              <a:latin typeface="Open Sans"/>
              <a:ea typeface="Open Sans"/>
              <a:cs typeface="Open Sans"/>
              <a:sym typeface="Open Sans"/>
            </a:endParaRPr>
          </a:p>
          <a:p>
            <a:pPr indent="0" lvl="0" marL="0" rtl="0" algn="l">
              <a:lnSpc>
                <a:spcPct val="150000"/>
              </a:lnSpc>
              <a:spcBef>
                <a:spcPts val="1000"/>
              </a:spcBef>
              <a:spcAft>
                <a:spcPts val="0"/>
              </a:spcAft>
              <a:buNone/>
            </a:pPr>
            <a:r>
              <a:rPr b="1" lang="en-US" sz="2600">
                <a:solidFill>
                  <a:srgbClr val="D8316C"/>
                </a:solidFill>
                <a:latin typeface="Open Sans"/>
                <a:ea typeface="Open Sans"/>
                <a:cs typeface="Open Sans"/>
                <a:sym typeface="Open Sans"/>
              </a:rPr>
              <a:t>–</a:t>
            </a:r>
            <a:r>
              <a:rPr lang="en-US" sz="2600">
                <a:solidFill>
                  <a:srgbClr val="D8316C"/>
                </a:solidFill>
                <a:latin typeface="Open Sans"/>
                <a:ea typeface="Open Sans"/>
                <a:cs typeface="Open Sans"/>
                <a:sym typeface="Open Sans"/>
              </a:rPr>
              <a:t>Tim Shanahan</a:t>
            </a:r>
            <a:r>
              <a:rPr lang="en-US" sz="2600">
                <a:latin typeface="Open Sans"/>
                <a:ea typeface="Open Sans"/>
                <a:cs typeface="Open Sans"/>
                <a:sym typeface="Open Sans"/>
              </a:rPr>
              <a:t>  </a:t>
            </a:r>
            <a:endParaRPr sz="2600">
              <a:latin typeface="Open Sans"/>
              <a:ea typeface="Open Sans"/>
              <a:cs typeface="Open Sans"/>
              <a:sym typeface="Open Sans"/>
            </a:endParaRPr>
          </a:p>
          <a:p>
            <a:pPr indent="0" lvl="0" marL="0" rtl="0" algn="l">
              <a:lnSpc>
                <a:spcPct val="150000"/>
              </a:lnSpc>
              <a:spcBef>
                <a:spcPts val="1000"/>
              </a:spcBef>
              <a:spcAft>
                <a:spcPts val="0"/>
              </a:spcAft>
              <a:buNone/>
            </a:pPr>
            <a:r>
              <a:rPr lang="en-US" sz="2600">
                <a:solidFill>
                  <a:srgbClr val="D8316C"/>
                </a:solidFill>
                <a:latin typeface="Open Sans"/>
                <a:ea typeface="Open Sans"/>
                <a:cs typeface="Open Sans"/>
                <a:sym typeface="Open Sans"/>
              </a:rPr>
              <a:t>Literacy Researcher and Writer</a:t>
            </a:r>
            <a:endParaRPr sz="2600">
              <a:solidFill>
                <a:srgbClr val="D8316C"/>
              </a:solidFill>
              <a:latin typeface="Open Sans"/>
              <a:ea typeface="Open Sans"/>
              <a:cs typeface="Open Sans"/>
              <a:sym typeface="Open Sans"/>
            </a:endParaRPr>
          </a:p>
          <a:p>
            <a:pPr indent="0" lvl="0" marL="0" rtl="0" algn="l">
              <a:spcBef>
                <a:spcPts val="1000"/>
              </a:spcBef>
              <a:spcAft>
                <a:spcPts val="0"/>
              </a:spcAft>
              <a:buNone/>
            </a:pPr>
            <a:r>
              <a:rPr lang="en-US"/>
              <a:t> </a:t>
            </a:r>
            <a:endParaRPr/>
          </a:p>
        </p:txBody>
      </p:sp>
      <p:pic>
        <p:nvPicPr>
          <p:cNvPr id="115" name="Google Shape;115;p16"/>
          <p:cNvPicPr preferRelativeResize="0"/>
          <p:nvPr/>
        </p:nvPicPr>
        <p:blipFill>
          <a:blip r:embed="rId3">
            <a:alphaModFix/>
          </a:blip>
          <a:stretch>
            <a:fillRect/>
          </a:stretch>
        </p:blipFill>
        <p:spPr>
          <a:xfrm>
            <a:off x="5450400" y="4555675"/>
            <a:ext cx="5021474" cy="209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ctrTitle"/>
          </p:nvPr>
        </p:nvSpPr>
        <p:spPr>
          <a:xfrm>
            <a:off x="48550" y="221925"/>
            <a:ext cx="11874600" cy="106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4400">
                <a:latin typeface="Open Sans"/>
                <a:ea typeface="Open Sans"/>
                <a:cs typeface="Open Sans"/>
                <a:sym typeface="Open Sans"/>
              </a:rPr>
              <a:t>General Writing Research Findings</a:t>
            </a:r>
            <a:endParaRPr sz="4400">
              <a:latin typeface="Open Sans"/>
              <a:ea typeface="Open Sans"/>
              <a:cs typeface="Open Sans"/>
              <a:sym typeface="Open Sans"/>
            </a:endParaRPr>
          </a:p>
          <a:p>
            <a:pPr indent="0" lvl="0" marL="0" rtl="0" algn="l">
              <a:lnSpc>
                <a:spcPct val="90000"/>
              </a:lnSpc>
              <a:spcBef>
                <a:spcPts val="0"/>
              </a:spcBef>
              <a:spcAft>
                <a:spcPts val="0"/>
              </a:spcAft>
              <a:buClr>
                <a:schemeClr val="dk1"/>
              </a:buClr>
              <a:buSzPts val="6000"/>
              <a:buFont typeface="Calibri"/>
              <a:buNone/>
            </a:pPr>
            <a:r>
              <a:rPr lang="en-US" sz="2400">
                <a:latin typeface="Open Sans"/>
                <a:ea typeface="Open Sans"/>
                <a:cs typeface="Open Sans"/>
                <a:sym typeface="Open Sans"/>
              </a:rPr>
              <a:t>-Graham et al. 2012 and Graham, Harris, Santangelo 2015)</a:t>
            </a:r>
            <a:endParaRPr sz="2400">
              <a:latin typeface="Open Sans"/>
              <a:ea typeface="Open Sans"/>
              <a:cs typeface="Open Sans"/>
              <a:sym typeface="Open Sans"/>
            </a:endParaRPr>
          </a:p>
        </p:txBody>
      </p:sp>
      <p:sp>
        <p:nvSpPr>
          <p:cNvPr id="122" name="Google Shape;122;p17"/>
          <p:cNvSpPr txBox="1"/>
          <p:nvPr>
            <p:ph idx="1" type="subTitle"/>
          </p:nvPr>
        </p:nvSpPr>
        <p:spPr>
          <a:xfrm>
            <a:off x="537850" y="1775475"/>
            <a:ext cx="10896000" cy="4604700"/>
          </a:xfrm>
          <a:prstGeom prst="rect">
            <a:avLst/>
          </a:prstGeom>
          <a:noFill/>
          <a:ln>
            <a:noFill/>
          </a:ln>
        </p:spPr>
        <p:txBody>
          <a:bodyPr anchorCtr="0" anchor="t" bIns="45700" lIns="91425" spcFirstLastPara="1" rIns="91425" wrap="square" tIns="45700">
            <a:normAutofit/>
          </a:bodyPr>
          <a:lstStyle/>
          <a:p>
            <a:pPr indent="-152400" lvl="0" marL="0" rtl="0" algn="l">
              <a:lnSpc>
                <a:spcPct val="150000"/>
              </a:lnSpc>
              <a:spcBef>
                <a:spcPts val="1100"/>
              </a:spcBef>
              <a:spcAft>
                <a:spcPts val="0"/>
              </a:spcAft>
              <a:buSzPts val="2400"/>
              <a:buFont typeface="Open Sans"/>
              <a:buChar char="●"/>
            </a:pPr>
            <a:r>
              <a:rPr lang="en-US">
                <a:latin typeface="Open Sans"/>
                <a:ea typeface="Open Sans"/>
                <a:cs typeface="Open Sans"/>
                <a:sym typeface="Open Sans"/>
              </a:rPr>
              <a:t>Provide daily time for students to write.</a:t>
            </a:r>
            <a:endParaRPr>
              <a:latin typeface="Open Sans"/>
              <a:ea typeface="Open Sans"/>
              <a:cs typeface="Open Sans"/>
              <a:sym typeface="Open Sans"/>
            </a:endParaRPr>
          </a:p>
          <a:p>
            <a:pPr indent="-152400" lvl="1" marL="457200" rtl="0" algn="l">
              <a:lnSpc>
                <a:spcPct val="150000"/>
              </a:lnSpc>
              <a:spcBef>
                <a:spcPts val="0"/>
              </a:spcBef>
              <a:spcAft>
                <a:spcPts val="0"/>
              </a:spcAft>
              <a:buSzPts val="2400"/>
              <a:buFont typeface="Open Sans"/>
              <a:buChar char="○"/>
            </a:pPr>
            <a:r>
              <a:rPr lang="en-US" sz="2400">
                <a:latin typeface="Open Sans"/>
                <a:ea typeface="Open Sans"/>
                <a:cs typeface="Open Sans"/>
                <a:sym typeface="Open Sans"/>
              </a:rPr>
              <a:t>establish </a:t>
            </a:r>
            <a:r>
              <a:rPr lang="en-US" sz="2400">
                <a:latin typeface="Open Sans"/>
                <a:ea typeface="Open Sans"/>
                <a:cs typeface="Open Sans"/>
                <a:sym typeface="Open Sans"/>
              </a:rPr>
              <a:t>writing</a:t>
            </a:r>
            <a:r>
              <a:rPr lang="en-US" sz="2400">
                <a:latin typeface="Open Sans"/>
                <a:ea typeface="Open Sans"/>
                <a:cs typeface="Open Sans"/>
                <a:sym typeface="Open Sans"/>
              </a:rPr>
              <a:t> routines</a:t>
            </a:r>
            <a:endParaRPr sz="2400">
              <a:latin typeface="Open Sans"/>
              <a:ea typeface="Open Sans"/>
              <a:cs typeface="Open Sans"/>
              <a:sym typeface="Open Sans"/>
            </a:endParaRPr>
          </a:p>
          <a:p>
            <a:pPr indent="-152400" lvl="0" marL="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Teach students to use the writing process for a variety of purposes.</a:t>
            </a:r>
            <a:endParaRPr>
              <a:latin typeface="Open Sans"/>
              <a:ea typeface="Open Sans"/>
              <a:cs typeface="Open Sans"/>
              <a:sym typeface="Open Sans"/>
            </a:endParaRPr>
          </a:p>
          <a:p>
            <a:pPr indent="-152400" lvl="0" marL="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Teach students to become fluent with handwriting, spelling, sentence </a:t>
            </a:r>
            <a:r>
              <a:rPr lang="en-US">
                <a:latin typeface="Open Sans"/>
                <a:ea typeface="Open Sans"/>
                <a:cs typeface="Open Sans"/>
                <a:sym typeface="Open Sans"/>
              </a:rPr>
              <a:t>construction</a:t>
            </a:r>
            <a:r>
              <a:rPr lang="en-US">
                <a:latin typeface="Open Sans"/>
                <a:ea typeface="Open Sans"/>
                <a:cs typeface="Open Sans"/>
                <a:sym typeface="Open Sans"/>
              </a:rPr>
              <a:t>, typing, and word processing.</a:t>
            </a:r>
            <a:endParaRPr>
              <a:latin typeface="Open Sans"/>
              <a:ea typeface="Open Sans"/>
              <a:cs typeface="Open Sans"/>
              <a:sym typeface="Open Sans"/>
            </a:endParaRPr>
          </a:p>
          <a:p>
            <a:pPr indent="-152400" lvl="0" marL="0" rtl="0" algn="l">
              <a:lnSpc>
                <a:spcPct val="150000"/>
              </a:lnSpc>
              <a:spcBef>
                <a:spcPts val="0"/>
              </a:spcBef>
              <a:spcAft>
                <a:spcPts val="0"/>
              </a:spcAft>
              <a:buSzPts val="2400"/>
              <a:buFont typeface="Open Sans"/>
              <a:buChar char="●"/>
            </a:pPr>
            <a:r>
              <a:rPr lang="en-US">
                <a:latin typeface="Open Sans"/>
                <a:ea typeface="Open Sans"/>
                <a:cs typeface="Open Sans"/>
                <a:sym typeface="Open Sans"/>
              </a:rPr>
              <a:t>Create an engaged community of writers.</a:t>
            </a:r>
            <a:endParaRPr>
              <a:latin typeface="Open Sans"/>
              <a:ea typeface="Open Sans"/>
              <a:cs typeface="Open Sans"/>
              <a:sym typeface="Open Sans"/>
            </a:endParaRPr>
          </a:p>
          <a:p>
            <a:pPr indent="-127000" lvl="1" marL="457200" rtl="0" algn="l">
              <a:lnSpc>
                <a:spcPct val="150000"/>
              </a:lnSpc>
              <a:spcBef>
                <a:spcPts val="0"/>
              </a:spcBef>
              <a:spcAft>
                <a:spcPts val="0"/>
              </a:spcAft>
              <a:buSzPts val="2000"/>
              <a:buFont typeface="Open Sans"/>
              <a:buChar char="○"/>
            </a:pPr>
            <a:r>
              <a:rPr lang="en-US">
                <a:latin typeface="Open Sans"/>
                <a:ea typeface="Open Sans"/>
                <a:cs typeface="Open Sans"/>
                <a:sym typeface="Open Sans"/>
              </a:rPr>
              <a:t>collaboration</a:t>
            </a:r>
            <a:endParaRPr>
              <a:latin typeface="Open Sans"/>
              <a:ea typeface="Open Sans"/>
              <a:cs typeface="Open Sans"/>
              <a:sym typeface="Open Sans"/>
            </a:endParaRPr>
          </a:p>
          <a:p>
            <a:pPr indent="-127000" lvl="1" marL="457200" rtl="0" algn="l">
              <a:lnSpc>
                <a:spcPct val="150000"/>
              </a:lnSpc>
              <a:spcBef>
                <a:spcPts val="0"/>
              </a:spcBef>
              <a:spcAft>
                <a:spcPts val="0"/>
              </a:spcAft>
              <a:buSzPts val="2000"/>
              <a:buFont typeface="Open Sans"/>
              <a:buChar char="○"/>
            </a:pPr>
            <a:r>
              <a:rPr lang="en-US">
                <a:latin typeface="Open Sans"/>
                <a:ea typeface="Open Sans"/>
                <a:cs typeface="Open Sans"/>
                <a:sym typeface="Open Sans"/>
              </a:rPr>
              <a:t>feedback</a:t>
            </a:r>
            <a:endParaRPr>
              <a:latin typeface="Open Sans"/>
              <a:ea typeface="Open Sans"/>
              <a:cs typeface="Open Sans"/>
              <a:sym typeface="Open Sans"/>
            </a:endParaRPr>
          </a:p>
        </p:txBody>
      </p:sp>
      <p:pic>
        <p:nvPicPr>
          <p:cNvPr descr="A group of children sitting at a table writing on paper&#10;&#10;Description automatically generated with low confidence" id="123" name="Google Shape;123;p17"/>
          <p:cNvPicPr preferRelativeResize="0"/>
          <p:nvPr/>
        </p:nvPicPr>
        <p:blipFill rotWithShape="1">
          <a:blip r:embed="rId3">
            <a:alphaModFix/>
          </a:blip>
          <a:srcRect b="0" l="0" r="0" t="0"/>
          <a:stretch/>
        </p:blipFill>
        <p:spPr>
          <a:xfrm>
            <a:off x="6755851" y="4255126"/>
            <a:ext cx="3859023" cy="190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8" name="Shape 128"/>
        <p:cNvGrpSpPr/>
        <p:nvPr/>
      </p:nvGrpSpPr>
      <p:grpSpPr>
        <a:xfrm>
          <a:off x="0" y="0"/>
          <a:ext cx="0" cy="0"/>
          <a:chOff x="0" y="0"/>
          <a:chExt cx="0" cy="0"/>
        </a:xfrm>
      </p:grpSpPr>
      <p:sp>
        <p:nvSpPr>
          <p:cNvPr id="129" name="Google Shape;129;p18"/>
          <p:cNvSpPr txBox="1"/>
          <p:nvPr>
            <p:ph type="ctrTitle"/>
          </p:nvPr>
        </p:nvSpPr>
        <p:spPr>
          <a:xfrm>
            <a:off x="0" y="198618"/>
            <a:ext cx="9144000" cy="9750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400">
                <a:latin typeface="Open Sans"/>
                <a:ea typeface="Open Sans"/>
                <a:cs typeface="Open Sans"/>
                <a:sym typeface="Open Sans"/>
              </a:rPr>
              <a:t>Gradual Release of Responsibility</a:t>
            </a:r>
            <a:endParaRPr sz="4400">
              <a:latin typeface="Open Sans"/>
              <a:ea typeface="Open Sans"/>
              <a:cs typeface="Open Sans"/>
              <a:sym typeface="Open Sans"/>
            </a:endParaRPr>
          </a:p>
        </p:txBody>
      </p:sp>
      <p:graphicFrame>
        <p:nvGraphicFramePr>
          <p:cNvPr id="130" name="Google Shape;130;p18"/>
          <p:cNvGraphicFramePr/>
          <p:nvPr/>
        </p:nvGraphicFramePr>
        <p:xfrm>
          <a:off x="196700" y="1370850"/>
          <a:ext cx="3000000" cy="3000000"/>
        </p:xfrm>
        <a:graphic>
          <a:graphicData uri="http://schemas.openxmlformats.org/drawingml/2006/table">
            <a:tbl>
              <a:tblPr>
                <a:noFill/>
                <a:tableStyleId>{BC0D234A-5ACB-4CB0-A87D-91BFFC088A1F}</a:tableStyleId>
              </a:tblPr>
              <a:tblGrid>
                <a:gridCol w="1213950"/>
                <a:gridCol w="3145775"/>
                <a:gridCol w="7354875"/>
              </a:tblGrid>
              <a:tr h="1053050">
                <a:tc rowSpan="2">
                  <a:txBody>
                    <a:bodyPr/>
                    <a:lstStyle/>
                    <a:p>
                      <a:pPr indent="0" lvl="0" marL="0" rtl="0" algn="ctr">
                        <a:spcBef>
                          <a:spcPts val="0"/>
                        </a:spcBef>
                        <a:spcAft>
                          <a:spcPts val="0"/>
                        </a:spcAft>
                        <a:buNone/>
                      </a:pPr>
                      <a:r>
                        <a:rPr lang="en-US" sz="2400">
                          <a:latin typeface="Open Sans"/>
                          <a:ea typeface="Open Sans"/>
                          <a:cs typeface="Open Sans"/>
                          <a:sym typeface="Open Sans"/>
                        </a:rPr>
                        <a:t>I</a:t>
                      </a:r>
                      <a:endParaRPr sz="24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US" sz="2000">
                          <a:latin typeface="Open Sans"/>
                          <a:ea typeface="Open Sans"/>
                          <a:cs typeface="Open Sans"/>
                          <a:sym typeface="Open Sans"/>
                        </a:rPr>
                        <a:t>introduce, provide/activate background knowledge</a:t>
                      </a:r>
                      <a:endParaRPr sz="2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US" sz="2000">
                          <a:latin typeface="Open Sans"/>
                          <a:ea typeface="Open Sans"/>
                          <a:cs typeface="Open Sans"/>
                          <a:sym typeface="Open Sans"/>
                        </a:rPr>
                        <a:t>The teacher describes the skill, strategy, or technique and explains what it is, how it works, and why it supports writing.</a:t>
                      </a:r>
                      <a:endParaRPr sz="2000">
                        <a:latin typeface="Open Sans"/>
                        <a:ea typeface="Open Sans"/>
                        <a:cs typeface="Open Sans"/>
                        <a:sym typeface="Open Sans"/>
                      </a:endParaRPr>
                    </a:p>
                  </a:txBody>
                  <a:tcPr marT="91425" marB="91425" marR="91425" marL="91425"/>
                </a:tc>
              </a:tr>
              <a:tr h="684475">
                <a:tc vMerge="1"/>
                <a:tc>
                  <a:txBody>
                    <a:bodyPr/>
                    <a:lstStyle/>
                    <a:p>
                      <a:pPr indent="0" lvl="0" marL="0" rtl="0" algn="l">
                        <a:spcBef>
                          <a:spcPts val="0"/>
                        </a:spcBef>
                        <a:spcAft>
                          <a:spcPts val="0"/>
                        </a:spcAft>
                        <a:buNone/>
                      </a:pPr>
                      <a:r>
                        <a:rPr lang="en-US" sz="2000">
                          <a:latin typeface="Open Sans"/>
                          <a:ea typeface="Open Sans"/>
                          <a:cs typeface="Open Sans"/>
                          <a:sym typeface="Open Sans"/>
                        </a:rPr>
                        <a:t>model the </a:t>
                      </a:r>
                      <a:r>
                        <a:rPr lang="en-US" sz="2000">
                          <a:latin typeface="Open Sans"/>
                          <a:ea typeface="Open Sans"/>
                          <a:cs typeface="Open Sans"/>
                          <a:sym typeface="Open Sans"/>
                        </a:rPr>
                        <a:t>strategy, use think aloud</a:t>
                      </a:r>
                      <a:endParaRPr sz="2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US" sz="2000">
                          <a:latin typeface="Open Sans"/>
                          <a:ea typeface="Open Sans"/>
                          <a:cs typeface="Open Sans"/>
                          <a:sym typeface="Open Sans"/>
                        </a:rPr>
                        <a:t>The teacher models writing and how the skill, strategy, or technique is used through shared, interactive writing that includes demonstration, think aloud, </a:t>
                      </a:r>
                      <a:r>
                        <a:rPr lang="en-US" sz="2000">
                          <a:latin typeface="Open Sans"/>
                          <a:ea typeface="Open Sans"/>
                          <a:cs typeface="Open Sans"/>
                          <a:sym typeface="Open Sans"/>
                        </a:rPr>
                        <a:t>soliciting</a:t>
                      </a:r>
                      <a:r>
                        <a:rPr lang="en-US" sz="2000">
                          <a:latin typeface="Open Sans"/>
                          <a:ea typeface="Open Sans"/>
                          <a:cs typeface="Open Sans"/>
                          <a:sym typeface="Open Sans"/>
                        </a:rPr>
                        <a:t> ideas from students, and providing examples.</a:t>
                      </a:r>
                      <a:endParaRPr sz="2000">
                        <a:latin typeface="Open Sans"/>
                        <a:ea typeface="Open Sans"/>
                        <a:cs typeface="Open Sans"/>
                        <a:sym typeface="Open Sans"/>
                      </a:endParaRPr>
                    </a:p>
                  </a:txBody>
                  <a:tcPr marT="91425" marB="91425" marR="91425" marL="91425"/>
                </a:tc>
              </a:tr>
              <a:tr h="684475">
                <a:tc rowSpan="2">
                  <a:txBody>
                    <a:bodyPr/>
                    <a:lstStyle/>
                    <a:p>
                      <a:pPr indent="0" lvl="0" marL="0" rtl="0" algn="ctr">
                        <a:spcBef>
                          <a:spcPts val="0"/>
                        </a:spcBef>
                        <a:spcAft>
                          <a:spcPts val="0"/>
                        </a:spcAft>
                        <a:buNone/>
                      </a:pPr>
                      <a:r>
                        <a:rPr lang="en-US" sz="2400">
                          <a:latin typeface="Open Sans"/>
                          <a:ea typeface="Open Sans"/>
                          <a:cs typeface="Open Sans"/>
                          <a:sym typeface="Open Sans"/>
                        </a:rPr>
                        <a:t>We</a:t>
                      </a:r>
                      <a:endParaRPr sz="24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US" sz="2000">
                          <a:latin typeface="Open Sans"/>
                          <a:ea typeface="Open Sans"/>
                          <a:cs typeface="Open Sans"/>
                          <a:sym typeface="Open Sans"/>
                        </a:rPr>
                        <a:t>collaborative use</a:t>
                      </a:r>
                      <a:endParaRPr sz="2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US" sz="2000">
                          <a:latin typeface="Open Sans"/>
                          <a:ea typeface="Open Sans"/>
                          <a:cs typeface="Open Sans"/>
                          <a:sym typeface="Open Sans"/>
                        </a:rPr>
                        <a:t>Students work in small groups or pairs to practice applying the skill, strategy, or technique.  The teacher is the guide from the side.</a:t>
                      </a:r>
                      <a:endParaRPr sz="2000">
                        <a:latin typeface="Open Sans"/>
                        <a:ea typeface="Open Sans"/>
                        <a:cs typeface="Open Sans"/>
                        <a:sym typeface="Open Sans"/>
                      </a:endParaRPr>
                    </a:p>
                  </a:txBody>
                  <a:tcPr marT="91425" marB="91425" marR="91425" marL="91425"/>
                </a:tc>
              </a:tr>
              <a:tr h="684475">
                <a:tc vMerge="1"/>
                <a:tc>
                  <a:txBody>
                    <a:bodyPr/>
                    <a:lstStyle/>
                    <a:p>
                      <a:pPr indent="0" lvl="0" marL="0" rtl="0" algn="l">
                        <a:spcBef>
                          <a:spcPts val="0"/>
                        </a:spcBef>
                        <a:spcAft>
                          <a:spcPts val="0"/>
                        </a:spcAft>
                        <a:buNone/>
                      </a:pPr>
                      <a:r>
                        <a:rPr lang="en-US" sz="2000">
                          <a:latin typeface="Open Sans"/>
                          <a:ea typeface="Open Sans"/>
                          <a:cs typeface="Open Sans"/>
                          <a:sym typeface="Open Sans"/>
                        </a:rPr>
                        <a:t>guided practice</a:t>
                      </a:r>
                      <a:endParaRPr sz="2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US" sz="2000">
                          <a:latin typeface="Open Sans"/>
                          <a:ea typeface="Open Sans"/>
                          <a:cs typeface="Open Sans"/>
                          <a:sym typeface="Open Sans"/>
                        </a:rPr>
                        <a:t>Students practice the skill, strategy, or technique with assistance from the teacher as needed.</a:t>
                      </a:r>
                      <a:endParaRPr sz="2000">
                        <a:latin typeface="Open Sans"/>
                        <a:ea typeface="Open Sans"/>
                        <a:cs typeface="Open Sans"/>
                        <a:sym typeface="Open Sans"/>
                      </a:endParaRPr>
                    </a:p>
                  </a:txBody>
                  <a:tcPr marT="91425" marB="91425" marR="91425" marL="91425"/>
                </a:tc>
              </a:tr>
              <a:tr h="947775">
                <a:tc>
                  <a:txBody>
                    <a:bodyPr/>
                    <a:lstStyle/>
                    <a:p>
                      <a:pPr indent="0" lvl="0" marL="0" rtl="0" algn="ctr">
                        <a:spcBef>
                          <a:spcPts val="0"/>
                        </a:spcBef>
                        <a:spcAft>
                          <a:spcPts val="0"/>
                        </a:spcAft>
                        <a:buNone/>
                      </a:pPr>
                      <a:r>
                        <a:rPr lang="en-US" sz="2400">
                          <a:latin typeface="Open Sans"/>
                          <a:ea typeface="Open Sans"/>
                          <a:cs typeface="Open Sans"/>
                          <a:sym typeface="Open Sans"/>
                        </a:rPr>
                        <a:t>You</a:t>
                      </a:r>
                      <a:endParaRPr sz="24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US" sz="2000">
                          <a:latin typeface="Open Sans"/>
                          <a:ea typeface="Open Sans"/>
                          <a:cs typeface="Open Sans"/>
                          <a:sym typeface="Open Sans"/>
                        </a:rPr>
                        <a:t>independent use</a:t>
                      </a:r>
                      <a:endParaRPr sz="2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US" sz="2000">
                          <a:latin typeface="Open Sans"/>
                          <a:ea typeface="Open Sans"/>
                          <a:cs typeface="Open Sans"/>
                          <a:sym typeface="Open Sans"/>
                        </a:rPr>
                        <a:t>Students apply the </a:t>
                      </a:r>
                      <a:r>
                        <a:rPr lang="en-US" sz="2000">
                          <a:solidFill>
                            <a:schemeClr val="dk1"/>
                          </a:solidFill>
                          <a:latin typeface="Open Sans"/>
                          <a:ea typeface="Open Sans"/>
                          <a:cs typeface="Open Sans"/>
                          <a:sym typeface="Open Sans"/>
                        </a:rPr>
                        <a:t>skill, strategy, or technique independently.</a:t>
                      </a:r>
                      <a:endParaRPr sz="2000">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838200" y="618049"/>
            <a:ext cx="10515600" cy="112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en-US"/>
              <a:t>Writing Simulation</a:t>
            </a:r>
            <a:endParaRPr/>
          </a:p>
        </p:txBody>
      </p:sp>
      <p:sp>
        <p:nvSpPr>
          <p:cNvPr id="137" name="Google Shape;137;p19"/>
          <p:cNvSpPr txBox="1"/>
          <p:nvPr/>
        </p:nvSpPr>
        <p:spPr>
          <a:xfrm>
            <a:off x="586150" y="2028100"/>
            <a:ext cx="11054700" cy="29091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50000"/>
              </a:lnSpc>
              <a:spcBef>
                <a:spcPts val="0"/>
              </a:spcBef>
              <a:spcAft>
                <a:spcPts val="0"/>
              </a:spcAft>
              <a:buClr>
                <a:srgbClr val="000000"/>
              </a:buClr>
              <a:buSzPts val="2800"/>
              <a:buFont typeface="Open Sans"/>
              <a:buChar char="●"/>
            </a:pPr>
            <a:r>
              <a:rPr b="0" i="0" lang="en-US" sz="2800" u="none" cap="none" strike="noStrike">
                <a:solidFill>
                  <a:srgbClr val="000000"/>
                </a:solidFill>
                <a:latin typeface="Open Sans"/>
                <a:ea typeface="Open Sans"/>
                <a:cs typeface="Open Sans"/>
                <a:sym typeface="Open Sans"/>
              </a:rPr>
              <a:t>Write about </a:t>
            </a:r>
            <a:r>
              <a:rPr lang="en-US" sz="2800">
                <a:latin typeface="Open Sans"/>
                <a:ea typeface="Open Sans"/>
                <a:cs typeface="Open Sans"/>
                <a:sym typeface="Open Sans"/>
              </a:rPr>
              <a:t>your July holiday traditions.</a:t>
            </a:r>
            <a:endParaRPr b="0" i="0" sz="2800" u="none" cap="none" strike="noStrike">
              <a:solidFill>
                <a:srgbClr val="000000"/>
              </a:solidFill>
              <a:latin typeface="Open Sans"/>
              <a:ea typeface="Open Sans"/>
              <a:cs typeface="Open Sans"/>
              <a:sym typeface="Open Sans"/>
            </a:endParaRPr>
          </a:p>
          <a:p>
            <a:pPr indent="-393700" lvl="0" marL="457200" marR="0" rtl="0" algn="l">
              <a:lnSpc>
                <a:spcPct val="150000"/>
              </a:lnSpc>
              <a:spcBef>
                <a:spcPts val="0"/>
              </a:spcBef>
              <a:spcAft>
                <a:spcPts val="0"/>
              </a:spcAft>
              <a:buClr>
                <a:srgbClr val="000000"/>
              </a:buClr>
              <a:buSzPts val="2800"/>
              <a:buFont typeface="Open Sans"/>
              <a:buChar char="●"/>
            </a:pPr>
            <a:r>
              <a:rPr b="0" i="0" lang="en-US" sz="2800" u="none" cap="none" strike="noStrike">
                <a:solidFill>
                  <a:srgbClr val="000000"/>
                </a:solidFill>
                <a:latin typeface="Open Sans"/>
                <a:ea typeface="Open Sans"/>
                <a:cs typeface="Open Sans"/>
                <a:sym typeface="Open Sans"/>
              </a:rPr>
              <a:t>Use your dominant hand.</a:t>
            </a:r>
            <a:endParaRPr b="0" i="0" sz="2800" u="none" cap="none" strike="noStrike">
              <a:solidFill>
                <a:srgbClr val="000000"/>
              </a:solidFill>
              <a:latin typeface="Open Sans"/>
              <a:ea typeface="Open Sans"/>
              <a:cs typeface="Open Sans"/>
              <a:sym typeface="Open Sans"/>
            </a:endParaRPr>
          </a:p>
          <a:p>
            <a:pPr indent="-393700" lvl="0" marL="457200" marR="0" rtl="0" algn="l">
              <a:lnSpc>
                <a:spcPct val="150000"/>
              </a:lnSpc>
              <a:spcBef>
                <a:spcPts val="0"/>
              </a:spcBef>
              <a:spcAft>
                <a:spcPts val="0"/>
              </a:spcAft>
              <a:buClr>
                <a:srgbClr val="000000"/>
              </a:buClr>
              <a:buSzPts val="2800"/>
              <a:buFont typeface="Open Sans"/>
              <a:buChar char="●"/>
            </a:pPr>
            <a:r>
              <a:rPr b="0" i="0" lang="en-US" sz="2800" u="none" cap="none" strike="noStrike">
                <a:solidFill>
                  <a:srgbClr val="000000"/>
                </a:solidFill>
                <a:latin typeface="Open Sans"/>
                <a:ea typeface="Open Sans"/>
                <a:cs typeface="Open Sans"/>
                <a:sym typeface="Open Sans"/>
              </a:rPr>
              <a:t>Write until told to stop.</a:t>
            </a:r>
            <a:endParaRPr b="0" i="0" sz="2800" u="none" cap="none" strike="noStrike">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descr="363 Royalty-Free Writing Photos, minimum size: 5k | PickPik" id="138" name="Google Shape;138;p19"/>
          <p:cNvPicPr preferRelativeResize="0"/>
          <p:nvPr/>
        </p:nvPicPr>
        <p:blipFill rotWithShape="1">
          <a:blip r:embed="rId3">
            <a:alphaModFix/>
          </a:blip>
          <a:srcRect b="0" l="0" r="0" t="0"/>
          <a:stretch/>
        </p:blipFill>
        <p:spPr>
          <a:xfrm>
            <a:off x="7536875" y="3164725"/>
            <a:ext cx="3747800" cy="2498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838200" y="618049"/>
            <a:ext cx="10515600" cy="112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en-US"/>
              <a:t>Writing Simulation</a:t>
            </a:r>
            <a:endParaRPr sz="4000"/>
          </a:p>
        </p:txBody>
      </p:sp>
      <p:sp>
        <p:nvSpPr>
          <p:cNvPr id="145" name="Google Shape;145;p20"/>
          <p:cNvSpPr txBox="1"/>
          <p:nvPr/>
        </p:nvSpPr>
        <p:spPr>
          <a:xfrm>
            <a:off x="586150" y="2028100"/>
            <a:ext cx="11054700" cy="29091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50000"/>
              </a:lnSpc>
              <a:spcBef>
                <a:spcPts val="0"/>
              </a:spcBef>
              <a:spcAft>
                <a:spcPts val="0"/>
              </a:spcAft>
              <a:buClr>
                <a:srgbClr val="000000"/>
              </a:buClr>
              <a:buSzPts val="2800"/>
              <a:buFont typeface="Open Sans"/>
              <a:buChar char="●"/>
            </a:pPr>
            <a:r>
              <a:rPr b="0" i="0" lang="en-US" sz="2800" u="none" cap="none" strike="noStrike">
                <a:solidFill>
                  <a:srgbClr val="000000"/>
                </a:solidFill>
                <a:latin typeface="Open Sans"/>
                <a:ea typeface="Open Sans"/>
                <a:cs typeface="Open Sans"/>
                <a:sym typeface="Open Sans"/>
              </a:rPr>
              <a:t>Write about </a:t>
            </a:r>
            <a:r>
              <a:rPr lang="en-US" sz="2800">
                <a:latin typeface="Open Sans"/>
                <a:ea typeface="Open Sans"/>
                <a:cs typeface="Open Sans"/>
                <a:sym typeface="Open Sans"/>
              </a:rPr>
              <a:t>hosting a barbeque.</a:t>
            </a:r>
            <a:endParaRPr b="0" i="0" sz="2800" u="none" cap="none" strike="noStrike">
              <a:solidFill>
                <a:srgbClr val="000000"/>
              </a:solidFill>
              <a:latin typeface="Open Sans"/>
              <a:ea typeface="Open Sans"/>
              <a:cs typeface="Open Sans"/>
              <a:sym typeface="Open Sans"/>
            </a:endParaRPr>
          </a:p>
          <a:p>
            <a:pPr indent="-393700" lvl="0" marL="457200" marR="0" rtl="0" algn="l">
              <a:lnSpc>
                <a:spcPct val="150000"/>
              </a:lnSpc>
              <a:spcBef>
                <a:spcPts val="0"/>
              </a:spcBef>
              <a:spcAft>
                <a:spcPts val="0"/>
              </a:spcAft>
              <a:buClr>
                <a:srgbClr val="000000"/>
              </a:buClr>
              <a:buSzPts val="2800"/>
              <a:buFont typeface="Open Sans"/>
              <a:buChar char="●"/>
            </a:pPr>
            <a:r>
              <a:rPr b="0" i="0" lang="en-US" sz="2800" u="none" cap="none" strike="noStrike">
                <a:solidFill>
                  <a:srgbClr val="000000"/>
                </a:solidFill>
                <a:latin typeface="Open Sans"/>
                <a:ea typeface="Open Sans"/>
                <a:cs typeface="Open Sans"/>
                <a:sym typeface="Open Sans"/>
              </a:rPr>
              <a:t>Use your non dominant hand.</a:t>
            </a:r>
            <a:endParaRPr b="0" i="0" sz="2800" u="none" cap="none" strike="noStrike">
              <a:solidFill>
                <a:srgbClr val="000000"/>
              </a:solidFill>
              <a:latin typeface="Open Sans"/>
              <a:ea typeface="Open Sans"/>
              <a:cs typeface="Open Sans"/>
              <a:sym typeface="Open Sans"/>
            </a:endParaRPr>
          </a:p>
          <a:p>
            <a:pPr indent="-393700" lvl="0" marL="457200" marR="0" rtl="0" algn="l">
              <a:lnSpc>
                <a:spcPct val="150000"/>
              </a:lnSpc>
              <a:spcBef>
                <a:spcPts val="0"/>
              </a:spcBef>
              <a:spcAft>
                <a:spcPts val="0"/>
              </a:spcAft>
              <a:buClr>
                <a:srgbClr val="000000"/>
              </a:buClr>
              <a:buSzPts val="2800"/>
              <a:buFont typeface="Open Sans"/>
              <a:buChar char="●"/>
            </a:pPr>
            <a:r>
              <a:rPr b="0" i="0" lang="en-US" sz="2800" u="none" cap="none" strike="noStrike">
                <a:solidFill>
                  <a:srgbClr val="000000"/>
                </a:solidFill>
                <a:latin typeface="Open Sans"/>
                <a:ea typeface="Open Sans"/>
                <a:cs typeface="Open Sans"/>
                <a:sym typeface="Open Sans"/>
              </a:rPr>
              <a:t>Write until told to stop.</a:t>
            </a:r>
            <a:endParaRPr b="0" i="0" sz="2800" u="none" cap="none" strike="noStrike">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descr="363 Royalty-Free Writing Photos, minimum size: 5k | PickPik" id="146" name="Google Shape;146;p20"/>
          <p:cNvPicPr preferRelativeResize="0"/>
          <p:nvPr/>
        </p:nvPicPr>
        <p:blipFill rotWithShape="1">
          <a:blip r:embed="rId3">
            <a:alphaModFix/>
          </a:blip>
          <a:srcRect b="0" l="0" r="0" t="0"/>
          <a:stretch/>
        </p:blipFill>
        <p:spPr>
          <a:xfrm>
            <a:off x="7597825" y="3205350"/>
            <a:ext cx="3686850" cy="245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792250" y="3927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sz="4400">
                <a:latin typeface="Open Sans"/>
                <a:ea typeface="Open Sans"/>
                <a:cs typeface="Open Sans"/>
                <a:sym typeface="Open Sans"/>
              </a:rPr>
              <a:t>Discussion</a:t>
            </a:r>
            <a:endParaRPr sz="4400">
              <a:latin typeface="Open Sans"/>
              <a:ea typeface="Open Sans"/>
              <a:cs typeface="Open Sans"/>
              <a:sym typeface="Open Sans"/>
            </a:endParaRPr>
          </a:p>
        </p:txBody>
      </p:sp>
      <p:sp>
        <p:nvSpPr>
          <p:cNvPr id="153" name="Google Shape;153;p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rPr lang="en-US" sz="2400">
                <a:latin typeface="Open Sans"/>
                <a:ea typeface="Open Sans"/>
                <a:cs typeface="Open Sans"/>
                <a:sym typeface="Open Sans"/>
              </a:rPr>
              <a:t>How did that make you feel?</a:t>
            </a:r>
            <a:endParaRPr sz="2400">
              <a:latin typeface="Open Sans"/>
              <a:ea typeface="Open Sans"/>
              <a:cs typeface="Open Sans"/>
              <a:sym typeface="Open Sans"/>
            </a:endParaRPr>
          </a:p>
          <a:p>
            <a:pPr indent="0" lvl="0" marL="0" rtl="0" algn="l">
              <a:lnSpc>
                <a:spcPct val="90000"/>
              </a:lnSpc>
              <a:spcBef>
                <a:spcPts val="1000"/>
              </a:spcBef>
              <a:spcAft>
                <a:spcPts val="0"/>
              </a:spcAft>
              <a:buSzPts val="2400"/>
              <a:buNone/>
            </a:pPr>
            <a:r>
              <a:t/>
            </a:r>
            <a:endParaRPr sz="2400">
              <a:latin typeface="Open Sans"/>
              <a:ea typeface="Open Sans"/>
              <a:cs typeface="Open Sans"/>
              <a:sym typeface="Open Sans"/>
            </a:endParaRPr>
          </a:p>
          <a:p>
            <a:pPr indent="0" lvl="0" marL="0" rtl="0" algn="l">
              <a:lnSpc>
                <a:spcPct val="90000"/>
              </a:lnSpc>
              <a:spcBef>
                <a:spcPts val="1000"/>
              </a:spcBef>
              <a:spcAft>
                <a:spcPts val="0"/>
              </a:spcAft>
              <a:buSzPts val="2400"/>
              <a:buNone/>
            </a:pPr>
            <a:r>
              <a:rPr lang="en-US" sz="2400">
                <a:latin typeface="Open Sans"/>
                <a:ea typeface="Open Sans"/>
                <a:cs typeface="Open Sans"/>
                <a:sym typeface="Open Sans"/>
              </a:rPr>
              <a:t>What did you learn?</a:t>
            </a:r>
            <a:endParaRPr sz="2400">
              <a:latin typeface="Open Sans"/>
              <a:ea typeface="Open Sans"/>
              <a:cs typeface="Open Sans"/>
              <a:sym typeface="Open Sans"/>
            </a:endParaRPr>
          </a:p>
          <a:p>
            <a:pPr indent="0" lvl="0" marL="0" rtl="0" algn="l">
              <a:lnSpc>
                <a:spcPct val="90000"/>
              </a:lnSpc>
              <a:spcBef>
                <a:spcPts val="1000"/>
              </a:spcBef>
              <a:spcAft>
                <a:spcPts val="0"/>
              </a:spcAft>
              <a:buSzPts val="2400"/>
              <a:buNone/>
            </a:pPr>
            <a:r>
              <a:t/>
            </a:r>
            <a:endParaRPr sz="2400">
              <a:latin typeface="Open Sans"/>
              <a:ea typeface="Open Sans"/>
              <a:cs typeface="Open Sans"/>
              <a:sym typeface="Open Sans"/>
            </a:endParaRPr>
          </a:p>
          <a:p>
            <a:pPr indent="0" lvl="0" marL="0" rtl="0" algn="l">
              <a:lnSpc>
                <a:spcPct val="90000"/>
              </a:lnSpc>
              <a:spcBef>
                <a:spcPts val="1000"/>
              </a:spcBef>
              <a:spcAft>
                <a:spcPts val="0"/>
              </a:spcAft>
              <a:buSzPts val="2400"/>
              <a:buNone/>
            </a:pPr>
            <a:r>
              <a:rPr lang="en-US" sz="2400">
                <a:latin typeface="Open Sans"/>
                <a:ea typeface="Open Sans"/>
                <a:cs typeface="Open Sans"/>
                <a:sym typeface="Open Sans"/>
              </a:rPr>
              <a:t>Was one harder than the other?  If so, why? </a:t>
            </a:r>
            <a:endParaRPr sz="2400">
              <a:latin typeface="Open Sans"/>
              <a:ea typeface="Open Sans"/>
              <a:cs typeface="Open Sans"/>
              <a:sym typeface="Open Sans"/>
            </a:endParaRPr>
          </a:p>
          <a:p>
            <a:pPr indent="0" lvl="0" marL="0" rtl="0" algn="l">
              <a:lnSpc>
                <a:spcPct val="90000"/>
              </a:lnSpc>
              <a:spcBef>
                <a:spcPts val="1000"/>
              </a:spcBef>
              <a:spcAft>
                <a:spcPts val="0"/>
              </a:spcAft>
              <a:buSzPts val="2400"/>
              <a:buNone/>
            </a:pPr>
            <a:r>
              <a:t/>
            </a:r>
            <a:endParaRPr sz="2400">
              <a:latin typeface="Open Sans"/>
              <a:ea typeface="Open Sans"/>
              <a:cs typeface="Open Sans"/>
              <a:sym typeface="Open Sans"/>
            </a:endParaRPr>
          </a:p>
          <a:p>
            <a:pPr indent="0" lvl="0" marL="0" rtl="0" algn="l">
              <a:lnSpc>
                <a:spcPct val="90000"/>
              </a:lnSpc>
              <a:spcBef>
                <a:spcPts val="1000"/>
              </a:spcBef>
              <a:spcAft>
                <a:spcPts val="0"/>
              </a:spcAft>
              <a:buSzPts val="2400"/>
              <a:buNone/>
            </a:pPr>
            <a:r>
              <a:rPr lang="en-US" sz="2400">
                <a:latin typeface="Open Sans"/>
                <a:ea typeface="Open Sans"/>
                <a:cs typeface="Open Sans"/>
                <a:sym typeface="Open Sans"/>
              </a:rPr>
              <a:t>How can that help you to relate to your students experience with writing? </a:t>
            </a:r>
            <a:endParaRPr sz="2400">
              <a:latin typeface="Open Sans"/>
              <a:ea typeface="Open Sans"/>
              <a:cs typeface="Open Sans"/>
              <a:sym typeface="Open Sans"/>
            </a:endParaRPr>
          </a:p>
        </p:txBody>
      </p:sp>
      <p:pic>
        <p:nvPicPr>
          <p:cNvPr id="154" name="Google Shape;154;p21"/>
          <p:cNvPicPr preferRelativeResize="0"/>
          <p:nvPr/>
        </p:nvPicPr>
        <p:blipFill rotWithShape="1">
          <a:blip r:embed="rId3">
            <a:alphaModFix/>
          </a:blip>
          <a:srcRect b="0" l="0" r="0" t="0"/>
          <a:stretch/>
        </p:blipFill>
        <p:spPr>
          <a:xfrm>
            <a:off x="8580528" y="1650678"/>
            <a:ext cx="2727325" cy="2727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