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270" r:id="rId4"/>
    <p:sldId id="284" r:id="rId5"/>
    <p:sldId id="287" r:id="rId6"/>
    <p:sldId id="268" r:id="rId7"/>
    <p:sldId id="276" r:id="rId8"/>
    <p:sldId id="282" r:id="rId9"/>
    <p:sldId id="273" r:id="rId10"/>
    <p:sldId id="289" r:id="rId11"/>
    <p:sldId id="258" r:id="rId12"/>
    <p:sldId id="261" r:id="rId13"/>
    <p:sldId id="279" r:id="rId14"/>
    <p:sldId id="277" r:id="rId15"/>
    <p:sldId id="257" r:id="rId16"/>
    <p:sldId id="278" r:id="rId17"/>
    <p:sldId id="275" r:id="rId18"/>
    <p:sldId id="281" r:id="rId19"/>
    <p:sldId id="290" r:id="rId20"/>
    <p:sldId id="266" r:id="rId21"/>
    <p:sldId id="280" r:id="rId22"/>
    <p:sldId id="285" r:id="rId23"/>
    <p:sldId id="288" r:id="rId24"/>
    <p:sldId id="291" r:id="rId25"/>
    <p:sldId id="26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107" d="100"/>
          <a:sy n="107" d="100"/>
        </p:scale>
        <p:origin x="84" y="2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normAutofit/>
          </a:bodyPr>
          <a:lstStyle>
            <a:lvl1pPr marL="0" indent="0" algn="l">
              <a:buNone/>
              <a:defRPr sz="3600"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2B7D6022-B490-4C2C-A5B4-C3033796DD0F}"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0FC52-3C2F-4517-8AFF-B6592E5CD1D8}" type="slidenum">
              <a:rPr lang="en-US" smtClean="0"/>
              <a:t>‹#›</a:t>
            </a:fld>
            <a:endParaRPr lang="en-US"/>
          </a:p>
        </p:txBody>
      </p:sp>
    </p:spTree>
    <p:extLst>
      <p:ext uri="{BB962C8B-B14F-4D97-AF65-F5344CB8AC3E}">
        <p14:creationId xmlns:p14="http://schemas.microsoft.com/office/powerpoint/2010/main" val="610005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B7D6022-B490-4C2C-A5B4-C3033796DD0F}" type="datetimeFigureOut">
              <a:rPr lang="en-US" smtClean="0"/>
              <a:t>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0FC52-3C2F-4517-8AFF-B6592E5CD1D8}" type="slidenum">
              <a:rPr lang="en-US" smtClean="0"/>
              <a:t>‹#›</a:t>
            </a:fld>
            <a:endParaRPr lang="en-US"/>
          </a:p>
        </p:txBody>
      </p:sp>
    </p:spTree>
    <p:extLst>
      <p:ext uri="{BB962C8B-B14F-4D97-AF65-F5344CB8AC3E}">
        <p14:creationId xmlns:p14="http://schemas.microsoft.com/office/powerpoint/2010/main" val="2106752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B7D6022-B490-4C2C-A5B4-C3033796DD0F}"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0FC52-3C2F-4517-8AFF-B6592E5CD1D8}" type="slidenum">
              <a:rPr lang="en-US" smtClean="0"/>
              <a:t>‹#›</a:t>
            </a:fld>
            <a:endParaRPr lang="en-US"/>
          </a:p>
        </p:txBody>
      </p:sp>
    </p:spTree>
    <p:extLst>
      <p:ext uri="{BB962C8B-B14F-4D97-AF65-F5344CB8AC3E}">
        <p14:creationId xmlns:p14="http://schemas.microsoft.com/office/powerpoint/2010/main" val="1302537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B7D6022-B490-4C2C-A5B4-C3033796DD0F}"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0FC52-3C2F-4517-8AFF-B6592E5CD1D8}"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57344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7D6022-B490-4C2C-A5B4-C3033796DD0F}"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0FC52-3C2F-4517-8AFF-B6592E5CD1D8}" type="slidenum">
              <a:rPr lang="en-US" smtClean="0"/>
              <a:t>‹#›</a:t>
            </a:fld>
            <a:endParaRPr lang="en-US"/>
          </a:p>
        </p:txBody>
      </p:sp>
    </p:spTree>
    <p:extLst>
      <p:ext uri="{BB962C8B-B14F-4D97-AF65-F5344CB8AC3E}">
        <p14:creationId xmlns:p14="http://schemas.microsoft.com/office/powerpoint/2010/main" val="2824782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B7D6022-B490-4C2C-A5B4-C3033796DD0F}" type="datetimeFigureOut">
              <a:rPr lang="en-US" smtClean="0"/>
              <a:t>7/10/2025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0FC52-3C2F-4517-8AFF-B6592E5CD1D8}" type="slidenum">
              <a:rPr lang="en-US" smtClean="0"/>
              <a:t>‹#›</a:t>
            </a:fld>
            <a:endParaRPr lang="en-US"/>
          </a:p>
        </p:txBody>
      </p:sp>
    </p:spTree>
    <p:extLst>
      <p:ext uri="{BB962C8B-B14F-4D97-AF65-F5344CB8AC3E}">
        <p14:creationId xmlns:p14="http://schemas.microsoft.com/office/powerpoint/2010/main" val="3498453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B7D6022-B490-4C2C-A5B4-C3033796DD0F}" type="datetimeFigureOut">
              <a:rPr lang="en-US" smtClean="0"/>
              <a:t>7/10/2025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0FC52-3C2F-4517-8AFF-B6592E5CD1D8}" type="slidenum">
              <a:rPr lang="en-US" smtClean="0"/>
              <a:t>‹#›</a:t>
            </a:fld>
            <a:endParaRPr lang="en-US"/>
          </a:p>
        </p:txBody>
      </p:sp>
    </p:spTree>
    <p:extLst>
      <p:ext uri="{BB962C8B-B14F-4D97-AF65-F5344CB8AC3E}">
        <p14:creationId xmlns:p14="http://schemas.microsoft.com/office/powerpoint/2010/main" val="2873351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7D6022-B490-4C2C-A5B4-C3033796DD0F}"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0FC52-3C2F-4517-8AFF-B6592E5CD1D8}" type="slidenum">
              <a:rPr lang="en-US" smtClean="0"/>
              <a:t>‹#›</a:t>
            </a:fld>
            <a:endParaRPr lang="en-US"/>
          </a:p>
        </p:txBody>
      </p:sp>
    </p:spTree>
    <p:extLst>
      <p:ext uri="{BB962C8B-B14F-4D97-AF65-F5344CB8AC3E}">
        <p14:creationId xmlns:p14="http://schemas.microsoft.com/office/powerpoint/2010/main" val="2580780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7D6022-B490-4C2C-A5B4-C3033796DD0F}"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0FC52-3C2F-4517-8AFF-B6592E5CD1D8}" type="slidenum">
              <a:rPr lang="en-US" smtClean="0"/>
              <a:t>‹#›</a:t>
            </a:fld>
            <a:endParaRPr lang="en-US"/>
          </a:p>
        </p:txBody>
      </p:sp>
    </p:spTree>
    <p:extLst>
      <p:ext uri="{BB962C8B-B14F-4D97-AF65-F5344CB8AC3E}">
        <p14:creationId xmlns:p14="http://schemas.microsoft.com/office/powerpoint/2010/main" val="203187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3600"/>
            </a:lvl1pPr>
            <a:lvl2pPr>
              <a:defRPr sz="3200"/>
            </a:lvl2pPr>
            <a:lvl3pPr>
              <a:defRPr sz="28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2B7D6022-B490-4C2C-A5B4-C3033796DD0F}"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0FC52-3C2F-4517-8AFF-B6592E5CD1D8}" type="slidenum">
              <a:rPr lang="en-US" smtClean="0"/>
              <a:t>‹#›</a:t>
            </a:fld>
            <a:endParaRPr lang="en-US"/>
          </a:p>
        </p:txBody>
      </p:sp>
    </p:spTree>
    <p:extLst>
      <p:ext uri="{BB962C8B-B14F-4D97-AF65-F5344CB8AC3E}">
        <p14:creationId xmlns:p14="http://schemas.microsoft.com/office/powerpoint/2010/main" val="2392492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normAutofit/>
          </a:bodyPr>
          <a:lstStyle>
            <a:lvl1pPr marL="0" indent="0" algn="l">
              <a:buNone/>
              <a:defRPr sz="36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2B7D6022-B490-4C2C-A5B4-C3033796DD0F}"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0FC52-3C2F-4517-8AFF-B6592E5CD1D8}" type="slidenum">
              <a:rPr lang="en-US" smtClean="0"/>
              <a:t>‹#›</a:t>
            </a:fld>
            <a:endParaRPr lang="en-US"/>
          </a:p>
        </p:txBody>
      </p:sp>
    </p:spTree>
    <p:extLst>
      <p:ext uri="{BB962C8B-B14F-4D97-AF65-F5344CB8AC3E}">
        <p14:creationId xmlns:p14="http://schemas.microsoft.com/office/powerpoint/2010/main" val="2664434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3200"/>
            </a:lvl1pPr>
            <a:lvl2pPr>
              <a:defRPr sz="2800"/>
            </a:lvl2pPr>
            <a:lvl3pPr>
              <a:defRPr sz="2400"/>
            </a:lvl3pPr>
            <a:lvl4pPr>
              <a:defRPr sz="2000"/>
            </a:lvl4pPr>
            <a:lvl5pPr>
              <a:defRPr sz="20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3200"/>
            </a:lvl1pPr>
            <a:lvl2pPr>
              <a:defRPr sz="2800"/>
            </a:lvl2pPr>
            <a:lvl3pPr>
              <a:defRPr sz="2400"/>
            </a:lvl3pPr>
            <a:lvl4pPr>
              <a:defRPr sz="2000"/>
            </a:lvl4pPr>
            <a:lvl5pPr>
              <a:defRPr sz="20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B7D6022-B490-4C2C-A5B4-C3033796DD0F}" type="datetimeFigureOut">
              <a:rPr lang="en-US" smtClean="0"/>
              <a:t>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0FC52-3C2F-4517-8AFF-B6592E5CD1D8}" type="slidenum">
              <a:rPr lang="en-US" smtClean="0"/>
              <a:t>‹#›</a:t>
            </a:fld>
            <a:endParaRPr lang="en-US"/>
          </a:p>
        </p:txBody>
      </p:sp>
    </p:spTree>
    <p:extLst>
      <p:ext uri="{BB962C8B-B14F-4D97-AF65-F5344CB8AC3E}">
        <p14:creationId xmlns:p14="http://schemas.microsoft.com/office/powerpoint/2010/main" val="4188889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7D6022-B490-4C2C-A5B4-C3033796DD0F}" type="datetimeFigureOut">
              <a:rPr lang="en-US" smtClean="0"/>
              <a:t>7/10/2025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0FC52-3C2F-4517-8AFF-B6592E5CD1D8}" type="slidenum">
              <a:rPr lang="en-US" smtClean="0"/>
              <a:t>‹#›</a:t>
            </a:fld>
            <a:endParaRPr lang="en-US"/>
          </a:p>
        </p:txBody>
      </p:sp>
    </p:spTree>
    <p:extLst>
      <p:ext uri="{BB962C8B-B14F-4D97-AF65-F5344CB8AC3E}">
        <p14:creationId xmlns:p14="http://schemas.microsoft.com/office/powerpoint/2010/main" val="2075335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B7D6022-B490-4C2C-A5B4-C3033796DD0F}" type="datetimeFigureOut">
              <a:rPr lang="en-US" smtClean="0"/>
              <a:t>7/10/2025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010FC52-3C2F-4517-8AFF-B6592E5CD1D8}" type="slidenum">
              <a:rPr lang="en-US" smtClean="0"/>
              <a:t>‹#›</a:t>
            </a:fld>
            <a:endParaRPr lang="en-US"/>
          </a:p>
        </p:txBody>
      </p:sp>
    </p:spTree>
    <p:extLst>
      <p:ext uri="{BB962C8B-B14F-4D97-AF65-F5344CB8AC3E}">
        <p14:creationId xmlns:p14="http://schemas.microsoft.com/office/powerpoint/2010/main" val="182764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B7D6022-B490-4C2C-A5B4-C3033796DD0F}" type="datetimeFigureOut">
              <a:rPr lang="en-US" smtClean="0"/>
              <a:t>7/10/2025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010FC52-3C2F-4517-8AFF-B6592E5CD1D8}" type="slidenum">
              <a:rPr lang="en-US" smtClean="0"/>
              <a:t>‹#›</a:t>
            </a:fld>
            <a:endParaRPr lang="en-US"/>
          </a:p>
        </p:txBody>
      </p:sp>
    </p:spTree>
    <p:extLst>
      <p:ext uri="{BB962C8B-B14F-4D97-AF65-F5344CB8AC3E}">
        <p14:creationId xmlns:p14="http://schemas.microsoft.com/office/powerpoint/2010/main" val="2423921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7D6022-B490-4C2C-A5B4-C3033796DD0F}" type="datetimeFigureOut">
              <a:rPr lang="en-US" smtClean="0"/>
              <a:t>7/10/2025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010FC52-3C2F-4517-8AFF-B6592E5CD1D8}" type="slidenum">
              <a:rPr lang="en-US" smtClean="0"/>
              <a:t>‹#›</a:t>
            </a:fld>
            <a:endParaRPr lang="en-US"/>
          </a:p>
        </p:txBody>
      </p:sp>
    </p:spTree>
    <p:extLst>
      <p:ext uri="{BB962C8B-B14F-4D97-AF65-F5344CB8AC3E}">
        <p14:creationId xmlns:p14="http://schemas.microsoft.com/office/powerpoint/2010/main" val="3218990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B7D6022-B490-4C2C-A5B4-C3033796DD0F}" type="datetimeFigureOut">
              <a:rPr lang="en-US" smtClean="0"/>
              <a:t>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0FC52-3C2F-4517-8AFF-B6592E5CD1D8}" type="slidenum">
              <a:rPr lang="en-US" smtClean="0"/>
              <a:t>‹#›</a:t>
            </a:fld>
            <a:endParaRPr lang="en-US"/>
          </a:p>
        </p:txBody>
      </p:sp>
    </p:spTree>
    <p:extLst>
      <p:ext uri="{BB962C8B-B14F-4D97-AF65-F5344CB8AC3E}">
        <p14:creationId xmlns:p14="http://schemas.microsoft.com/office/powerpoint/2010/main" val="3128484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B7D6022-B490-4C2C-A5B4-C3033796DD0F}" type="datetimeFigureOut">
              <a:rPr lang="en-US" smtClean="0"/>
              <a:t>7/10/2025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010FC52-3C2F-4517-8AFF-B6592E5CD1D8}" type="slidenum">
              <a:rPr lang="en-US" smtClean="0"/>
              <a:t>‹#›</a:t>
            </a:fld>
            <a:endParaRPr lang="en-US"/>
          </a:p>
        </p:txBody>
      </p:sp>
    </p:spTree>
    <p:extLst>
      <p:ext uri="{BB962C8B-B14F-4D97-AF65-F5344CB8AC3E}">
        <p14:creationId xmlns:p14="http://schemas.microsoft.com/office/powerpoint/2010/main" val="58502353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mailto:holly@nucenter.or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A9261-627D-4346-BE82-DC61D1B7B873}"/>
              </a:ext>
            </a:extLst>
          </p:cNvPr>
          <p:cNvSpPr>
            <a:spLocks noGrp="1"/>
          </p:cNvSpPr>
          <p:nvPr>
            <p:ph type="ctrTitle"/>
          </p:nvPr>
        </p:nvSpPr>
        <p:spPr/>
        <p:txBody>
          <a:bodyPr/>
          <a:lstStyle/>
          <a:p>
            <a:r>
              <a:rPr lang="en-US" dirty="0"/>
              <a:t>Teaching with</a:t>
            </a:r>
            <a:br>
              <a:rPr lang="en-US" dirty="0"/>
            </a:br>
            <a:endParaRPr lang="en-US" dirty="0"/>
          </a:p>
        </p:txBody>
      </p:sp>
      <p:sp>
        <p:nvSpPr>
          <p:cNvPr id="3" name="Subtitle 2">
            <a:extLst>
              <a:ext uri="{FF2B5EF4-FFF2-40B4-BE49-F238E27FC236}">
                <a16:creationId xmlns:a16="http://schemas.microsoft.com/office/drawing/2014/main" id="{72299DA9-C022-4B16-9D0F-40E1541058C7}"/>
              </a:ext>
            </a:extLst>
          </p:cNvPr>
          <p:cNvSpPr>
            <a:spLocks noGrp="1"/>
          </p:cNvSpPr>
          <p:nvPr>
            <p:ph type="subTitle" idx="1"/>
          </p:nvPr>
        </p:nvSpPr>
        <p:spPr/>
        <p:txBody>
          <a:bodyPr>
            <a:noAutofit/>
          </a:bodyPr>
          <a:lstStyle/>
          <a:p>
            <a:r>
              <a:rPr lang="en-US" sz="3600" dirty="0"/>
              <a:t>Fostering </a:t>
            </a:r>
            <a:r>
              <a:rPr lang="en-US" sz="3600" b="1" dirty="0"/>
              <a:t>Compassion</a:t>
            </a:r>
            <a:r>
              <a:rPr lang="en-US" sz="3600" dirty="0"/>
              <a:t> and </a:t>
            </a:r>
            <a:r>
              <a:rPr lang="en-US" sz="3600" b="1" dirty="0"/>
              <a:t>Hope</a:t>
            </a:r>
            <a:r>
              <a:rPr lang="en-US" sz="3600" dirty="0"/>
              <a:t> in Every Classroom</a:t>
            </a:r>
          </a:p>
        </p:txBody>
      </p:sp>
      <p:pic>
        <p:nvPicPr>
          <p:cNvPr id="4" name="Picture 3" descr="Clipart - heart left highlight"/>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50567" y="1942011"/>
            <a:ext cx="2874301" cy="2669507"/>
          </a:xfrm>
          <a:prstGeom prst="rect">
            <a:avLst/>
          </a:prstGeom>
        </p:spPr>
      </p:pic>
    </p:spTree>
    <p:extLst>
      <p:ext uri="{BB962C8B-B14F-4D97-AF65-F5344CB8AC3E}">
        <p14:creationId xmlns:p14="http://schemas.microsoft.com/office/powerpoint/2010/main" val="4030787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Glows and Grows</a:t>
            </a:r>
          </a:p>
        </p:txBody>
      </p:sp>
      <p:sp>
        <p:nvSpPr>
          <p:cNvPr id="3" name="Content Placeholder 2"/>
          <p:cNvSpPr>
            <a:spLocks noGrp="1"/>
          </p:cNvSpPr>
          <p:nvPr>
            <p:ph idx="1"/>
          </p:nvPr>
        </p:nvSpPr>
        <p:spPr>
          <a:xfrm>
            <a:off x="838200" y="1825625"/>
            <a:ext cx="5074920" cy="4351338"/>
          </a:xfrm>
        </p:spPr>
        <p:txBody>
          <a:bodyPr/>
          <a:lstStyle/>
          <a:p>
            <a:r>
              <a:rPr lang="en-US" dirty="0"/>
              <a:t>Teaching kids to give compassionate feedback</a:t>
            </a:r>
          </a:p>
        </p:txBody>
      </p:sp>
      <p:pic>
        <p:nvPicPr>
          <p:cNvPr id="4" name="Picture 3"/>
          <p:cNvPicPr>
            <a:picLocks noChangeAspect="1"/>
          </p:cNvPicPr>
          <p:nvPr/>
        </p:nvPicPr>
        <p:blipFill>
          <a:blip r:embed="rId2"/>
          <a:stretch>
            <a:fillRect/>
          </a:stretch>
        </p:blipFill>
        <p:spPr>
          <a:xfrm>
            <a:off x="6871063" y="325641"/>
            <a:ext cx="4761655" cy="6424589"/>
          </a:xfrm>
          <a:prstGeom prst="rect">
            <a:avLst/>
          </a:prstGeom>
        </p:spPr>
      </p:pic>
    </p:spTree>
    <p:extLst>
      <p:ext uri="{BB962C8B-B14F-4D97-AF65-F5344CB8AC3E}">
        <p14:creationId xmlns:p14="http://schemas.microsoft.com/office/powerpoint/2010/main" val="431411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4DC6E-560A-4228-B335-23F39039906F}"/>
              </a:ext>
            </a:extLst>
          </p:cNvPr>
          <p:cNvSpPr>
            <a:spLocks noGrp="1"/>
          </p:cNvSpPr>
          <p:nvPr>
            <p:ph type="title"/>
          </p:nvPr>
        </p:nvSpPr>
        <p:spPr/>
        <p:txBody>
          <a:bodyPr/>
          <a:lstStyle/>
          <a:p>
            <a:r>
              <a:rPr lang="en-US" dirty="0"/>
              <a:t>What is HOPE?</a:t>
            </a:r>
          </a:p>
        </p:txBody>
      </p:sp>
      <p:sp>
        <p:nvSpPr>
          <p:cNvPr id="5" name="Content Placeholder 4"/>
          <p:cNvSpPr>
            <a:spLocks noGrp="1"/>
          </p:cNvSpPr>
          <p:nvPr>
            <p:ph idx="1"/>
          </p:nvPr>
        </p:nvSpPr>
        <p:spPr>
          <a:xfrm>
            <a:off x="1103312" y="1524000"/>
            <a:ext cx="10243957" cy="4724399"/>
          </a:xfrm>
        </p:spPr>
        <p:txBody>
          <a:bodyPr/>
          <a:lstStyle/>
          <a:p>
            <a:r>
              <a:rPr lang="en-US" dirty="0"/>
              <a:t>A </a:t>
            </a:r>
            <a:r>
              <a:rPr lang="en-US" b="1" dirty="0"/>
              <a:t>desire</a:t>
            </a:r>
            <a:r>
              <a:rPr lang="en-US" dirty="0"/>
              <a:t> accompanied by </a:t>
            </a:r>
            <a:r>
              <a:rPr lang="en-US" b="1" dirty="0"/>
              <a:t>expectation</a:t>
            </a:r>
            <a:r>
              <a:rPr lang="en-US" dirty="0"/>
              <a:t> </a:t>
            </a:r>
            <a:r>
              <a:rPr lang="en-US" b="1" dirty="0"/>
              <a:t>or belief </a:t>
            </a:r>
            <a:r>
              <a:rPr lang="en-US" dirty="0"/>
              <a:t>of </a:t>
            </a:r>
            <a:r>
              <a:rPr lang="en-US" b="1" dirty="0"/>
              <a:t>fulfillment</a:t>
            </a:r>
          </a:p>
          <a:p>
            <a:pPr lvl="1"/>
            <a:r>
              <a:rPr lang="en-US" dirty="0"/>
              <a:t>Trust</a:t>
            </a:r>
          </a:p>
          <a:p>
            <a:pPr lvl="1"/>
            <a:r>
              <a:rPr lang="en-US" dirty="0"/>
              <a:t>Goal oriented</a:t>
            </a:r>
          </a:p>
          <a:p>
            <a:pPr lvl="1"/>
            <a:r>
              <a:rPr lang="en-US" dirty="0"/>
              <a:t>Optimistic belief</a:t>
            </a:r>
          </a:p>
          <a:p>
            <a:pPr lvl="1"/>
            <a:r>
              <a:rPr lang="en-US" dirty="0"/>
              <a:t>Determined</a:t>
            </a:r>
          </a:p>
        </p:txBody>
      </p:sp>
      <p:pic>
        <p:nvPicPr>
          <p:cNvPr id="9" name="Picture 8" descr="Hope Word Letters · Free photo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7446" y="3442062"/>
            <a:ext cx="4356799" cy="2909071"/>
          </a:xfrm>
          <a:prstGeom prst="rect">
            <a:avLst/>
          </a:prstGeom>
        </p:spPr>
      </p:pic>
    </p:spTree>
    <p:extLst>
      <p:ext uri="{BB962C8B-B14F-4D97-AF65-F5344CB8AC3E}">
        <p14:creationId xmlns:p14="http://schemas.microsoft.com/office/powerpoint/2010/main" val="165301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B4A5A-43E4-4A46-B320-37A1FBAB1A3D}"/>
              </a:ext>
            </a:extLst>
          </p:cNvPr>
          <p:cNvSpPr>
            <a:spLocks noGrp="1"/>
          </p:cNvSpPr>
          <p:nvPr>
            <p:ph type="title"/>
          </p:nvPr>
        </p:nvSpPr>
        <p:spPr/>
        <p:txBody>
          <a:bodyPr/>
          <a:lstStyle/>
          <a:p>
            <a:r>
              <a:rPr lang="en-US" dirty="0"/>
              <a:t>Hoping vs. Wishing</a:t>
            </a:r>
          </a:p>
        </p:txBody>
      </p:sp>
      <p:sp>
        <p:nvSpPr>
          <p:cNvPr id="3" name="Content Placeholder 2">
            <a:extLst>
              <a:ext uri="{FF2B5EF4-FFF2-40B4-BE49-F238E27FC236}">
                <a16:creationId xmlns:a16="http://schemas.microsoft.com/office/drawing/2014/main" id="{E1D2A129-622C-43F6-8E2D-A4A314EF2EA3}"/>
              </a:ext>
            </a:extLst>
          </p:cNvPr>
          <p:cNvSpPr>
            <a:spLocks noGrp="1"/>
          </p:cNvSpPr>
          <p:nvPr>
            <p:ph sz="half" idx="1"/>
          </p:nvPr>
        </p:nvSpPr>
        <p:spPr/>
        <p:txBody>
          <a:bodyPr/>
          <a:lstStyle/>
          <a:p>
            <a:r>
              <a:rPr lang="en-US" b="1" dirty="0"/>
              <a:t>Hoping</a:t>
            </a:r>
            <a:r>
              <a:rPr lang="en-US" dirty="0"/>
              <a:t> involves a commitment to seeking future outcomes - active</a:t>
            </a:r>
          </a:p>
          <a:p>
            <a:endParaRPr lang="en-US" dirty="0"/>
          </a:p>
        </p:txBody>
      </p:sp>
      <p:sp>
        <p:nvSpPr>
          <p:cNvPr id="4" name="Content Placeholder 3"/>
          <p:cNvSpPr>
            <a:spLocks noGrp="1"/>
          </p:cNvSpPr>
          <p:nvPr>
            <p:ph sz="half" idx="2"/>
          </p:nvPr>
        </p:nvSpPr>
        <p:spPr/>
        <p:txBody>
          <a:bodyPr/>
          <a:lstStyle/>
          <a:p>
            <a:r>
              <a:rPr lang="en-US" b="1" dirty="0"/>
              <a:t>Wishing</a:t>
            </a:r>
            <a:r>
              <a:rPr lang="en-US" dirty="0"/>
              <a:t> represents a general want or desire for something in the future - passive</a:t>
            </a:r>
          </a:p>
          <a:p>
            <a:endParaRPr lang="en-US" dirty="0"/>
          </a:p>
        </p:txBody>
      </p:sp>
    </p:spTree>
    <p:extLst>
      <p:ext uri="{BB962C8B-B14F-4D97-AF65-F5344CB8AC3E}">
        <p14:creationId xmlns:p14="http://schemas.microsoft.com/office/powerpoint/2010/main" val="1761084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4800" dirty="0"/>
              <a:t>“Hope is the belief that your future will be better than today and that you have the power to make it so.”</a:t>
            </a:r>
          </a:p>
        </p:txBody>
      </p:sp>
      <p:sp>
        <p:nvSpPr>
          <p:cNvPr id="5" name="Subtitle 4"/>
          <p:cNvSpPr>
            <a:spLocks noGrp="1"/>
          </p:cNvSpPr>
          <p:nvPr>
            <p:ph type="subTitle" idx="1"/>
          </p:nvPr>
        </p:nvSpPr>
        <p:spPr/>
        <p:txBody>
          <a:bodyPr/>
          <a:lstStyle/>
          <a:p>
            <a:r>
              <a:rPr lang="en-US" dirty="0"/>
              <a:t>Cr. Chan Hellman</a:t>
            </a:r>
          </a:p>
        </p:txBody>
      </p:sp>
      <p:pic>
        <p:nvPicPr>
          <p:cNvPr id="6" name="Picture 5" descr="Clipart - heart left highlight"/>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0084" y="4571999"/>
            <a:ext cx="1856932" cy="1724626"/>
          </a:xfrm>
          <a:prstGeom prst="rect">
            <a:avLst/>
          </a:prstGeom>
        </p:spPr>
      </p:pic>
    </p:spTree>
    <p:extLst>
      <p:ext uri="{BB962C8B-B14F-4D97-AF65-F5344CB8AC3E}">
        <p14:creationId xmlns:p14="http://schemas.microsoft.com/office/powerpoint/2010/main" val="125522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4DC6E-560A-4228-B335-23F39039906F}"/>
              </a:ext>
            </a:extLst>
          </p:cNvPr>
          <p:cNvSpPr>
            <a:spLocks noGrp="1"/>
          </p:cNvSpPr>
          <p:nvPr>
            <p:ph type="title"/>
          </p:nvPr>
        </p:nvSpPr>
        <p:spPr/>
        <p:txBody>
          <a:bodyPr/>
          <a:lstStyle/>
          <a:p>
            <a:r>
              <a:rPr lang="en-US" dirty="0"/>
              <a:t>Hope Theory</a:t>
            </a:r>
          </a:p>
        </p:txBody>
      </p:sp>
      <p:pic>
        <p:nvPicPr>
          <p:cNvPr id="6" name="Content Placeholder 5">
            <a:extLst>
              <a:ext uri="{FF2B5EF4-FFF2-40B4-BE49-F238E27FC236}">
                <a16:creationId xmlns:a16="http://schemas.microsoft.com/office/drawing/2014/main" id="{CF46713F-49A3-43A8-B51B-20D6E26A2308}"/>
              </a:ext>
            </a:extLst>
          </p:cNvPr>
          <p:cNvPicPr>
            <a:picLocks noGrp="1" noChangeAspect="1"/>
          </p:cNvPicPr>
          <p:nvPr>
            <p:ph sz="half" idx="1"/>
          </p:nvPr>
        </p:nvPicPr>
        <p:blipFill>
          <a:blip r:embed="rId2"/>
          <a:stretch>
            <a:fillRect/>
          </a:stretch>
        </p:blipFill>
        <p:spPr>
          <a:xfrm>
            <a:off x="853575" y="2056092"/>
            <a:ext cx="4494897" cy="3794393"/>
          </a:xfrm>
          <a:prstGeom prst="rect">
            <a:avLst/>
          </a:prstGeom>
        </p:spPr>
      </p:pic>
      <p:sp>
        <p:nvSpPr>
          <p:cNvPr id="7" name="Content Placeholder 6">
            <a:extLst>
              <a:ext uri="{FF2B5EF4-FFF2-40B4-BE49-F238E27FC236}">
                <a16:creationId xmlns:a16="http://schemas.microsoft.com/office/drawing/2014/main" id="{7380454D-FFD8-44F7-9DF9-442347B72A12}"/>
              </a:ext>
            </a:extLst>
          </p:cNvPr>
          <p:cNvSpPr>
            <a:spLocks noGrp="1"/>
          </p:cNvSpPr>
          <p:nvPr>
            <p:ph sz="half" idx="2"/>
          </p:nvPr>
        </p:nvSpPr>
        <p:spPr>
          <a:xfrm>
            <a:off x="5654493" y="1489166"/>
            <a:ext cx="5814696" cy="4767171"/>
          </a:xfrm>
        </p:spPr>
        <p:txBody>
          <a:bodyPr>
            <a:normAutofit fontScale="85000" lnSpcReduction="20000"/>
          </a:bodyPr>
          <a:lstStyle/>
          <a:p>
            <a:r>
              <a:rPr lang="en-US" dirty="0"/>
              <a:t>Psychologist, Dr. Rick Snyder defined hope as a </a:t>
            </a:r>
            <a:r>
              <a:rPr lang="en-US" b="1" dirty="0"/>
              <a:t>positive cognitive process </a:t>
            </a:r>
            <a:r>
              <a:rPr lang="en-US" dirty="0"/>
              <a:t>in which a person has </a:t>
            </a:r>
            <a:r>
              <a:rPr lang="en-US" b="1" dirty="0"/>
              <a:t>goal-directed thinking </a:t>
            </a:r>
            <a:r>
              <a:rPr lang="en-US" dirty="0"/>
              <a:t>that uses both </a:t>
            </a:r>
            <a:r>
              <a:rPr lang="en-US" b="1" dirty="0"/>
              <a:t>pathways</a:t>
            </a:r>
            <a:r>
              <a:rPr lang="en-US" dirty="0"/>
              <a:t> (the capacity to find routes to their desired goals) and </a:t>
            </a:r>
            <a:r>
              <a:rPr lang="en-US" b="1" dirty="0"/>
              <a:t>agency</a:t>
            </a:r>
            <a:r>
              <a:rPr lang="en-US" dirty="0"/>
              <a:t> (the necessary motivation to use those routes).</a:t>
            </a:r>
          </a:p>
          <a:p>
            <a:pPr lvl="1"/>
            <a:r>
              <a:rPr lang="en-US" dirty="0"/>
              <a:t>Perceived capability to create pathways to desired goals and motivate oneself through agency.</a:t>
            </a:r>
          </a:p>
        </p:txBody>
      </p:sp>
    </p:spTree>
    <p:extLst>
      <p:ext uri="{BB962C8B-B14F-4D97-AF65-F5344CB8AC3E}">
        <p14:creationId xmlns:p14="http://schemas.microsoft.com/office/powerpoint/2010/main" val="3913280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769F05A-5221-4FE9-884E-A3218E979D29}"/>
              </a:ext>
            </a:extLst>
          </p:cNvPr>
          <p:cNvSpPr>
            <a:spLocks noGrp="1"/>
          </p:cNvSpPr>
          <p:nvPr>
            <p:ph idx="1"/>
          </p:nvPr>
        </p:nvSpPr>
        <p:spPr/>
        <p:txBody>
          <a:bodyPr/>
          <a:lstStyle/>
          <a:p>
            <a:r>
              <a:rPr lang="en-US" dirty="0"/>
              <a:t>https://www.youtube.com/watch?v=ZuHZhi1B4T4</a:t>
            </a:r>
          </a:p>
          <a:p>
            <a:endParaRPr lang="en-US" dirty="0"/>
          </a:p>
        </p:txBody>
      </p:sp>
    </p:spTree>
    <p:extLst>
      <p:ext uri="{BB962C8B-B14F-4D97-AF65-F5344CB8AC3E}">
        <p14:creationId xmlns:p14="http://schemas.microsoft.com/office/powerpoint/2010/main" val="1790718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3" name="Content Placeholder 2"/>
          <p:cNvSpPr>
            <a:spLocks noGrp="1"/>
          </p:cNvSpPr>
          <p:nvPr>
            <p:ph idx="1"/>
          </p:nvPr>
        </p:nvSpPr>
        <p:spPr>
          <a:xfrm>
            <a:off x="1103312" y="1393372"/>
            <a:ext cx="10444254" cy="4855028"/>
          </a:xfrm>
        </p:spPr>
        <p:txBody>
          <a:bodyPr>
            <a:normAutofit fontScale="85000" lnSpcReduction="20000"/>
          </a:bodyPr>
          <a:lstStyle/>
          <a:p>
            <a:r>
              <a:rPr lang="en-US" dirty="0"/>
              <a:t>A student who is struggling with chemistry shows </a:t>
            </a:r>
            <a:r>
              <a:rPr lang="en-US" i="1" dirty="0"/>
              <a:t>agency thinking</a:t>
            </a:r>
            <a:r>
              <a:rPr lang="en-US" dirty="0"/>
              <a:t> by believing in their ability to improve and </a:t>
            </a:r>
            <a:r>
              <a:rPr lang="en-US" i="1" dirty="0"/>
              <a:t>pathway thinking</a:t>
            </a:r>
            <a:r>
              <a:rPr lang="en-US" dirty="0"/>
              <a:t> by seeking alternative strategies, such as tutoring or YouTube videos that explain chemistry concepts.</a:t>
            </a:r>
          </a:p>
          <a:p>
            <a:r>
              <a:rPr lang="en-US" dirty="0"/>
              <a:t>A student from a low-income, marginalized community, hopes to become a doctor but faces barriers like limited financial resources, which impact her sense of hope. Her cultural values and family’s belief in education drive her, but systemic inequalities require extra support to help her overcome these obstacles.</a:t>
            </a:r>
          </a:p>
        </p:txBody>
      </p:sp>
    </p:spTree>
    <p:extLst>
      <p:ext uri="{BB962C8B-B14F-4D97-AF65-F5344CB8AC3E}">
        <p14:creationId xmlns:p14="http://schemas.microsoft.com/office/powerpoint/2010/main" val="142805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800" dirty="0"/>
              <a:t>“Hope is being able to see that there is light despite all of the darkness.”</a:t>
            </a:r>
          </a:p>
        </p:txBody>
      </p:sp>
      <p:sp>
        <p:nvSpPr>
          <p:cNvPr id="3" name="Subtitle 2"/>
          <p:cNvSpPr>
            <a:spLocks noGrp="1"/>
          </p:cNvSpPr>
          <p:nvPr>
            <p:ph type="subTitle" idx="1"/>
          </p:nvPr>
        </p:nvSpPr>
        <p:spPr/>
        <p:txBody>
          <a:bodyPr/>
          <a:lstStyle/>
          <a:p>
            <a:r>
              <a:rPr lang="en-US" dirty="0" err="1"/>
              <a:t>Desmund</a:t>
            </a:r>
            <a:r>
              <a:rPr lang="en-US" dirty="0"/>
              <a:t> Tutu</a:t>
            </a:r>
          </a:p>
        </p:txBody>
      </p:sp>
      <p:pic>
        <p:nvPicPr>
          <p:cNvPr id="4" name="Picture 3" descr="Clipart - heart left highlight"/>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0084" y="4571999"/>
            <a:ext cx="1856932" cy="1724626"/>
          </a:xfrm>
          <a:prstGeom prst="rect">
            <a:avLst/>
          </a:prstGeom>
        </p:spPr>
      </p:pic>
    </p:spTree>
    <p:extLst>
      <p:ext uri="{BB962C8B-B14F-4D97-AF65-F5344CB8AC3E}">
        <p14:creationId xmlns:p14="http://schemas.microsoft.com/office/powerpoint/2010/main" val="3044582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Good Things</a:t>
            </a:r>
          </a:p>
        </p:txBody>
      </p:sp>
      <p:sp>
        <p:nvSpPr>
          <p:cNvPr id="3" name="Content Placeholder 2"/>
          <p:cNvSpPr>
            <a:spLocks noGrp="1"/>
          </p:cNvSpPr>
          <p:nvPr>
            <p:ph idx="1"/>
          </p:nvPr>
        </p:nvSpPr>
        <p:spPr>
          <a:xfrm>
            <a:off x="1103312" y="1254034"/>
            <a:ext cx="10609717" cy="5434149"/>
          </a:xfrm>
        </p:spPr>
        <p:txBody>
          <a:bodyPr>
            <a:normAutofit fontScale="70000" lnSpcReduction="20000"/>
          </a:bodyPr>
          <a:lstStyle/>
          <a:p>
            <a:r>
              <a:rPr lang="en-US" dirty="0"/>
              <a:t>Record 3 good things</a:t>
            </a:r>
          </a:p>
          <a:p>
            <a:pPr lvl="1"/>
            <a:r>
              <a:rPr lang="en-US" i="1" dirty="0"/>
              <a:t>Think about when you worked really hard in class today.</a:t>
            </a:r>
            <a:endParaRPr lang="en-US" dirty="0"/>
          </a:p>
          <a:p>
            <a:pPr lvl="1"/>
            <a:r>
              <a:rPr lang="en-US" i="1" dirty="0"/>
              <a:t>Think about when you helped a friend today.</a:t>
            </a:r>
            <a:endParaRPr lang="en-US" dirty="0"/>
          </a:p>
          <a:p>
            <a:pPr lvl="1"/>
            <a:r>
              <a:rPr lang="en-US" i="1" dirty="0"/>
              <a:t>Think about when you did something nice for someone or someone did something nice for you.</a:t>
            </a:r>
            <a:endParaRPr lang="en-US" dirty="0"/>
          </a:p>
          <a:p>
            <a:pPr lvl="1"/>
            <a:r>
              <a:rPr lang="en-US" i="1" dirty="0"/>
              <a:t>Think about when you tried your best at something today.</a:t>
            </a:r>
            <a:endParaRPr lang="en-US" dirty="0"/>
          </a:p>
          <a:p>
            <a:pPr lvl="1"/>
            <a:r>
              <a:rPr lang="en-US" i="1" dirty="0"/>
              <a:t>Think about something you did that made you feel really good about yourself.</a:t>
            </a:r>
            <a:endParaRPr lang="en-US" dirty="0"/>
          </a:p>
          <a:p>
            <a:pPr lvl="1"/>
            <a:r>
              <a:rPr lang="en-US" i="1" dirty="0"/>
              <a:t>Think about a difficult situation that worked out well in the end.</a:t>
            </a:r>
          </a:p>
          <a:p>
            <a:r>
              <a:rPr lang="en-US" dirty="0"/>
              <a:t>Next, write down what they contributed to the “good things”</a:t>
            </a:r>
          </a:p>
          <a:p>
            <a:pPr lvl="1"/>
            <a:r>
              <a:rPr lang="en-US" i="1" dirty="0"/>
              <a:t>How did you do that?</a:t>
            </a:r>
            <a:endParaRPr lang="en-US" dirty="0"/>
          </a:p>
          <a:p>
            <a:pPr lvl="1"/>
            <a:r>
              <a:rPr lang="en-US" i="1" dirty="0"/>
              <a:t>What did you do exactly?</a:t>
            </a:r>
            <a:endParaRPr lang="en-US" dirty="0"/>
          </a:p>
          <a:p>
            <a:pPr lvl="1"/>
            <a:r>
              <a:rPr lang="en-US" i="1" dirty="0"/>
              <a:t>How did you make that happen?</a:t>
            </a:r>
            <a:endParaRPr lang="en-US" dirty="0"/>
          </a:p>
          <a:p>
            <a:pPr lvl="1"/>
            <a:r>
              <a:rPr lang="en-US" i="1" dirty="0"/>
              <a:t>What did you do to make that happen?</a:t>
            </a:r>
            <a:endParaRPr lang="en-US" dirty="0"/>
          </a:p>
        </p:txBody>
      </p:sp>
    </p:spTree>
    <p:extLst>
      <p:ext uri="{BB962C8B-B14F-4D97-AF65-F5344CB8AC3E}">
        <p14:creationId xmlns:p14="http://schemas.microsoft.com/office/powerpoint/2010/main" val="1902301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Letters of Belief</a:t>
            </a:r>
          </a:p>
        </p:txBody>
      </p:sp>
      <p:sp>
        <p:nvSpPr>
          <p:cNvPr id="3" name="Content Placeholder 2"/>
          <p:cNvSpPr>
            <a:spLocks noGrp="1"/>
          </p:cNvSpPr>
          <p:nvPr>
            <p:ph idx="1"/>
          </p:nvPr>
        </p:nvSpPr>
        <p:spPr>
          <a:xfrm>
            <a:off x="1103312" y="1384664"/>
            <a:ext cx="10287499" cy="4863736"/>
          </a:xfrm>
        </p:spPr>
        <p:txBody>
          <a:bodyPr>
            <a:normAutofit/>
          </a:bodyPr>
          <a:lstStyle/>
          <a:p>
            <a:r>
              <a:rPr lang="en-US" dirty="0"/>
              <a:t>At the beginning of the year</a:t>
            </a:r>
          </a:p>
          <a:p>
            <a:pPr lvl="1"/>
            <a:r>
              <a:rPr lang="en-US" dirty="0"/>
              <a:t>Ask the students to each write a positive letter to themselves</a:t>
            </a:r>
          </a:p>
          <a:p>
            <a:pPr lvl="2"/>
            <a:r>
              <a:rPr lang="en-US" dirty="0"/>
              <a:t>Tell them you are going to read them for appropriateness, not content</a:t>
            </a:r>
          </a:p>
          <a:p>
            <a:pPr lvl="1"/>
            <a:r>
              <a:rPr lang="en-US" dirty="0"/>
              <a:t>Ask parent or caregiver to write a letter of encouragement to their child.  </a:t>
            </a:r>
          </a:p>
          <a:p>
            <a:r>
              <a:rPr lang="en-US" dirty="0"/>
              <a:t>Use it on their bad days.</a:t>
            </a:r>
          </a:p>
          <a:p>
            <a:endParaRPr lang="en-US" dirty="0"/>
          </a:p>
        </p:txBody>
      </p:sp>
      <p:pic>
        <p:nvPicPr>
          <p:cNvPr id="5" name="Picture 4" descr="Nachricht Private Mitteilung E - Kostenlose Vektorgrafik auf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5604" y="4984229"/>
            <a:ext cx="2917068" cy="1458534"/>
          </a:xfrm>
          <a:prstGeom prst="rect">
            <a:avLst/>
          </a:prstGeom>
        </p:spPr>
      </p:pic>
    </p:spTree>
    <p:extLst>
      <p:ext uri="{BB962C8B-B14F-4D97-AF65-F5344CB8AC3E}">
        <p14:creationId xmlns:p14="http://schemas.microsoft.com/office/powerpoint/2010/main" val="3083317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1D82DB-8F19-49B0-B647-0818F64B4464}"/>
              </a:ext>
            </a:extLst>
          </p:cNvPr>
          <p:cNvPicPr>
            <a:picLocks noChangeAspect="1"/>
          </p:cNvPicPr>
          <p:nvPr/>
        </p:nvPicPr>
        <p:blipFill>
          <a:blip r:embed="rId2"/>
          <a:stretch>
            <a:fillRect/>
          </a:stretch>
        </p:blipFill>
        <p:spPr>
          <a:xfrm>
            <a:off x="2106085" y="78690"/>
            <a:ext cx="7979831" cy="6700620"/>
          </a:xfrm>
          <a:prstGeom prst="rect">
            <a:avLst/>
          </a:prstGeom>
        </p:spPr>
      </p:pic>
    </p:spTree>
    <p:extLst>
      <p:ext uri="{BB962C8B-B14F-4D97-AF65-F5344CB8AC3E}">
        <p14:creationId xmlns:p14="http://schemas.microsoft.com/office/powerpoint/2010/main" val="2430839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AD8E8-4F17-4017-99FF-4DF575C2C5DC}"/>
              </a:ext>
            </a:extLst>
          </p:cNvPr>
          <p:cNvSpPr>
            <a:spLocks noGrp="1"/>
          </p:cNvSpPr>
          <p:nvPr>
            <p:ph type="title"/>
          </p:nvPr>
        </p:nvSpPr>
        <p:spPr/>
        <p:txBody>
          <a:bodyPr/>
          <a:lstStyle/>
          <a:p>
            <a:r>
              <a:rPr lang="en-US" dirty="0"/>
              <a:t>Hope Theory Worksheet</a:t>
            </a:r>
          </a:p>
        </p:txBody>
      </p:sp>
      <p:sp>
        <p:nvSpPr>
          <p:cNvPr id="3" name="Content Placeholder 2">
            <a:extLst>
              <a:ext uri="{FF2B5EF4-FFF2-40B4-BE49-F238E27FC236}">
                <a16:creationId xmlns:a16="http://schemas.microsoft.com/office/drawing/2014/main" id="{67E135BA-B113-4AFF-B391-289874CF4458}"/>
              </a:ext>
            </a:extLst>
          </p:cNvPr>
          <p:cNvSpPr>
            <a:spLocks noGrp="1"/>
          </p:cNvSpPr>
          <p:nvPr>
            <p:ph idx="1"/>
          </p:nvPr>
        </p:nvSpPr>
        <p:spPr>
          <a:xfrm>
            <a:off x="838200" y="1825625"/>
            <a:ext cx="6607629" cy="4351338"/>
          </a:xfrm>
        </p:spPr>
        <p:txBody>
          <a:bodyPr>
            <a:normAutofit fontScale="85000" lnSpcReduction="20000"/>
          </a:bodyPr>
          <a:lstStyle/>
          <a:p>
            <a:r>
              <a:rPr lang="en-US" dirty="0"/>
              <a:t>What is one goal you hope to achieve in the future?</a:t>
            </a:r>
          </a:p>
          <a:p>
            <a:r>
              <a:rPr lang="en-US" dirty="0"/>
              <a:t>What small actions can you take that will start moving you closer towards this goal?</a:t>
            </a:r>
          </a:p>
          <a:p>
            <a:r>
              <a:rPr lang="en-US" dirty="0"/>
              <a:t>Write down 3 short sentences that will help remind you of your capabilities, for instance, “</a:t>
            </a:r>
            <a:r>
              <a:rPr lang="en-US" i="1" dirty="0"/>
              <a:t>I am capable and resourceful</a:t>
            </a:r>
            <a:r>
              <a:rPr lang="en-US" dirty="0"/>
              <a:t>.”</a:t>
            </a:r>
          </a:p>
          <a:p>
            <a:pPr lvl="3"/>
            <a:r>
              <a:rPr lang="en-US" sz="3800" dirty="0"/>
              <a:t>Kate </a:t>
            </a:r>
            <a:r>
              <a:rPr lang="en-US" sz="3800" dirty="0" err="1"/>
              <a:t>Snowise</a:t>
            </a:r>
            <a:r>
              <a:rPr lang="en-US" sz="3800" dirty="0"/>
              <a:t> (2016)</a:t>
            </a:r>
          </a:p>
        </p:txBody>
      </p:sp>
      <p:pic>
        <p:nvPicPr>
          <p:cNvPr id="4" name="Picture 3"/>
          <p:cNvPicPr>
            <a:picLocks noChangeAspect="1"/>
          </p:cNvPicPr>
          <p:nvPr/>
        </p:nvPicPr>
        <p:blipFill>
          <a:blip r:embed="rId2"/>
          <a:stretch>
            <a:fillRect/>
          </a:stretch>
        </p:blipFill>
        <p:spPr>
          <a:xfrm>
            <a:off x="7589664" y="494484"/>
            <a:ext cx="4258661" cy="6035040"/>
          </a:xfrm>
          <a:prstGeom prst="rect">
            <a:avLst/>
          </a:prstGeom>
        </p:spPr>
      </p:pic>
    </p:spTree>
    <p:extLst>
      <p:ext uri="{BB962C8B-B14F-4D97-AF65-F5344CB8AC3E}">
        <p14:creationId xmlns:p14="http://schemas.microsoft.com/office/powerpoint/2010/main" val="2414242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Hope Map</a:t>
            </a:r>
          </a:p>
        </p:txBody>
      </p:sp>
      <p:sp>
        <p:nvSpPr>
          <p:cNvPr id="4" name="Content Placeholder 3"/>
          <p:cNvSpPr>
            <a:spLocks noGrp="1"/>
          </p:cNvSpPr>
          <p:nvPr>
            <p:ph idx="1"/>
          </p:nvPr>
        </p:nvSpPr>
        <p:spPr>
          <a:xfrm>
            <a:off x="1103311" y="1175658"/>
            <a:ext cx="10714219" cy="5468982"/>
          </a:xfrm>
        </p:spPr>
        <p:txBody>
          <a:bodyPr>
            <a:noAutofit/>
          </a:bodyPr>
          <a:lstStyle/>
          <a:p>
            <a:r>
              <a:rPr lang="en-US" sz="2400" dirty="0"/>
              <a:t>Islands of Importance</a:t>
            </a:r>
          </a:p>
          <a:p>
            <a:pPr lvl="1"/>
            <a:r>
              <a:rPr lang="en-US" sz="2000" dirty="0"/>
              <a:t>2-3 things that are most important to them (family, friends, endangered animals, etc.) – make each one a separate island</a:t>
            </a:r>
          </a:p>
          <a:p>
            <a:pPr lvl="1"/>
            <a:r>
              <a:rPr lang="en-US" sz="2000" dirty="0"/>
              <a:t>Next to each island, write 1 sentence on how you can positively impact that island (Create a fund for animal research)</a:t>
            </a:r>
          </a:p>
          <a:p>
            <a:r>
              <a:rPr lang="en-US" sz="2400" dirty="0"/>
              <a:t>Pick one island to focus on</a:t>
            </a:r>
          </a:p>
          <a:p>
            <a:pPr lvl="2"/>
            <a:r>
              <a:rPr lang="en-US" sz="2000" dirty="0"/>
              <a:t>Write down 2-3 goals that will help you reach that island</a:t>
            </a:r>
          </a:p>
          <a:p>
            <a:pPr lvl="2"/>
            <a:r>
              <a:rPr lang="en-US" sz="2000" dirty="0"/>
              <a:t>Rank goals in order of importance</a:t>
            </a:r>
          </a:p>
          <a:p>
            <a:pPr lvl="2"/>
            <a:r>
              <a:rPr lang="en-US" sz="2000" dirty="0"/>
              <a:t>Break the top goal into steps </a:t>
            </a:r>
          </a:p>
          <a:p>
            <a:pPr lvl="2"/>
            <a:r>
              <a:rPr lang="en-US" sz="2000" dirty="0"/>
              <a:t>Think about detours they might encounter</a:t>
            </a:r>
          </a:p>
          <a:p>
            <a:pPr lvl="2"/>
            <a:r>
              <a:rPr lang="en-US" sz="2000" dirty="0"/>
              <a:t>Plan mini-goals and action steps</a:t>
            </a:r>
          </a:p>
          <a:p>
            <a:r>
              <a:rPr lang="en-US" sz="2400" dirty="0"/>
              <a:t>Reflection – pair/share, gallery walk, etc.</a:t>
            </a:r>
          </a:p>
        </p:txBody>
      </p:sp>
      <p:pic>
        <p:nvPicPr>
          <p:cNvPr id="1028" name="Picture 4" descr="map with compass ro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0168" y="4601846"/>
            <a:ext cx="3299369" cy="1773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820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Rose, Thorn, Bud</a:t>
            </a:r>
          </a:p>
        </p:txBody>
      </p:sp>
      <p:pic>
        <p:nvPicPr>
          <p:cNvPr id="7" name="Picture 4" descr="Rose thorn bud | TPT">
            <a:extLst>
              <a:ext uri="{FF2B5EF4-FFF2-40B4-BE49-F238E27FC236}">
                <a16:creationId xmlns:a16="http://schemas.microsoft.com/office/drawing/2014/main" id="{702A69B4-F295-482E-B906-4297DCF335F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89810" y="1262710"/>
            <a:ext cx="7012380" cy="5269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700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DAEECB-0C52-4925-914F-483EA62EC6F0}"/>
              </a:ext>
            </a:extLst>
          </p:cNvPr>
          <p:cNvSpPr/>
          <p:nvPr/>
        </p:nvSpPr>
        <p:spPr>
          <a:xfrm>
            <a:off x="961467" y="2223056"/>
            <a:ext cx="10512814" cy="584775"/>
          </a:xfrm>
          <a:prstGeom prst="rect">
            <a:avLst/>
          </a:prstGeom>
        </p:spPr>
        <p:txBody>
          <a:bodyPr wrap="none">
            <a:spAutoFit/>
          </a:bodyPr>
          <a:lstStyle/>
          <a:p>
            <a:r>
              <a:rPr lang="en-US" sz="3200" dirty="0"/>
              <a:t>https://www.youtube.com/watch?v=dlcU5uHMdTM</a:t>
            </a:r>
          </a:p>
        </p:txBody>
      </p:sp>
    </p:spTree>
    <p:extLst>
      <p:ext uri="{BB962C8B-B14F-4D97-AF65-F5344CB8AC3E}">
        <p14:creationId xmlns:p14="http://schemas.microsoft.com/office/powerpoint/2010/main" val="265300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“We can’t change a child’s home life, but we can change a child’s </a:t>
            </a:r>
            <a:r>
              <a:rPr lang="en-US" b="1" dirty="0"/>
              <a:t>HOPE</a:t>
            </a:r>
            <a:r>
              <a:rPr lang="en-US" dirty="0"/>
              <a:t> in life.”</a:t>
            </a:r>
          </a:p>
        </p:txBody>
      </p:sp>
      <p:sp>
        <p:nvSpPr>
          <p:cNvPr id="3" name="Subtitle 2"/>
          <p:cNvSpPr>
            <a:spLocks noGrp="1"/>
          </p:cNvSpPr>
          <p:nvPr>
            <p:ph type="subTitle" idx="1"/>
          </p:nvPr>
        </p:nvSpPr>
        <p:spPr/>
        <p:txBody>
          <a:bodyPr/>
          <a:lstStyle/>
          <a:p>
            <a:r>
              <a:rPr lang="en-US" dirty="0"/>
              <a:t>Cathleen </a:t>
            </a:r>
            <a:r>
              <a:rPr lang="en-US" dirty="0" err="1"/>
              <a:t>Beachboard</a:t>
            </a:r>
            <a:endParaRPr lang="en-US" dirty="0"/>
          </a:p>
        </p:txBody>
      </p:sp>
      <p:pic>
        <p:nvPicPr>
          <p:cNvPr id="4" name="Picture 3" descr="Clipart - heart left highlight"/>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0084" y="4571999"/>
            <a:ext cx="1856932" cy="1724626"/>
          </a:xfrm>
          <a:prstGeom prst="rect">
            <a:avLst/>
          </a:prstGeom>
        </p:spPr>
      </p:pic>
    </p:spTree>
    <p:extLst>
      <p:ext uri="{BB962C8B-B14F-4D97-AF65-F5344CB8AC3E}">
        <p14:creationId xmlns:p14="http://schemas.microsoft.com/office/powerpoint/2010/main" val="3755878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985F-1EDC-49FD-8271-42998580D4EC}"/>
              </a:ext>
            </a:extLst>
          </p:cNvPr>
          <p:cNvSpPr>
            <a:spLocks noGrp="1"/>
          </p:cNvSpPr>
          <p:nvPr>
            <p:ph type="ctrTitle"/>
          </p:nvPr>
        </p:nvSpPr>
        <p:spPr/>
        <p:txBody>
          <a:bodyPr/>
          <a:lstStyle/>
          <a:p>
            <a:r>
              <a:rPr lang="en-US" dirty="0"/>
              <a:t>Holly Todd</a:t>
            </a:r>
          </a:p>
        </p:txBody>
      </p:sp>
      <p:sp>
        <p:nvSpPr>
          <p:cNvPr id="4" name="Subtitle 3"/>
          <p:cNvSpPr>
            <a:spLocks noGrp="1"/>
          </p:cNvSpPr>
          <p:nvPr>
            <p:ph type="subTitle" idx="1"/>
          </p:nvPr>
        </p:nvSpPr>
        <p:spPr/>
        <p:txBody>
          <a:bodyPr>
            <a:noAutofit/>
          </a:bodyPr>
          <a:lstStyle/>
          <a:p>
            <a:r>
              <a:rPr lang="en-US" sz="3600" dirty="0">
                <a:hlinkClick r:id="rId2"/>
              </a:rPr>
              <a:t>holly@nucenter.org</a:t>
            </a:r>
            <a:endParaRPr lang="en-US" sz="3600" dirty="0"/>
          </a:p>
          <a:p>
            <a:r>
              <a:rPr lang="en-US" dirty="0"/>
              <a:t>435-503-7390</a:t>
            </a:r>
            <a:endParaRPr lang="en-US" sz="3600" dirty="0"/>
          </a:p>
        </p:txBody>
      </p:sp>
      <p:pic>
        <p:nvPicPr>
          <p:cNvPr id="5" name="Picture 4">
            <a:extLst>
              <a:ext uri="{FF2B5EF4-FFF2-40B4-BE49-F238E27FC236}">
                <a16:creationId xmlns:a16="http://schemas.microsoft.com/office/drawing/2014/main" id="{8A4B09D1-74BF-4078-9DF1-1226EFAF6DAA}"/>
              </a:ext>
            </a:extLst>
          </p:cNvPr>
          <p:cNvPicPr>
            <a:picLocks noChangeAspect="1"/>
          </p:cNvPicPr>
          <p:nvPr/>
        </p:nvPicPr>
        <p:blipFill>
          <a:blip r:embed="rId3"/>
          <a:stretch>
            <a:fillRect/>
          </a:stretch>
        </p:blipFill>
        <p:spPr>
          <a:xfrm>
            <a:off x="7097915" y="512024"/>
            <a:ext cx="4457929" cy="3130711"/>
          </a:xfrm>
          <a:prstGeom prst="rect">
            <a:avLst/>
          </a:prstGeom>
          <a:ln w="38100">
            <a:solidFill>
              <a:schemeClr val="accent1"/>
            </a:solidFill>
          </a:ln>
        </p:spPr>
      </p:pic>
    </p:spTree>
    <p:extLst>
      <p:ext uri="{BB962C8B-B14F-4D97-AF65-F5344CB8AC3E}">
        <p14:creationId xmlns:p14="http://schemas.microsoft.com/office/powerpoint/2010/main" val="2456343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06063-E05E-447A-8CE8-4CE2AD5F6BD7}"/>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D17690F7-23DE-4749-ABED-2E744783C8C4}"/>
              </a:ext>
            </a:extLst>
          </p:cNvPr>
          <p:cNvSpPr>
            <a:spLocks noGrp="1"/>
          </p:cNvSpPr>
          <p:nvPr>
            <p:ph idx="1"/>
          </p:nvPr>
        </p:nvSpPr>
        <p:spPr/>
        <p:txBody>
          <a:bodyPr/>
          <a:lstStyle/>
          <a:p>
            <a:r>
              <a:rPr lang="en-US" dirty="0"/>
              <a:t>Why compassion and hope in the classroom</a:t>
            </a:r>
          </a:p>
          <a:p>
            <a:r>
              <a:rPr lang="en-US" dirty="0"/>
              <a:t>What are compassion and hope</a:t>
            </a:r>
          </a:p>
          <a:p>
            <a:r>
              <a:rPr lang="en-US" dirty="0"/>
              <a:t>How to implement both compassion and hope every day</a:t>
            </a:r>
          </a:p>
        </p:txBody>
      </p:sp>
    </p:spTree>
    <p:extLst>
      <p:ext uri="{BB962C8B-B14F-4D97-AF65-F5344CB8AC3E}">
        <p14:creationId xmlns:p14="http://schemas.microsoft.com/office/powerpoint/2010/main" val="2461269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4DC6E-560A-4228-B335-23F39039906F}"/>
              </a:ext>
            </a:extLst>
          </p:cNvPr>
          <p:cNvSpPr>
            <a:spLocks noGrp="1"/>
          </p:cNvSpPr>
          <p:nvPr>
            <p:ph type="title"/>
          </p:nvPr>
        </p:nvSpPr>
        <p:spPr/>
        <p:txBody>
          <a:bodyPr/>
          <a:lstStyle/>
          <a:p>
            <a:r>
              <a:rPr lang="en-US" dirty="0"/>
              <a:t>Why?</a:t>
            </a:r>
          </a:p>
        </p:txBody>
      </p:sp>
      <p:sp>
        <p:nvSpPr>
          <p:cNvPr id="7" name="Content Placeholder 6">
            <a:extLst>
              <a:ext uri="{FF2B5EF4-FFF2-40B4-BE49-F238E27FC236}">
                <a16:creationId xmlns:a16="http://schemas.microsoft.com/office/drawing/2014/main" id="{7380454D-FFD8-44F7-9DF9-442347B72A12}"/>
              </a:ext>
            </a:extLst>
          </p:cNvPr>
          <p:cNvSpPr>
            <a:spLocks noGrp="1"/>
          </p:cNvSpPr>
          <p:nvPr>
            <p:ph idx="1"/>
          </p:nvPr>
        </p:nvSpPr>
        <p:spPr>
          <a:xfrm>
            <a:off x="1103312" y="1456510"/>
            <a:ext cx="10047618" cy="4791890"/>
          </a:xfrm>
        </p:spPr>
        <p:txBody>
          <a:bodyPr>
            <a:normAutofit lnSpcReduction="10000"/>
          </a:bodyPr>
          <a:lstStyle/>
          <a:p>
            <a:r>
              <a:rPr lang="en-US" dirty="0"/>
              <a:t>Resilience</a:t>
            </a:r>
          </a:p>
          <a:p>
            <a:pPr lvl="1"/>
            <a:r>
              <a:rPr lang="en-US" dirty="0"/>
              <a:t>1 in 5 students struggles with mental health challenges</a:t>
            </a:r>
          </a:p>
          <a:p>
            <a:pPr lvl="1"/>
            <a:r>
              <a:rPr lang="en-US" dirty="0"/>
              <a:t>80.5% of teens experiencing 1 or more ACE</a:t>
            </a:r>
          </a:p>
          <a:p>
            <a:r>
              <a:rPr lang="en-US" dirty="0"/>
              <a:t>Self-efficacy (belief in one’s abilities)</a:t>
            </a:r>
          </a:p>
          <a:p>
            <a:pPr lvl="1"/>
            <a:r>
              <a:rPr lang="en-US" dirty="0"/>
              <a:t>1/3-1/2 teens lack self-esteem/confidence</a:t>
            </a:r>
          </a:p>
          <a:p>
            <a:r>
              <a:rPr lang="en-US" dirty="0"/>
              <a:t>Coping and regulation</a:t>
            </a:r>
          </a:p>
          <a:p>
            <a:r>
              <a:rPr lang="en-US" dirty="0"/>
              <a:t>Engagement</a:t>
            </a:r>
          </a:p>
        </p:txBody>
      </p:sp>
      <p:pic>
        <p:nvPicPr>
          <p:cNvPr id="4" name="Picture 3" descr="Question Mark Why · Free image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9280" y="4421777"/>
            <a:ext cx="2979419" cy="2253342"/>
          </a:xfrm>
          <a:prstGeom prst="rect">
            <a:avLst/>
          </a:prstGeom>
        </p:spPr>
      </p:pic>
    </p:spTree>
    <p:extLst>
      <p:ext uri="{BB962C8B-B14F-4D97-AF65-F5344CB8AC3E}">
        <p14:creationId xmlns:p14="http://schemas.microsoft.com/office/powerpoint/2010/main" val="3377967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6423" y="214040"/>
            <a:ext cx="7010400" cy="1609725"/>
          </a:xfrm>
          <a:prstGeom prst="rect">
            <a:avLst/>
          </a:prstGeom>
          <a:ln w="38100">
            <a:solidFill>
              <a:srgbClr val="C00000"/>
            </a:solidFill>
          </a:ln>
        </p:spPr>
      </p:pic>
      <p:pic>
        <p:nvPicPr>
          <p:cNvPr id="5" name="Picture 4"/>
          <p:cNvPicPr>
            <a:picLocks noChangeAspect="1"/>
          </p:cNvPicPr>
          <p:nvPr/>
        </p:nvPicPr>
        <p:blipFill>
          <a:blip r:embed="rId3"/>
          <a:stretch>
            <a:fillRect/>
          </a:stretch>
        </p:blipFill>
        <p:spPr>
          <a:xfrm>
            <a:off x="4271689" y="1301250"/>
            <a:ext cx="7058025" cy="2324100"/>
          </a:xfrm>
          <a:prstGeom prst="rect">
            <a:avLst/>
          </a:prstGeom>
          <a:ln w="38100">
            <a:solidFill>
              <a:srgbClr val="C00000"/>
            </a:solidFill>
          </a:ln>
        </p:spPr>
      </p:pic>
      <p:pic>
        <p:nvPicPr>
          <p:cNvPr id="6" name="Picture 5"/>
          <p:cNvPicPr>
            <a:picLocks noChangeAspect="1"/>
          </p:cNvPicPr>
          <p:nvPr/>
        </p:nvPicPr>
        <p:blipFill>
          <a:blip r:embed="rId4"/>
          <a:stretch>
            <a:fillRect/>
          </a:stretch>
        </p:blipFill>
        <p:spPr>
          <a:xfrm>
            <a:off x="403725" y="3320142"/>
            <a:ext cx="5957888" cy="2438824"/>
          </a:xfrm>
          <a:prstGeom prst="rect">
            <a:avLst/>
          </a:prstGeom>
          <a:ln w="38100">
            <a:solidFill>
              <a:srgbClr val="C00000"/>
            </a:solidFill>
          </a:ln>
        </p:spPr>
      </p:pic>
      <p:pic>
        <p:nvPicPr>
          <p:cNvPr id="7" name="Picture 6"/>
          <p:cNvPicPr>
            <a:picLocks noChangeAspect="1"/>
          </p:cNvPicPr>
          <p:nvPr/>
        </p:nvPicPr>
        <p:blipFill>
          <a:blip r:embed="rId5"/>
          <a:stretch>
            <a:fillRect/>
          </a:stretch>
        </p:blipFill>
        <p:spPr>
          <a:xfrm>
            <a:off x="5522438" y="4188823"/>
            <a:ext cx="5807276" cy="2151833"/>
          </a:xfrm>
          <a:prstGeom prst="rect">
            <a:avLst/>
          </a:prstGeom>
          <a:ln w="38100">
            <a:solidFill>
              <a:srgbClr val="C00000"/>
            </a:solidFill>
          </a:ln>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2222" y="4971097"/>
            <a:ext cx="1235346" cy="1774780"/>
          </a:xfrm>
          <a:prstGeom prst="rect">
            <a:avLst/>
          </a:prstGeom>
        </p:spPr>
      </p:pic>
    </p:spTree>
    <p:extLst>
      <p:ext uri="{BB962C8B-B14F-4D97-AF65-F5344CB8AC3E}">
        <p14:creationId xmlns:p14="http://schemas.microsoft.com/office/powerpoint/2010/main" val="423403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COMPASSION?</a:t>
            </a:r>
          </a:p>
        </p:txBody>
      </p:sp>
      <p:sp>
        <p:nvSpPr>
          <p:cNvPr id="3" name="Content Placeholder 2"/>
          <p:cNvSpPr>
            <a:spLocks noGrp="1"/>
          </p:cNvSpPr>
          <p:nvPr>
            <p:ph idx="1"/>
          </p:nvPr>
        </p:nvSpPr>
        <p:spPr>
          <a:xfrm>
            <a:off x="1103312" y="1306286"/>
            <a:ext cx="10270082" cy="4942113"/>
          </a:xfrm>
        </p:spPr>
        <p:txBody>
          <a:bodyPr>
            <a:normAutofit fontScale="85000" lnSpcReduction="20000"/>
          </a:bodyPr>
          <a:lstStyle/>
          <a:p>
            <a:r>
              <a:rPr lang="en-US" dirty="0"/>
              <a:t>A sense of care and understanding which involves </a:t>
            </a:r>
            <a:r>
              <a:rPr lang="en-US" b="1" dirty="0"/>
              <a:t>treating others </a:t>
            </a:r>
            <a:r>
              <a:rPr lang="en-US" dirty="0"/>
              <a:t>with kindness and respect, helping to </a:t>
            </a:r>
            <a:r>
              <a:rPr lang="en-US" b="1" dirty="0"/>
              <a:t>create a safe, supportive, and nurturing space </a:t>
            </a:r>
            <a:r>
              <a:rPr lang="en-US" dirty="0"/>
              <a:t>for learning through </a:t>
            </a:r>
            <a:r>
              <a:rPr lang="en-US" b="1" dirty="0"/>
              <a:t>connection, problem-solving, and improved well-being</a:t>
            </a:r>
            <a:r>
              <a:rPr lang="en-US" dirty="0"/>
              <a:t>.</a:t>
            </a:r>
          </a:p>
          <a:p>
            <a:pPr lvl="1"/>
            <a:r>
              <a:rPr lang="en-US" dirty="0"/>
              <a:t>Empathy and understanding</a:t>
            </a:r>
          </a:p>
          <a:p>
            <a:pPr lvl="1"/>
            <a:r>
              <a:rPr lang="en-US" dirty="0"/>
              <a:t>Respect and dignity</a:t>
            </a:r>
          </a:p>
          <a:p>
            <a:pPr lvl="1"/>
            <a:r>
              <a:rPr lang="en-US" dirty="0"/>
              <a:t>Support and care</a:t>
            </a:r>
          </a:p>
          <a:p>
            <a:pPr lvl="1"/>
            <a:r>
              <a:rPr lang="en-US" dirty="0"/>
              <a:t>Active listening</a:t>
            </a:r>
          </a:p>
          <a:p>
            <a:pPr lvl="1"/>
            <a:r>
              <a:rPr lang="en-US" dirty="0"/>
              <a:t>Flexibility and accommodations</a:t>
            </a:r>
          </a:p>
          <a:p>
            <a:pPr lvl="1"/>
            <a:r>
              <a:rPr lang="en-US" dirty="0"/>
              <a:t>Promoting a culture of care</a:t>
            </a:r>
          </a:p>
          <a:p>
            <a:pPr lvl="1"/>
            <a:endParaRPr lang="en-US" dirty="0"/>
          </a:p>
        </p:txBody>
      </p:sp>
      <p:pic>
        <p:nvPicPr>
          <p:cNvPr id="4" name="Picture 3" descr="Action Changes Things Acronym - Dr. Scott A. Saunders"/>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556172" y="4576887"/>
            <a:ext cx="2601250" cy="1735013"/>
          </a:xfrm>
          <a:prstGeom prst="rect">
            <a:avLst/>
          </a:prstGeom>
        </p:spPr>
      </p:pic>
    </p:spTree>
    <p:extLst>
      <p:ext uri="{BB962C8B-B14F-4D97-AF65-F5344CB8AC3E}">
        <p14:creationId xmlns:p14="http://schemas.microsoft.com/office/powerpoint/2010/main" val="2935559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0" y="1122362"/>
            <a:ext cx="9144000" cy="3449637"/>
          </a:xfrm>
        </p:spPr>
        <p:txBody>
          <a:bodyPr>
            <a:noAutofit/>
          </a:bodyPr>
          <a:lstStyle/>
          <a:p>
            <a:r>
              <a:rPr lang="en-US" sz="4800" dirty="0"/>
              <a:t>“Compassion is not a virtue – it is a commitment. It’s not something we have or don’t have – it’s something we choose to practice.”</a:t>
            </a:r>
          </a:p>
        </p:txBody>
      </p:sp>
      <p:sp>
        <p:nvSpPr>
          <p:cNvPr id="7" name="Subtitle 6"/>
          <p:cNvSpPr>
            <a:spLocks noGrp="1"/>
          </p:cNvSpPr>
          <p:nvPr>
            <p:ph type="subTitle" idx="1"/>
          </p:nvPr>
        </p:nvSpPr>
        <p:spPr>
          <a:xfrm>
            <a:off x="1524000" y="4725444"/>
            <a:ext cx="9144000" cy="1655762"/>
          </a:xfrm>
        </p:spPr>
        <p:txBody>
          <a:bodyPr/>
          <a:lstStyle/>
          <a:p>
            <a:r>
              <a:rPr lang="en-US" dirty="0"/>
              <a:t>BRENE </a:t>
            </a:r>
            <a:r>
              <a:rPr lang="en-US" dirty="0" err="1"/>
              <a:t>bROWN</a:t>
            </a:r>
            <a:endParaRPr lang="en-US" dirty="0"/>
          </a:p>
        </p:txBody>
      </p:sp>
      <p:pic>
        <p:nvPicPr>
          <p:cNvPr id="8" name="Picture 7" descr="Clipart - heart left highlight"/>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0084" y="4571999"/>
            <a:ext cx="1856932" cy="1724626"/>
          </a:xfrm>
          <a:prstGeom prst="rect">
            <a:avLst/>
          </a:prstGeom>
        </p:spPr>
      </p:pic>
    </p:spTree>
    <p:extLst>
      <p:ext uri="{BB962C8B-B14F-4D97-AF65-F5344CB8AC3E}">
        <p14:creationId xmlns:p14="http://schemas.microsoft.com/office/powerpoint/2010/main" val="397531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X 10</a:t>
            </a:r>
          </a:p>
        </p:txBody>
      </p:sp>
      <p:sp>
        <p:nvSpPr>
          <p:cNvPr id="3" name="Content Placeholder 2"/>
          <p:cNvSpPr>
            <a:spLocks noGrp="1"/>
          </p:cNvSpPr>
          <p:nvPr>
            <p:ph idx="1"/>
          </p:nvPr>
        </p:nvSpPr>
        <p:spPr>
          <a:xfrm>
            <a:off x="1103312" y="1367246"/>
            <a:ext cx="10174288" cy="4881153"/>
          </a:xfrm>
        </p:spPr>
        <p:txBody>
          <a:bodyPr>
            <a:normAutofit fontScale="85000" lnSpcReduction="20000"/>
          </a:bodyPr>
          <a:lstStyle/>
          <a:p>
            <a:r>
              <a:rPr lang="en-US" dirty="0"/>
              <a:t>Choose one student you would like to strengthen your relationship</a:t>
            </a:r>
          </a:p>
          <a:p>
            <a:r>
              <a:rPr lang="en-US" dirty="0"/>
              <a:t>Select when you are going to approach that student (beginning of class hour, at recess, etc.)</a:t>
            </a:r>
          </a:p>
          <a:p>
            <a:r>
              <a:rPr lang="en-US" dirty="0"/>
              <a:t>Have a 2-minute conversation with the student for 10 days.</a:t>
            </a:r>
          </a:p>
          <a:p>
            <a:pPr lvl="1"/>
            <a:r>
              <a:rPr lang="en-US" dirty="0"/>
              <a:t>Brevity</a:t>
            </a:r>
          </a:p>
          <a:p>
            <a:pPr lvl="1"/>
            <a:r>
              <a:rPr lang="en-US" dirty="0"/>
              <a:t>Non-academic</a:t>
            </a:r>
          </a:p>
          <a:p>
            <a:pPr lvl="1"/>
            <a:r>
              <a:rPr lang="en-US" dirty="0"/>
              <a:t>Honesty</a:t>
            </a:r>
          </a:p>
          <a:p>
            <a:pPr lvl="1"/>
            <a:r>
              <a:rPr lang="en-US" dirty="0"/>
              <a:t>Reciprocal</a:t>
            </a:r>
          </a:p>
        </p:txBody>
      </p:sp>
      <p:pic>
        <p:nvPicPr>
          <p:cNvPr id="5" name="Picture 4" descr="20847907_m | 20847907 - 3d people - man, person talking - ar… | Flick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3088" y="4108270"/>
            <a:ext cx="2868221" cy="26582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13240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FC4E45-A516-4E73-B83A-59045F4F5D71}"/>
              </a:ext>
            </a:extLst>
          </p:cNvPr>
          <p:cNvPicPr>
            <a:picLocks noChangeAspect="1"/>
          </p:cNvPicPr>
          <p:nvPr/>
        </p:nvPicPr>
        <p:blipFill>
          <a:blip r:embed="rId2"/>
          <a:stretch>
            <a:fillRect/>
          </a:stretch>
        </p:blipFill>
        <p:spPr>
          <a:xfrm>
            <a:off x="2560320" y="247665"/>
            <a:ext cx="8942614" cy="6311708"/>
          </a:xfrm>
          <a:prstGeom prst="rect">
            <a:avLst/>
          </a:prstGeom>
        </p:spPr>
      </p:pic>
      <p:pic>
        <p:nvPicPr>
          <p:cNvPr id="3" name="Picture 2">
            <a:extLst>
              <a:ext uri="{FF2B5EF4-FFF2-40B4-BE49-F238E27FC236}">
                <a16:creationId xmlns:a16="http://schemas.microsoft.com/office/drawing/2014/main" id="{76CA7FD3-91B8-4747-8C3C-0CDEB272E110}"/>
              </a:ext>
            </a:extLst>
          </p:cNvPr>
          <p:cNvPicPr>
            <a:picLocks noChangeAspect="1"/>
          </p:cNvPicPr>
          <p:nvPr/>
        </p:nvPicPr>
        <p:blipFill>
          <a:blip r:embed="rId3"/>
          <a:stretch>
            <a:fillRect/>
          </a:stretch>
        </p:blipFill>
        <p:spPr>
          <a:xfrm>
            <a:off x="280761" y="430545"/>
            <a:ext cx="1816193" cy="2133710"/>
          </a:xfrm>
          <a:prstGeom prst="rect">
            <a:avLst/>
          </a:prstGeom>
        </p:spPr>
      </p:pic>
    </p:spTree>
    <p:extLst>
      <p:ext uri="{BB962C8B-B14F-4D97-AF65-F5344CB8AC3E}">
        <p14:creationId xmlns:p14="http://schemas.microsoft.com/office/powerpoint/2010/main" val="365423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3351</TotalTime>
  <Words>869</Words>
  <Application>Microsoft Office PowerPoint</Application>
  <PresentationFormat>Widescreen</PresentationFormat>
  <Paragraphs>96</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Century Gothic</vt:lpstr>
      <vt:lpstr>Wingdings 3</vt:lpstr>
      <vt:lpstr>Ion</vt:lpstr>
      <vt:lpstr>Teaching with </vt:lpstr>
      <vt:lpstr>PowerPoint Presentation</vt:lpstr>
      <vt:lpstr>Overview</vt:lpstr>
      <vt:lpstr>Why?</vt:lpstr>
      <vt:lpstr>PowerPoint Presentation</vt:lpstr>
      <vt:lpstr>What is COMPASSION?</vt:lpstr>
      <vt:lpstr>“Compassion is not a virtue – it is a commitment. It’s not something we have or don’t have – it’s something we choose to practice.”</vt:lpstr>
      <vt:lpstr>2 X 10</vt:lpstr>
      <vt:lpstr>PowerPoint Presentation</vt:lpstr>
      <vt:lpstr>Glows and Grows</vt:lpstr>
      <vt:lpstr>What is HOPE?</vt:lpstr>
      <vt:lpstr>Hoping vs. Wishing</vt:lpstr>
      <vt:lpstr>“Hope is the belief that your future will be better than today and that you have the power to make it so.”</vt:lpstr>
      <vt:lpstr>Hope Theory</vt:lpstr>
      <vt:lpstr>PowerPoint Presentation</vt:lpstr>
      <vt:lpstr>Examples</vt:lpstr>
      <vt:lpstr>“Hope is being able to see that there is light despite all of the darkness.”</vt:lpstr>
      <vt:lpstr>3 Good Things</vt:lpstr>
      <vt:lpstr>Letters of Belief</vt:lpstr>
      <vt:lpstr>Hope Theory Worksheet</vt:lpstr>
      <vt:lpstr>Hope Map</vt:lpstr>
      <vt:lpstr>Rose, Thorn, Bud</vt:lpstr>
      <vt:lpstr>PowerPoint Presentation</vt:lpstr>
      <vt:lpstr>“We can’t change a child’s home life, but we can change a child’s HOPE in life.”</vt:lpstr>
      <vt:lpstr>Holly Todd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Todd</dc:creator>
  <cp:lastModifiedBy>Holly Todd</cp:lastModifiedBy>
  <cp:revision>40</cp:revision>
  <dcterms:created xsi:type="dcterms:W3CDTF">2025-05-21T20:21:17Z</dcterms:created>
  <dcterms:modified xsi:type="dcterms:W3CDTF">2025-07-11T04:25:35Z</dcterms:modified>
</cp:coreProperties>
</file>