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4"/>
  </p:notesMasterIdLst>
  <p:sldIdLst>
    <p:sldId id="256" r:id="rId2"/>
    <p:sldId id="271" r:id="rId3"/>
    <p:sldId id="293" r:id="rId4"/>
    <p:sldId id="270" r:id="rId5"/>
    <p:sldId id="284" r:id="rId6"/>
    <p:sldId id="296" r:id="rId7"/>
    <p:sldId id="287" r:id="rId8"/>
    <p:sldId id="268" r:id="rId9"/>
    <p:sldId id="276" r:id="rId10"/>
    <p:sldId id="258" r:id="rId11"/>
    <p:sldId id="261" r:id="rId12"/>
    <p:sldId id="279" r:id="rId13"/>
    <p:sldId id="277" r:id="rId14"/>
    <p:sldId id="257" r:id="rId15"/>
    <p:sldId id="301" r:id="rId16"/>
    <p:sldId id="300" r:id="rId17"/>
    <p:sldId id="302" r:id="rId18"/>
    <p:sldId id="275" r:id="rId19"/>
    <p:sldId id="282" r:id="rId20"/>
    <p:sldId id="295" r:id="rId21"/>
    <p:sldId id="273" r:id="rId22"/>
    <p:sldId id="298" r:id="rId23"/>
    <p:sldId id="299" r:id="rId24"/>
    <p:sldId id="303" r:id="rId25"/>
    <p:sldId id="297" r:id="rId26"/>
    <p:sldId id="290" r:id="rId27"/>
    <p:sldId id="266" r:id="rId28"/>
    <p:sldId id="289" r:id="rId29"/>
    <p:sldId id="285" r:id="rId30"/>
    <p:sldId id="291" r:id="rId31"/>
    <p:sldId id="288" r:id="rId32"/>
    <p:sldId id="26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49335-37ED-4CEE-91F0-0F616FDAFC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06EB6-3651-4948-9119-D0E1977A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2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Meta-analysis of several</a:t>
            </a:r>
            <a:r>
              <a:rPr lang="en-US" baseline="0" dirty="0"/>
              <a:t> surveys and research studies </a:t>
            </a:r>
          </a:p>
          <a:p>
            <a:endParaRPr lang="en-US" baseline="0" dirty="0"/>
          </a:p>
          <a:p>
            <a:r>
              <a:rPr lang="en-US" baseline="0" dirty="0"/>
              <a:t>Education had a median of tenure of just under 3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2C41-41DF-4F36-8A82-51A0FC88CB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7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8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34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1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4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2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0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2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3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1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1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3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1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4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7D6022-B490-4C2C-A5B4-C3033796DD0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FC52-3C2F-4517-8AFF-B6592E5C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64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uHZhi1B4T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lcU5uHMdTM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holly@nucenter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9261-627D-4346-BE82-DC61D1B7B8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Leading with Hope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99DA9-C022-4B16-9D0F-40E154105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Building resilient communities</a:t>
            </a:r>
          </a:p>
        </p:txBody>
      </p:sp>
    </p:spTree>
    <p:extLst>
      <p:ext uri="{BB962C8B-B14F-4D97-AF65-F5344CB8AC3E}">
        <p14:creationId xmlns:p14="http://schemas.microsoft.com/office/powerpoint/2010/main" val="403078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DC6E-560A-4228-B335-23F39039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HOPE?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1524000"/>
            <a:ext cx="10243957" cy="4724399"/>
          </a:xfrm>
        </p:spPr>
        <p:txBody>
          <a:bodyPr/>
          <a:lstStyle/>
          <a:p>
            <a:r>
              <a:rPr lang="en-US" sz="3600" dirty="0"/>
              <a:t>A </a:t>
            </a:r>
            <a:r>
              <a:rPr lang="en-US" sz="3600" b="1" dirty="0"/>
              <a:t>desire</a:t>
            </a:r>
            <a:r>
              <a:rPr lang="en-US" sz="3600" dirty="0"/>
              <a:t> accompanied by </a:t>
            </a:r>
            <a:r>
              <a:rPr lang="en-US" sz="3600" b="1" dirty="0"/>
              <a:t>expectation</a:t>
            </a:r>
            <a:r>
              <a:rPr lang="en-US" sz="3600" dirty="0"/>
              <a:t> </a:t>
            </a:r>
            <a:r>
              <a:rPr lang="en-US" sz="3600" b="1" dirty="0"/>
              <a:t>or belief </a:t>
            </a:r>
            <a:r>
              <a:rPr lang="en-US" sz="3600" dirty="0"/>
              <a:t>of </a:t>
            </a:r>
            <a:r>
              <a:rPr lang="en-US" sz="3600" b="1" dirty="0"/>
              <a:t>fulfillment</a:t>
            </a:r>
          </a:p>
          <a:p>
            <a:pPr lvl="1"/>
            <a:r>
              <a:rPr lang="en-US" sz="3200" dirty="0"/>
              <a:t>Trust</a:t>
            </a:r>
          </a:p>
          <a:p>
            <a:pPr lvl="1"/>
            <a:r>
              <a:rPr lang="en-US" sz="3200" dirty="0"/>
              <a:t> Goal-oriented</a:t>
            </a:r>
          </a:p>
          <a:p>
            <a:pPr lvl="1"/>
            <a:r>
              <a:rPr lang="en-US" sz="3200" dirty="0"/>
              <a:t>Optimistic belief</a:t>
            </a:r>
          </a:p>
          <a:p>
            <a:pPr lvl="1"/>
            <a:r>
              <a:rPr lang="en-US" sz="3200" dirty="0"/>
              <a:t>Determined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A94716-C3BC-4CF7-9780-F58CCE4CA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039" y="2212233"/>
            <a:ext cx="5269711" cy="44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4A5A-43E4-4A46-B320-37A1FBAB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Hoping vs. Wishing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2A129-622C-43F6-8E2D-A4A314EF2E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/>
              <a:t>Hoping</a:t>
            </a:r>
            <a:r>
              <a:rPr lang="en-US" sz="3600" dirty="0"/>
              <a:t> involves a commitment to seeking future outcomes - active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b="1" dirty="0"/>
              <a:t>Wishing</a:t>
            </a:r>
            <a:r>
              <a:rPr lang="en-US" sz="3600" dirty="0"/>
              <a:t> represents a general want or desire for something in the future - passive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8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“Hope is the belief that your future will be better than today and that you have the power to make it so.”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Cr. Chan Hellman</a:t>
            </a:r>
          </a:p>
        </p:txBody>
      </p:sp>
      <p:pic>
        <p:nvPicPr>
          <p:cNvPr id="6" name="Picture 5" descr="Clipart - heart left highlight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84" y="4571999"/>
            <a:ext cx="1856932" cy="17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DC6E-560A-4228-B335-23F39039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Theory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46713F-49A3-43A8-B51B-20D6E26A23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3575" y="2056092"/>
            <a:ext cx="4494897" cy="379439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80454D-FFD8-44F7-9DF9-442347B72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489166"/>
            <a:ext cx="5814696" cy="476717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Psychologist, Dr. Rick Snyder defined hope as a </a:t>
            </a:r>
            <a:r>
              <a:rPr lang="en-US" sz="2800" b="1" dirty="0"/>
              <a:t>positive cognitive process </a:t>
            </a:r>
            <a:r>
              <a:rPr lang="en-US" sz="2800" dirty="0"/>
              <a:t>in which a person has </a:t>
            </a:r>
            <a:r>
              <a:rPr lang="en-US" sz="2800" b="1" dirty="0"/>
              <a:t>goal-directed thinking </a:t>
            </a:r>
            <a:r>
              <a:rPr lang="en-US" sz="2800" dirty="0"/>
              <a:t>that uses both </a:t>
            </a:r>
            <a:r>
              <a:rPr lang="en-US" sz="2800" b="1" dirty="0"/>
              <a:t>pathways</a:t>
            </a:r>
            <a:r>
              <a:rPr lang="en-US" sz="2800" dirty="0"/>
              <a:t> (the capacity to find routes to their desired goals) and </a:t>
            </a:r>
            <a:r>
              <a:rPr lang="en-US" sz="2800" b="1" dirty="0"/>
              <a:t>agency</a:t>
            </a:r>
            <a:r>
              <a:rPr lang="en-US" sz="2800" dirty="0"/>
              <a:t> (the necessary motivation to use those routes).</a:t>
            </a:r>
          </a:p>
          <a:p>
            <a:pPr lvl="1"/>
            <a:r>
              <a:rPr lang="en-US" sz="2400" dirty="0"/>
              <a:t>Perceived capability to create pathways to desired goals and motivate oneself through agency.</a:t>
            </a:r>
          </a:p>
        </p:txBody>
      </p:sp>
    </p:spTree>
    <p:extLst>
      <p:ext uri="{BB962C8B-B14F-4D97-AF65-F5344CB8AC3E}">
        <p14:creationId xmlns:p14="http://schemas.microsoft.com/office/powerpoint/2010/main" val="3913280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D28041-8365-4741-A22D-5B1550AE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https://www.youtube.com/watch?v=ZuHZhi1B4T4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71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4FBE-E5FF-465A-96F0-3C7EDFE8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07C0-5682-4815-BDAB-0882D4D50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4640"/>
            <a:ext cx="10519728" cy="4683759"/>
          </a:xfrm>
        </p:spPr>
        <p:txBody>
          <a:bodyPr>
            <a:normAutofit/>
          </a:bodyPr>
          <a:lstStyle/>
          <a:p>
            <a:r>
              <a:rPr lang="en-US" sz="3600" dirty="0"/>
              <a:t>Number a paper from 1 – 12</a:t>
            </a:r>
          </a:p>
          <a:p>
            <a:r>
              <a:rPr lang="en-US" sz="3600" dirty="0"/>
              <a:t>Using the scale shown below, select the number that best describes YOU for each statement and put that number next to the questions.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F241E-65C7-4EDC-9664-DA51A948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448" y="4805547"/>
            <a:ext cx="7352267" cy="14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0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286D-EF11-4AB8-82FA-CB2FD8A9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08758"/>
            <a:ext cx="9964491" cy="6353299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dirty="0"/>
              <a:t>I can think of many ways to get out of a jam.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I energetically pursue my goals.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I feel tired most of the time.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There are lots of ways around any problem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I am easily drowned out in an argument.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I can think of many ways to get the things in life that are important to me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I worry about my health,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Even when others get discouraged, I know I can find a way to solve the problem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My past experiences have prepared me well for my future.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I’ve been pretty successful in life.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I usually find myself worrying about something. 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I meet the goals that I set for myself.</a:t>
            </a:r>
          </a:p>
        </p:txBody>
      </p:sp>
    </p:spTree>
    <p:extLst>
      <p:ext uri="{BB962C8B-B14F-4D97-AF65-F5344CB8AC3E}">
        <p14:creationId xmlns:p14="http://schemas.microsoft.com/office/powerpoint/2010/main" val="23626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7049-3428-47A6-B620-8E37C61A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3E0C2-C2F9-4434-97B4-860A46DDB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Add items 2, 9, 10, 12 = AGENCY</a:t>
            </a:r>
          </a:p>
          <a:p>
            <a:r>
              <a:rPr lang="en-US" sz="3600" dirty="0"/>
              <a:t>Add items 1, 4, 6, 8 = PATHWAY</a:t>
            </a:r>
          </a:p>
          <a:p>
            <a:endParaRPr lang="en-US" sz="3600" dirty="0"/>
          </a:p>
          <a:p>
            <a:r>
              <a:rPr lang="en-US" sz="3600" dirty="0"/>
              <a:t>Combine both scales = HOPE</a:t>
            </a:r>
          </a:p>
          <a:p>
            <a:pPr lvl="1"/>
            <a:r>
              <a:rPr lang="en-US" sz="3200" dirty="0"/>
              <a:t>13-15 = hopefully</a:t>
            </a:r>
          </a:p>
          <a:p>
            <a:pPr lvl="1"/>
            <a:r>
              <a:rPr lang="en-US" sz="3200" dirty="0"/>
              <a:t>16-19 = moderately hopeful</a:t>
            </a:r>
          </a:p>
          <a:p>
            <a:pPr lvl="1"/>
            <a:r>
              <a:rPr lang="en-US" sz="3200" dirty="0"/>
              <a:t>20 or higher = high hope</a:t>
            </a:r>
          </a:p>
          <a:p>
            <a:pPr lvl="1"/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0D56BF4-CBC0-4399-A97A-23991C28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288" y="3429000"/>
            <a:ext cx="3097129" cy="261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“Hope is being able to see that there is light despite all of the darkness.”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Desmund</a:t>
            </a:r>
            <a:r>
              <a:rPr lang="en-US" sz="2800" dirty="0"/>
              <a:t> Tutu</a:t>
            </a:r>
          </a:p>
        </p:txBody>
      </p:sp>
      <p:pic>
        <p:nvPicPr>
          <p:cNvPr id="4" name="Picture 3" descr="Clipart - heart left highlight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84" y="4571999"/>
            <a:ext cx="1856932" cy="17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8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X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67246"/>
            <a:ext cx="10174288" cy="488115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Choose one staff member you would like to strengthen your relationship with</a:t>
            </a:r>
          </a:p>
          <a:p>
            <a:r>
              <a:rPr lang="en-US" sz="3200" dirty="0"/>
              <a:t>Select when you are going to approach that individual (find a consistent time every day)</a:t>
            </a:r>
          </a:p>
          <a:p>
            <a:r>
              <a:rPr lang="en-US" sz="3200" dirty="0"/>
              <a:t>Have a 2-minute conversation with the staff member for 10 days.</a:t>
            </a:r>
          </a:p>
          <a:p>
            <a:pPr lvl="1"/>
            <a:r>
              <a:rPr lang="en-US" sz="2800" dirty="0"/>
              <a:t>Brevity</a:t>
            </a:r>
          </a:p>
          <a:p>
            <a:pPr lvl="1"/>
            <a:r>
              <a:rPr lang="en-US" sz="2800" dirty="0"/>
              <a:t>Non-academic</a:t>
            </a:r>
          </a:p>
          <a:p>
            <a:pPr lvl="1"/>
            <a:r>
              <a:rPr lang="en-US" sz="2800" dirty="0"/>
              <a:t>Honesty</a:t>
            </a:r>
          </a:p>
          <a:p>
            <a:pPr lvl="1"/>
            <a:r>
              <a:rPr lang="en-US" sz="2800" dirty="0"/>
              <a:t>Reciprocal</a:t>
            </a:r>
            <a:endParaRPr lang="en-US" dirty="0"/>
          </a:p>
        </p:txBody>
      </p:sp>
      <p:pic>
        <p:nvPicPr>
          <p:cNvPr id="5" name="Picture 4" descr="20847907_m | 20847907 - 3d people - man, person talking - ar…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88" y="4108270"/>
            <a:ext cx="2868221" cy="2658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324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2EAB0-EA0D-40B3-A09B-2286A7414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63" y="403547"/>
            <a:ext cx="7303164" cy="6157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0E5FDC-B940-4A90-9256-0856DD072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61" y="430545"/>
            <a:ext cx="1816193" cy="21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39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9F59D6-571F-4613-9C40-B77B5218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259" y="303356"/>
            <a:ext cx="7309263" cy="61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49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FC4E45-A516-4E73-B83A-59045F4F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247665"/>
            <a:ext cx="8942614" cy="63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3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5481-28B1-4762-9E5E-B1083DD2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Dignity Principles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78C0-950D-42C4-B9AC-5FE8B1C6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57548"/>
            <a:ext cx="8946541" cy="4839196"/>
          </a:xfrm>
        </p:spPr>
        <p:txBody>
          <a:bodyPr>
            <a:normAutofit/>
          </a:bodyPr>
          <a:lstStyle/>
          <a:p>
            <a:r>
              <a:rPr lang="en-US" sz="2400" dirty="0"/>
              <a:t>1. Dignity is the </a:t>
            </a:r>
            <a:r>
              <a:rPr lang="en-US" sz="2400" b="1" dirty="0"/>
              <a:t>inherent</a:t>
            </a:r>
            <a:r>
              <a:rPr lang="en-US" sz="2400" dirty="0"/>
              <a:t> worth we all have from birth.  We all </a:t>
            </a:r>
            <a:r>
              <a:rPr lang="en-US" sz="2400" b="1" dirty="0"/>
              <a:t>deserve</a:t>
            </a:r>
            <a:r>
              <a:rPr lang="en-US" sz="2400" dirty="0"/>
              <a:t> to be treated with dignity, no matter what.   </a:t>
            </a:r>
          </a:p>
          <a:p>
            <a:r>
              <a:rPr lang="en-US" sz="2400" dirty="0"/>
              <a:t>2. Along with our survival instincts, the longing to be treated with dignity is the single most </a:t>
            </a:r>
            <a:r>
              <a:rPr lang="en-US" sz="2400" b="1" dirty="0"/>
              <a:t>powerful force motivating </a:t>
            </a:r>
            <a:r>
              <a:rPr lang="en-US" sz="2400" dirty="0"/>
              <a:t>our behavior.   </a:t>
            </a:r>
          </a:p>
          <a:p>
            <a:r>
              <a:rPr lang="en-US" sz="2400" dirty="0"/>
              <a:t>3. If we violate someone’s dignity repeatedly, we will get a divorce or a war or a revolution, because a </a:t>
            </a:r>
            <a:r>
              <a:rPr lang="en-US" sz="2400" b="1" dirty="0"/>
              <a:t>desire for revenge </a:t>
            </a:r>
            <a:r>
              <a:rPr lang="en-US" sz="2400" dirty="0"/>
              <a:t>is an instant response to a </a:t>
            </a:r>
            <a:r>
              <a:rPr lang="en-US" sz="2400" b="1" dirty="0"/>
              <a:t>dignity violation</a:t>
            </a:r>
            <a:r>
              <a:rPr lang="en-US" sz="2400" dirty="0"/>
              <a:t>. </a:t>
            </a:r>
          </a:p>
          <a:p>
            <a:r>
              <a:rPr lang="en-US" sz="2400" dirty="0"/>
              <a:t>4. Treating people with dignity means </a:t>
            </a:r>
            <a:r>
              <a:rPr lang="en-US" sz="2400" b="1" dirty="0"/>
              <a:t>seeing ourselves in them</a:t>
            </a:r>
            <a:r>
              <a:rPr lang="en-US" sz="2400" dirty="0"/>
              <a:t>; treating people with contempt means seeing ourselves above them.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A7910-5F22-432C-804D-3EC94877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460" y="261256"/>
            <a:ext cx="3315965" cy="9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03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5481-28B1-4762-9E5E-B1083DD2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Dignity Principles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78C0-950D-42C4-B9AC-5FE8B1C6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61032"/>
            <a:ext cx="8946541" cy="4822895"/>
          </a:xfrm>
        </p:spPr>
        <p:txBody>
          <a:bodyPr>
            <a:normAutofit/>
          </a:bodyPr>
          <a:lstStyle/>
          <a:p>
            <a:r>
              <a:rPr lang="en-US" sz="2800" dirty="0"/>
              <a:t>5. When contempt tears us apart, dignity can </a:t>
            </a:r>
            <a:r>
              <a:rPr lang="en-US" sz="2800" b="1" dirty="0"/>
              <a:t>bring us together</a:t>
            </a:r>
            <a:r>
              <a:rPr lang="en-US" sz="2800" dirty="0"/>
              <a:t>, whether we’re talking about our friends, our family, our community, or our country.    </a:t>
            </a:r>
          </a:p>
          <a:p>
            <a:r>
              <a:rPr lang="en-US" sz="2800" dirty="0"/>
              <a:t>6. Treating people with dignity helps bring out their </a:t>
            </a:r>
            <a:r>
              <a:rPr lang="en-US" sz="2800" b="1" dirty="0"/>
              <a:t>best</a:t>
            </a:r>
            <a:r>
              <a:rPr lang="en-US" sz="2800" dirty="0"/>
              <a:t> and discourages their worst. </a:t>
            </a:r>
          </a:p>
          <a:p>
            <a:r>
              <a:rPr lang="en-US" sz="2800" dirty="0"/>
              <a:t>7. Treating people with contempt makes both sides </a:t>
            </a:r>
            <a:r>
              <a:rPr lang="en-US" sz="2800" b="1" dirty="0"/>
              <a:t>angry, anxious and depressed</a:t>
            </a:r>
            <a:r>
              <a:rPr lang="en-US" sz="2800" dirty="0"/>
              <a:t>. </a:t>
            </a:r>
          </a:p>
          <a:p>
            <a:r>
              <a:rPr lang="en-US" sz="2800" dirty="0"/>
              <a:t>8. When we use contempt, we create </a:t>
            </a:r>
            <a:r>
              <a:rPr lang="en-US" sz="2800" b="1" dirty="0"/>
              <a:t>enemies</a:t>
            </a:r>
            <a:r>
              <a:rPr lang="en-US" sz="2800" dirty="0"/>
              <a:t> for ourselves and the causes we care about.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EDACD-6A2D-4985-93A0-9173E5E1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10" y="452718"/>
            <a:ext cx="3315965" cy="9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80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5481-28B1-4762-9E5E-B1083DD2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Dignity Principles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78C0-950D-42C4-B9AC-5FE8B1C6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61032"/>
            <a:ext cx="8946541" cy="482289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9. Contempt gives us an </a:t>
            </a:r>
            <a:r>
              <a:rPr lang="en-US" sz="2800" b="1" dirty="0"/>
              <a:t>addictive</a:t>
            </a:r>
            <a:r>
              <a:rPr lang="en-US" sz="2800" dirty="0"/>
              <a:t> buzz, and people </a:t>
            </a:r>
            <a:r>
              <a:rPr lang="en-US" sz="2800" b="1" dirty="0"/>
              <a:t>exploit our addictions</a:t>
            </a:r>
            <a:r>
              <a:rPr lang="en-US" sz="2800" dirty="0"/>
              <a:t> to get rich, famous and powerful.     </a:t>
            </a:r>
          </a:p>
          <a:p>
            <a:r>
              <a:rPr lang="en-US" sz="2800" dirty="0"/>
              <a:t>10. When people use contempt, they </a:t>
            </a:r>
            <a:r>
              <a:rPr lang="en-US" sz="2800" b="1" dirty="0"/>
              <a:t>claim noble motives </a:t>
            </a:r>
            <a:r>
              <a:rPr lang="en-US" sz="2800" dirty="0"/>
              <a:t>because contempt needs excuses and disguises. When we expose contempt, it loses its power.    </a:t>
            </a:r>
          </a:p>
          <a:p>
            <a:r>
              <a:rPr lang="en-US" sz="2800" dirty="0"/>
              <a:t>11. When we put a spotlight on dignity and contempt, we use </a:t>
            </a:r>
            <a:r>
              <a:rPr lang="en-US" sz="2800" b="1" dirty="0"/>
              <a:t>more dignity</a:t>
            </a:r>
            <a:r>
              <a:rPr lang="en-US" sz="2800" dirty="0"/>
              <a:t> and less contempt. </a:t>
            </a:r>
          </a:p>
          <a:p>
            <a:r>
              <a:rPr lang="en-US" sz="2800" dirty="0"/>
              <a:t>12. When we create communities that reward dignity and challenge contempt, we can </a:t>
            </a:r>
            <a:r>
              <a:rPr lang="en-US" sz="2800" b="1" dirty="0"/>
              <a:t>change the culture</a:t>
            </a:r>
            <a:r>
              <a:rPr lang="en-US" sz="28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EDACD-6A2D-4985-93A0-9173E5E1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10" y="452718"/>
            <a:ext cx="3315965" cy="9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44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F086-23A2-4FE3-9BA3-B32F3A1A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Dignity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0AAC8-FA0C-4CAB-BC0B-A72BBC2CB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22400"/>
            <a:ext cx="8946541" cy="482599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“Can you tell me more about that?”</a:t>
            </a:r>
          </a:p>
          <a:p>
            <a:r>
              <a:rPr lang="en-US" sz="3600" dirty="0"/>
              <a:t>“Wow, I think just the opposite.  Can you tell me how you came to that view?”</a:t>
            </a:r>
          </a:p>
          <a:p>
            <a:r>
              <a:rPr lang="en-US" sz="3600" dirty="0"/>
              <a:t>“Let’s figure out what we disagree on; it can’t be everything.”</a:t>
            </a:r>
          </a:p>
          <a:p>
            <a:r>
              <a:rPr lang="en-US" sz="3600" dirty="0"/>
              <a:t>“I want to hear what you think.”</a:t>
            </a:r>
          </a:p>
          <a:p>
            <a:r>
              <a:rPr lang="en-US" sz="3600" dirty="0"/>
              <a:t>“Can you explain that to me?”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8B299-DC8A-4875-9711-4A0392778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853" y="1998156"/>
            <a:ext cx="1828894" cy="44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1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84664"/>
            <a:ext cx="10287499" cy="4863736"/>
          </a:xfrm>
        </p:spPr>
        <p:txBody>
          <a:bodyPr>
            <a:normAutofit/>
          </a:bodyPr>
          <a:lstStyle/>
          <a:p>
            <a:r>
              <a:rPr lang="en-US" sz="3600" dirty="0"/>
              <a:t>At the beginning of the year</a:t>
            </a:r>
          </a:p>
          <a:p>
            <a:pPr lvl="1"/>
            <a:r>
              <a:rPr lang="en-US" sz="3200" dirty="0"/>
              <a:t>Ask each staff member to write a positive letter to themselves</a:t>
            </a:r>
          </a:p>
          <a:p>
            <a:r>
              <a:rPr lang="en-US" sz="3600" dirty="0"/>
              <a:t>Randomly share them back with staff throughout the year.</a:t>
            </a:r>
          </a:p>
          <a:p>
            <a:endParaRPr lang="en-US" dirty="0"/>
          </a:p>
        </p:txBody>
      </p:sp>
      <p:pic>
        <p:nvPicPr>
          <p:cNvPr id="5" name="Picture 4" descr="Nachricht Private Mitteilung E - Kostenlose Vektorgrafik auf Pixabay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04" y="4984229"/>
            <a:ext cx="2917068" cy="14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17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D8E8-4F17-4017-99FF-4DF575C2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Theory 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35BA-B113-4AFF-B391-289874CF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6607629" cy="5537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What is one goal you hope to achieve in the future?</a:t>
            </a:r>
          </a:p>
          <a:p>
            <a:r>
              <a:rPr lang="en-US" sz="3200" dirty="0"/>
              <a:t>What small actions can you take that will start moving you closer towards this goal?</a:t>
            </a:r>
          </a:p>
          <a:p>
            <a:r>
              <a:rPr lang="en-US" sz="3200" dirty="0"/>
              <a:t>Write down 3 short sentences that will help remind you of your capabilities, for instance, “</a:t>
            </a:r>
            <a:r>
              <a:rPr lang="en-US" sz="3200" i="1" dirty="0"/>
              <a:t>I am capable and resourceful</a:t>
            </a:r>
            <a:r>
              <a:rPr lang="en-US" sz="3200" dirty="0"/>
              <a:t>.”</a:t>
            </a:r>
          </a:p>
          <a:p>
            <a:pPr lvl="3"/>
            <a:r>
              <a:rPr lang="en-US" sz="2400" dirty="0"/>
              <a:t>Kate </a:t>
            </a:r>
            <a:r>
              <a:rPr lang="en-US" sz="2400" dirty="0" err="1"/>
              <a:t>Snowise</a:t>
            </a:r>
            <a:r>
              <a:rPr lang="en-US" sz="2400" dirty="0"/>
              <a:t> (2016)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664" y="494484"/>
            <a:ext cx="4258661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42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Glows and Grows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7492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Give compassionate feedback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063" y="325641"/>
            <a:ext cx="4761655" cy="6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11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Rose, Thorn, Bud</a:t>
            </a:r>
          </a:p>
        </p:txBody>
      </p:sp>
      <p:pic>
        <p:nvPicPr>
          <p:cNvPr id="7" name="Picture 4" descr="Rose thorn bud | TPT">
            <a:extLst>
              <a:ext uri="{FF2B5EF4-FFF2-40B4-BE49-F238E27FC236}">
                <a16:creationId xmlns:a16="http://schemas.microsoft.com/office/drawing/2014/main" id="{702A69B4-F295-482E-B906-4297DCF33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10" y="1262710"/>
            <a:ext cx="7012380" cy="52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0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414E1-A498-4D5B-8832-624A0CB51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563" y="1963547"/>
            <a:ext cx="6493054" cy="45382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B77018B-FE81-4FF5-9EC7-1A8B208D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you feeling about the culture and climate of your school community?</a:t>
            </a:r>
          </a:p>
        </p:txBody>
      </p:sp>
    </p:spTree>
    <p:extLst>
      <p:ext uri="{BB962C8B-B14F-4D97-AF65-F5344CB8AC3E}">
        <p14:creationId xmlns:p14="http://schemas.microsoft.com/office/powerpoint/2010/main" val="1913068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902034"/>
          </a:xfrm>
        </p:spPr>
        <p:txBody>
          <a:bodyPr>
            <a:noAutofit/>
          </a:bodyPr>
          <a:lstStyle/>
          <a:p>
            <a:r>
              <a:rPr lang="en-US" sz="6000" dirty="0"/>
              <a:t>“We can’t change a person’s home life, but we can help change that person’s </a:t>
            </a:r>
            <a:r>
              <a:rPr lang="en-US" sz="6000" b="1" dirty="0"/>
              <a:t>HOPE</a:t>
            </a:r>
            <a:r>
              <a:rPr lang="en-US" sz="6000" dirty="0"/>
              <a:t> in life.”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507713"/>
            <a:ext cx="8825658" cy="861420"/>
          </a:xfrm>
        </p:spPr>
        <p:txBody>
          <a:bodyPr>
            <a:normAutofit/>
          </a:bodyPr>
          <a:lstStyle/>
          <a:p>
            <a:r>
              <a:rPr lang="en-US" sz="2800" dirty="0"/>
              <a:t>Adapted from Cathleen </a:t>
            </a:r>
            <a:r>
              <a:rPr lang="en-US" sz="2800" dirty="0" err="1"/>
              <a:t>Beachboard</a:t>
            </a:r>
            <a:endParaRPr lang="en-US" sz="2800" dirty="0"/>
          </a:p>
        </p:txBody>
      </p:sp>
      <p:pic>
        <p:nvPicPr>
          <p:cNvPr id="4" name="Picture 3" descr="Clipart - heart left highlight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53" y="4726378"/>
            <a:ext cx="1856932" cy="17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78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DAEECB-0C52-4925-914F-483EA62EC6F0}"/>
              </a:ext>
            </a:extLst>
          </p:cNvPr>
          <p:cNvSpPr/>
          <p:nvPr/>
        </p:nvSpPr>
        <p:spPr>
          <a:xfrm>
            <a:off x="2315254" y="2525877"/>
            <a:ext cx="6708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2"/>
              </a:rPr>
              <a:t>https://www.youtube.com/watch?v=dlcU5uHMdTM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00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985F-1EDC-49FD-8271-42998580D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Holly Todd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hlinkClick r:id="rId2"/>
              </a:rPr>
              <a:t>holly@nucenter.org</a:t>
            </a:r>
            <a:endParaRPr lang="en-US" sz="4000" dirty="0"/>
          </a:p>
          <a:p>
            <a:r>
              <a:rPr lang="en-US" sz="2800" dirty="0"/>
              <a:t>435-503-7390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B09D1-74BF-4078-9DF1-1226EFAF6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915" y="512024"/>
            <a:ext cx="4457929" cy="31307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78BB3-6D2C-4733-B355-41A859470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61" y="430545"/>
            <a:ext cx="1816193" cy="21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4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6063-E05E-447A-8CE8-4CE2AD5F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690F7-23DE-4749-ABED-2E744783C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compassion and hope schools</a:t>
            </a:r>
          </a:p>
          <a:p>
            <a:r>
              <a:rPr lang="en-US" sz="3600" dirty="0"/>
              <a:t>What are compassion and hope</a:t>
            </a:r>
          </a:p>
          <a:p>
            <a:r>
              <a:rPr lang="en-US" sz="3600" dirty="0"/>
              <a:t>How to implement both compassion and hope every day</a:t>
            </a:r>
          </a:p>
        </p:txBody>
      </p:sp>
    </p:spTree>
    <p:extLst>
      <p:ext uri="{BB962C8B-B14F-4D97-AF65-F5344CB8AC3E}">
        <p14:creationId xmlns:p14="http://schemas.microsoft.com/office/powerpoint/2010/main" val="246126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DC6E-560A-4228-B335-23F39039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80454D-FFD8-44F7-9DF9-442347B7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56510"/>
            <a:ext cx="10047618" cy="479189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Resilience</a:t>
            </a:r>
          </a:p>
          <a:p>
            <a:pPr lvl="1"/>
            <a:r>
              <a:rPr lang="en-US" sz="3200" dirty="0"/>
              <a:t>1 in 5 students struggles with mental health challenges</a:t>
            </a:r>
          </a:p>
          <a:p>
            <a:pPr lvl="1"/>
            <a:r>
              <a:rPr lang="en-US" sz="3200" dirty="0"/>
              <a:t>80.5% of teens experiencing 1 or more ACE</a:t>
            </a:r>
          </a:p>
          <a:p>
            <a:r>
              <a:rPr lang="en-US" sz="3600" dirty="0"/>
              <a:t>Self-efficacy (belief in one’s abilities)</a:t>
            </a:r>
          </a:p>
          <a:p>
            <a:pPr lvl="1"/>
            <a:r>
              <a:rPr lang="en-US" sz="3200" dirty="0"/>
              <a:t>1/3-1/2 teens lack self-esteem/confidence</a:t>
            </a:r>
          </a:p>
          <a:p>
            <a:r>
              <a:rPr lang="en-US" sz="3600" dirty="0"/>
              <a:t>Coping and regulation</a:t>
            </a:r>
          </a:p>
          <a:p>
            <a:r>
              <a:rPr lang="en-US" sz="3600" dirty="0"/>
              <a:t>Engagement</a:t>
            </a:r>
          </a:p>
        </p:txBody>
      </p:sp>
      <p:pic>
        <p:nvPicPr>
          <p:cNvPr id="4" name="Picture 3" descr="Question Mark Why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4421777"/>
            <a:ext cx="2979419" cy="22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6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4525" y="2274094"/>
            <a:ext cx="7324725" cy="3752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8330"/>
            <a:ext cx="7372350" cy="1838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1787" y="6211669"/>
            <a:ext cx="8585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https://www.devlinpeck.com/content/teacher-burnout-statistics</a:t>
            </a:r>
          </a:p>
        </p:txBody>
      </p:sp>
    </p:spTree>
    <p:extLst>
      <p:ext uri="{BB962C8B-B14F-4D97-AF65-F5344CB8AC3E}">
        <p14:creationId xmlns:p14="http://schemas.microsoft.com/office/powerpoint/2010/main" val="293508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BA6166-2732-4A73-9A3D-CF40E4468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78" y="798212"/>
            <a:ext cx="5424322" cy="123745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3A6333-2F54-4A1C-B204-9E2E99DB7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95602"/>
            <a:ext cx="5127983" cy="16922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102B51-53BC-4E5A-9DC2-3712C7B85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86" y="2541610"/>
            <a:ext cx="5962279" cy="177478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35A10-A308-4E51-B536-353290295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674" y="3945447"/>
            <a:ext cx="7134040" cy="130344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79589-6F39-48B8-B744-383238B7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86" y="5169140"/>
            <a:ext cx="5672751" cy="130344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368" y="4769216"/>
            <a:ext cx="1235346" cy="17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3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COMPASSION?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06286"/>
            <a:ext cx="10270082" cy="4942113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A sense of care and understanding which involves </a:t>
            </a:r>
            <a:r>
              <a:rPr lang="en-US" sz="3500" b="1" dirty="0"/>
              <a:t>treating others </a:t>
            </a:r>
            <a:r>
              <a:rPr lang="en-US" sz="3500" dirty="0"/>
              <a:t>with kindness and respect, helping to </a:t>
            </a:r>
            <a:r>
              <a:rPr lang="en-US" sz="3500" b="1" dirty="0"/>
              <a:t>create a safe, supportive, and nurturing space </a:t>
            </a:r>
            <a:r>
              <a:rPr lang="en-US" sz="3500" dirty="0"/>
              <a:t>for learning through </a:t>
            </a:r>
            <a:r>
              <a:rPr lang="en-US" sz="3500" b="1" dirty="0"/>
              <a:t>connection, problem-solving, and improved well-being</a:t>
            </a:r>
            <a:r>
              <a:rPr lang="en-US" sz="3500" dirty="0"/>
              <a:t>.</a:t>
            </a:r>
          </a:p>
          <a:p>
            <a:pPr lvl="1"/>
            <a:r>
              <a:rPr lang="en-US" sz="3000" dirty="0"/>
              <a:t>Empathy and understanding</a:t>
            </a:r>
          </a:p>
          <a:p>
            <a:pPr lvl="1"/>
            <a:r>
              <a:rPr lang="en-US" sz="3000" dirty="0"/>
              <a:t>Respect and dignity</a:t>
            </a:r>
          </a:p>
          <a:p>
            <a:pPr lvl="1"/>
            <a:r>
              <a:rPr lang="en-US" sz="3000" dirty="0"/>
              <a:t>Support and care</a:t>
            </a:r>
          </a:p>
          <a:p>
            <a:pPr lvl="1"/>
            <a:r>
              <a:rPr lang="en-US" sz="3000" dirty="0"/>
              <a:t>Active listening</a:t>
            </a:r>
          </a:p>
          <a:p>
            <a:pPr lvl="1"/>
            <a:r>
              <a:rPr lang="en-US" sz="3000" dirty="0"/>
              <a:t>Flexibility and accommodations</a:t>
            </a:r>
          </a:p>
          <a:p>
            <a:pPr lvl="1"/>
            <a:r>
              <a:rPr lang="en-US" sz="3000" dirty="0"/>
              <a:t>Promoting a culture of care</a:t>
            </a:r>
          </a:p>
          <a:p>
            <a:pPr lvl="1"/>
            <a:endParaRPr lang="en-US" dirty="0"/>
          </a:p>
        </p:txBody>
      </p:sp>
      <p:pic>
        <p:nvPicPr>
          <p:cNvPr id="4" name="Picture 3" descr="Action Changes Things Acronym - Dr. Scott A. Saunders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2" y="4576887"/>
            <a:ext cx="2601250" cy="17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5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49637"/>
          </a:xfrm>
        </p:spPr>
        <p:txBody>
          <a:bodyPr>
            <a:noAutofit/>
          </a:bodyPr>
          <a:lstStyle/>
          <a:p>
            <a:r>
              <a:rPr lang="en-US" sz="4800" dirty="0"/>
              <a:t>“Compassion is not a virtue – it is a commitment. It’s not something we have or don’t have – it’s something we choose to practice.”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725444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BRENE </a:t>
            </a:r>
            <a:r>
              <a:rPr lang="en-US" sz="2800" dirty="0" err="1"/>
              <a:t>bROWN</a:t>
            </a:r>
            <a:endParaRPr lang="en-US" sz="2800" dirty="0"/>
          </a:p>
        </p:txBody>
      </p:sp>
      <p:pic>
        <p:nvPicPr>
          <p:cNvPr id="8" name="Picture 7" descr="Clipart - heart left highlight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84" y="4571999"/>
            <a:ext cx="1856932" cy="17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1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3701</TotalTime>
  <Words>1108</Words>
  <Application>Microsoft Office PowerPoint</Application>
  <PresentationFormat>Widescreen</PresentationFormat>
  <Paragraphs>119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Ion</vt:lpstr>
      <vt:lpstr>Leading with Hope </vt:lpstr>
      <vt:lpstr>PowerPoint Presentation</vt:lpstr>
      <vt:lpstr>How are you feeling about the culture and climate of your school community?</vt:lpstr>
      <vt:lpstr>Overview</vt:lpstr>
      <vt:lpstr>Why?</vt:lpstr>
      <vt:lpstr>PowerPoint Presentation</vt:lpstr>
      <vt:lpstr>PowerPoint Presentation</vt:lpstr>
      <vt:lpstr>What is COMPASSION?</vt:lpstr>
      <vt:lpstr>“Compassion is not a virtue – it is a commitment. It’s not something we have or don’t have – it’s something we choose to practice.”</vt:lpstr>
      <vt:lpstr>What is HOPE?</vt:lpstr>
      <vt:lpstr>Hoping vs. Wishing</vt:lpstr>
      <vt:lpstr>“Hope is the belief that your future will be better than today and that you have the power to make it so.”</vt:lpstr>
      <vt:lpstr>Hope Theory</vt:lpstr>
      <vt:lpstr>PowerPoint Presentation</vt:lpstr>
      <vt:lpstr>Hope Scale</vt:lpstr>
      <vt:lpstr>PowerPoint Presentation</vt:lpstr>
      <vt:lpstr>Results</vt:lpstr>
      <vt:lpstr>“Hope is being able to see that there is light despite all of the darkness.”</vt:lpstr>
      <vt:lpstr>2 X 10</vt:lpstr>
      <vt:lpstr>PowerPoint Presentation</vt:lpstr>
      <vt:lpstr>PowerPoint Presentation</vt:lpstr>
      <vt:lpstr>Dignity Principles </vt:lpstr>
      <vt:lpstr>Dignity Principles </vt:lpstr>
      <vt:lpstr>Dignity Principles </vt:lpstr>
      <vt:lpstr>Dignity Index</vt:lpstr>
      <vt:lpstr>Letters of Belief</vt:lpstr>
      <vt:lpstr>Hope Theory Worksheet</vt:lpstr>
      <vt:lpstr>Glows and Grows</vt:lpstr>
      <vt:lpstr>Rose, Thorn, Bud</vt:lpstr>
      <vt:lpstr>“We can’t change a person’s home life, but we can help change that person’s HOPE in life.”</vt:lpstr>
      <vt:lpstr>PowerPoint Presentation</vt:lpstr>
      <vt:lpstr>Holly Todd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Todd</dc:creator>
  <cp:lastModifiedBy>Holly Todd</cp:lastModifiedBy>
  <cp:revision>54</cp:revision>
  <dcterms:created xsi:type="dcterms:W3CDTF">2025-05-21T20:21:17Z</dcterms:created>
  <dcterms:modified xsi:type="dcterms:W3CDTF">2025-07-10T20:50:29Z</dcterms:modified>
</cp:coreProperties>
</file>