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Lst>
  <p:sldSz cy="5143500" cx="9144000"/>
  <p:notesSz cx="6858000" cy="9144000"/>
  <p:embeddedFontLst>
    <p:embeddedFont>
      <p:font typeface="Roboto"/>
      <p:regular r:id="rId38"/>
      <p:bold r:id="rId39"/>
      <p:italic r:id="rId40"/>
      <p:boldItalic r:id="rId41"/>
    </p:embeddedFont>
    <p:embeddedFont>
      <p:font typeface="Candara"/>
      <p:regular r:id="rId42"/>
      <p:bold r:id="rId43"/>
      <p:italic r:id="rId44"/>
      <p:boldItalic r:id="rId45"/>
    </p:embeddedFont>
    <p:embeddedFont>
      <p:font typeface="Open Sans ExtraBold"/>
      <p:bold r:id="rId46"/>
      <p:boldItalic r:id="rId47"/>
    </p:embeddedFont>
    <p:embeddedFont>
      <p:font typeface="Open Sans"/>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Roboto-italic.fntdata"/><Relationship Id="rId42" Type="http://schemas.openxmlformats.org/officeDocument/2006/relationships/font" Target="fonts/Candara-regular.fntdata"/><Relationship Id="rId41" Type="http://schemas.openxmlformats.org/officeDocument/2006/relationships/font" Target="fonts/Roboto-boldItalic.fntdata"/><Relationship Id="rId44" Type="http://schemas.openxmlformats.org/officeDocument/2006/relationships/font" Target="fonts/Candara-italic.fntdata"/><Relationship Id="rId43" Type="http://schemas.openxmlformats.org/officeDocument/2006/relationships/font" Target="fonts/Candara-bold.fntdata"/><Relationship Id="rId46" Type="http://schemas.openxmlformats.org/officeDocument/2006/relationships/font" Target="fonts/OpenSansExtraBold-bold.fntdata"/><Relationship Id="rId45" Type="http://schemas.openxmlformats.org/officeDocument/2006/relationships/font" Target="fonts/Candara-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OpenSans-regular.fntdata"/><Relationship Id="rId47" Type="http://schemas.openxmlformats.org/officeDocument/2006/relationships/font" Target="fonts/OpenSansExtraBold-boldItalic.fntdata"/><Relationship Id="rId49"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font" Target="fonts/Roboto-bold.fntdata"/><Relationship Id="rId38" Type="http://schemas.openxmlformats.org/officeDocument/2006/relationships/font" Target="fonts/Roboto-regular.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OpenSans-boldItalic.fntdata"/><Relationship Id="rId50" Type="http://schemas.openxmlformats.org/officeDocument/2006/relationships/font" Target="fonts/OpenSans-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g28186574f64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28186574f64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36c3ff7da01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36c3ff7da01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36c3d59adfc_0_3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 name="Google Shape;137;g36c3d59adfc_0_3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369bc43eb16_0_14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3" name="Google Shape;143;g369bc43eb16_0_14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36c3d59adf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36c3d59adf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6baa23df16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36baa23df16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36c3d59adfc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36c3d59adfc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g36c3ff7da01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36c3ff7da01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36baa23df16_0_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36baa23df16_0_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6baa23df16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9" name="Google Shape;219;g36baa23df16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36baa23df16_1_1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36baa23df16_1_1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28343c23bd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28343c23bd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36baa23df16_1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36baa23df16_1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36c3d59adfc_0_1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36c3d59adfc_0_1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36baa23df16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36baa23df16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6baa23df16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6baa23df16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36baa23df16_0_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36baa23df16_0_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 name="Shape 269"/>
        <p:cNvGrpSpPr/>
        <p:nvPr/>
      </p:nvGrpSpPr>
      <p:grpSpPr>
        <a:xfrm>
          <a:off x="0" y="0"/>
          <a:ext cx="0" cy="0"/>
          <a:chOff x="0" y="0"/>
          <a:chExt cx="0" cy="0"/>
        </a:xfrm>
      </p:grpSpPr>
      <p:sp>
        <p:nvSpPr>
          <p:cNvPr id="270" name="Google Shape;270;g36c3d59adfc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1" name="Google Shape;271;g36c3d59adfc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36baa23df16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36baa23df16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6baa23df16_0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36baa23df16_0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36baa23df16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36baa23df16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6baa23df16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36baa23df16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g2875ca05ea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2875ca05ea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6baa23df1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36baa23df16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g2fde02f3c3c_8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2fde02f3c3c_8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g35bce0a212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9" name="Google Shape;329;g35bce0a212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69bc43eb16_0_14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69bc43eb16_0_14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6a07f5e4db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6a07f5e4db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36c3ff7da0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7" name="Google Shape;97;g36c3ff7da01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g36c3ff7da01_1_0: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36c3ff7da01_1_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36c3ff7da01_1_3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g36c3ff7da01_1_36: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35bce0a2128_2_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35bce0a2128_2_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g35bce0a2128_2_1: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36a07f5e4db_0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36a07f5e4db_0_2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g36a07f5e4db_0_28:notes"/>
          <p:cNvSpPr txBox="1"/>
          <p:nvPr>
            <p:ph idx="12" type="sldNum"/>
          </p:nvPr>
        </p:nvSpPr>
        <p:spPr>
          <a:xfrm>
            <a:off x="3884613" y="8685213"/>
            <a:ext cx="2971800" cy="458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0" name="Shape 50"/>
        <p:cNvGrpSpPr/>
        <p:nvPr/>
      </p:nvGrpSpPr>
      <p:grpSpPr>
        <a:xfrm>
          <a:off x="0" y="0"/>
          <a:ext cx="0" cy="0"/>
          <a:chOff x="0" y="0"/>
          <a:chExt cx="0" cy="0"/>
        </a:xfrm>
      </p:grpSpPr>
      <p:sp>
        <p:nvSpPr>
          <p:cNvPr id="51" name="Google Shape;51;p13"/>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algn="l">
              <a:lnSpc>
                <a:spcPct val="90000"/>
              </a:lnSpc>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52" name="Google Shape;52;p1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3" name="Google Shape;53;p1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rmAutofit/>
          </a:bodyPr>
          <a:lstStyle>
            <a:lvl1pPr indent="-317500" lvl="0" marL="457200" algn="l">
              <a:lnSpc>
                <a:spcPct val="90000"/>
              </a:lnSpc>
              <a:spcBef>
                <a:spcPts val="800"/>
              </a:spcBef>
              <a:spcAft>
                <a:spcPts val="0"/>
              </a:spcAft>
              <a:buClr>
                <a:schemeClr val="dk1"/>
              </a:buClr>
              <a:buSzPts val="1400"/>
              <a:buChar char="●"/>
              <a:defRPr/>
            </a:lvl1pPr>
            <a:lvl2pPr indent="-317500" lvl="1" marL="914400" algn="l">
              <a:lnSpc>
                <a:spcPct val="90000"/>
              </a:lnSpc>
              <a:spcBef>
                <a:spcPts val="1200"/>
              </a:spcBef>
              <a:spcAft>
                <a:spcPts val="0"/>
              </a:spcAft>
              <a:buClr>
                <a:schemeClr val="dk1"/>
              </a:buClr>
              <a:buSzPts val="1400"/>
              <a:buChar char="○"/>
              <a:defRPr/>
            </a:lvl2pPr>
            <a:lvl3pPr indent="-317500" lvl="2" marL="1371600" algn="l">
              <a:lnSpc>
                <a:spcPct val="90000"/>
              </a:lnSpc>
              <a:spcBef>
                <a:spcPts val="1200"/>
              </a:spcBef>
              <a:spcAft>
                <a:spcPts val="0"/>
              </a:spcAft>
              <a:buClr>
                <a:schemeClr val="dk1"/>
              </a:buClr>
              <a:buSzPts val="1400"/>
              <a:buChar char="■"/>
              <a:defRPr/>
            </a:lvl3pPr>
            <a:lvl4pPr indent="-317500" lvl="3" marL="1828800" algn="l">
              <a:lnSpc>
                <a:spcPct val="90000"/>
              </a:lnSpc>
              <a:spcBef>
                <a:spcPts val="1200"/>
              </a:spcBef>
              <a:spcAft>
                <a:spcPts val="0"/>
              </a:spcAft>
              <a:buClr>
                <a:schemeClr val="dk1"/>
              </a:buClr>
              <a:buSzPts val="1400"/>
              <a:buChar char="●"/>
              <a:defRPr/>
            </a:lvl4pPr>
            <a:lvl5pPr indent="-317500" lvl="4" marL="2286000" algn="l">
              <a:lnSpc>
                <a:spcPct val="90000"/>
              </a:lnSpc>
              <a:spcBef>
                <a:spcPts val="1200"/>
              </a:spcBef>
              <a:spcAft>
                <a:spcPts val="0"/>
              </a:spcAft>
              <a:buClr>
                <a:schemeClr val="dk1"/>
              </a:buClr>
              <a:buSzPts val="1400"/>
              <a:buChar char="○"/>
              <a:defRPr/>
            </a:lvl5pPr>
            <a:lvl6pPr indent="-317500" lvl="5" marL="2743200" algn="l">
              <a:lnSpc>
                <a:spcPct val="90000"/>
              </a:lnSpc>
              <a:spcBef>
                <a:spcPts val="1200"/>
              </a:spcBef>
              <a:spcAft>
                <a:spcPts val="0"/>
              </a:spcAft>
              <a:buClr>
                <a:schemeClr val="dk1"/>
              </a:buClr>
              <a:buSzPts val="1400"/>
              <a:buChar char="■"/>
              <a:defRPr/>
            </a:lvl6pPr>
            <a:lvl7pPr indent="-317500" lvl="6" marL="3200400" algn="l">
              <a:lnSpc>
                <a:spcPct val="90000"/>
              </a:lnSpc>
              <a:spcBef>
                <a:spcPts val="1200"/>
              </a:spcBef>
              <a:spcAft>
                <a:spcPts val="0"/>
              </a:spcAft>
              <a:buClr>
                <a:schemeClr val="dk1"/>
              </a:buClr>
              <a:buSzPts val="1400"/>
              <a:buChar char="●"/>
              <a:defRPr/>
            </a:lvl7pPr>
            <a:lvl8pPr indent="-317500" lvl="7" marL="3657600" algn="l">
              <a:lnSpc>
                <a:spcPct val="90000"/>
              </a:lnSpc>
              <a:spcBef>
                <a:spcPts val="1200"/>
              </a:spcBef>
              <a:spcAft>
                <a:spcPts val="0"/>
              </a:spcAft>
              <a:buClr>
                <a:schemeClr val="dk1"/>
              </a:buClr>
              <a:buSzPts val="1400"/>
              <a:buChar char="○"/>
              <a:defRPr/>
            </a:lvl8pPr>
            <a:lvl9pPr indent="-317500" lvl="8" marL="4114800" algn="l">
              <a:lnSpc>
                <a:spcPct val="90000"/>
              </a:lnSpc>
              <a:spcBef>
                <a:spcPts val="1200"/>
              </a:spcBef>
              <a:spcAft>
                <a:spcPts val="1200"/>
              </a:spcAft>
              <a:buClr>
                <a:schemeClr val="dk1"/>
              </a:buClr>
              <a:buSzPts val="1400"/>
              <a:buChar char="■"/>
              <a:defRPr/>
            </a:lvl9pPr>
          </a:lstStyle>
          <a:p/>
        </p:txBody>
      </p:sp>
      <p:sp>
        <p:nvSpPr>
          <p:cNvPr id="54" name="Google Shape;54;p13"/>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5" name="Google Shape;55;p13"/>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p:txBody>
      </p:sp>
      <p:sp>
        <p:nvSpPr>
          <p:cNvPr id="56" name="Google Shape;56;p13"/>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rm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36195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1.xml"/><Relationship Id="rId3" Type="http://schemas.openxmlformats.org/officeDocument/2006/relationships/hyperlink" Target="https://nhd.org/en/contest/theme/"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www.youtube.com/watch?v=lZy18BOdXPo&amp;list=PLRCjUYcWI7R2W_8GbYv0K4j4R4CqpHAxr&amp;index=11&amp;t=1s" TargetMode="External"/><Relationship Id="rId4" Type="http://schemas.openxmlformats.org/officeDocument/2006/relationships/hyperlink" Target="https://www.youtube.com/watch?v=lZy18BOdXPo&amp;list=PLRCjUYcWI7R2W_8GbYv0K4j4R4CqpHAxr&amp;index=11&amp;t=1s" TargetMode="External"/><Relationship Id="rId5" Type="http://schemas.openxmlformats.org/officeDocument/2006/relationships/hyperlink" Target="https://www.youtube.com/watch?v=lZy18BOdXPo&amp;list=PLRCjUYcWI7R2W_8GbYv0K4j4R4CqpHAxr&amp;index=11&amp;t=1s" TargetMode="External"/><Relationship Id="rId6"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9.png"/><Relationship Id="rId5" Type="http://schemas.openxmlformats.org/officeDocument/2006/relationships/image" Target="../media/image21.png"/><Relationship Id="rId6"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0" Type="http://schemas.openxmlformats.org/officeDocument/2006/relationships/hyperlink" Target="https://ilovehistory.utah.gov/"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hyperlink" Target="https://www.gale.com/" TargetMode="External"/><Relationship Id="rId4" Type="http://schemas.openxmlformats.org/officeDocument/2006/relationships/hyperlink" Target="https://www.ebsco.com/" TargetMode="External"/><Relationship Id="rId9" Type="http://schemas.openxmlformats.org/officeDocument/2006/relationships/hyperlink" Target="https://historytogo.utah.gov/" TargetMode="External"/><Relationship Id="rId5" Type="http://schemas.openxmlformats.org/officeDocument/2006/relationships/hyperlink" Target="https://www.jstor.org/" TargetMode="External"/><Relationship Id="rId6" Type="http://schemas.openxmlformats.org/officeDocument/2006/relationships/hyperlink" Target="https://books.google.com/" TargetMode="External"/><Relationship Id="rId7" Type="http://schemas.openxmlformats.org/officeDocument/2006/relationships/hyperlink" Target="https://scholar.google.com/" TargetMode="External"/><Relationship Id="rId8" Type="http://schemas.openxmlformats.org/officeDocument/2006/relationships/hyperlink" Target="https://docs.google.com/spreadsheets/d/e/2PACX-1vSM_woEKWp-S21pWgJDQecTnN0uPxXYnvWB8aFPtREG_y9YEnDlTkROoUXmUpF9i9GcwXqZ_i39wtVv/pubhtml?urp=gmail_link"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3.png"/><Relationship Id="rId6" Type="http://schemas.openxmlformats.org/officeDocument/2006/relationships/image" Target="../media/image14.png"/><Relationship Id="rId7" Type="http://schemas.openxmlformats.org/officeDocument/2006/relationships/image" Target="../media/image1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hyperlink" Target="https://timeline.amrevmuseum.org/objects/stamp-act-stamp" TargetMode="External"/><Relationship Id="rId4" Type="http://schemas.openxmlformats.org/officeDocument/2006/relationships/image" Target="../media/image18.png"/><Relationship Id="rId5" Type="http://schemas.openxmlformats.org/officeDocument/2006/relationships/hyperlink" Target="https://timeline.amrevmuseum.org/objects/stamp-act-stam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hyperlink" Target="https://timeline.amrevmuseum.org/objects/stamp-act-stamp"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hyperlink" Target="https://inquirygroup.org/history-lessons/boston-massacre"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 Id="rId3"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2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 Id="rId3" Type="http://schemas.openxmlformats.org/officeDocument/2006/relationships/image" Target="../media/image25.png"/><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hyperlink" Target="mailto:wratzet@utah.gov" TargetMode="External"/><Relationship Id="rId4" Type="http://schemas.openxmlformats.org/officeDocument/2006/relationships/hyperlink" Target="mailto:tchudy@utah.gov"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america250.utah.gov" TargetMode="External"/><Relationship Id="rId4" Type="http://schemas.openxmlformats.org/officeDocument/2006/relationships/image" Target="../media/image1.png"/><Relationship Id="rId5" Type="http://schemas.openxmlformats.org/officeDocument/2006/relationships/hyperlink" Target="https://youtu.be/4LU9RF_MmZ8?si=H4-sUR77L0RPgup7" TargetMode="External"/><Relationship Id="rId6"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s://www.amrevmuseum.org/timelines/timeline-of-the-american-revolution"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hyperlink" Target="https://docs.google.com/document/d/111LfrziVTT1Gr-TkAzmXikzVUNLtJ3Zbf-tBSebOuPg/edit?usp=sharing" TargetMode="External"/><Relationship Id="rId4" Type="http://schemas.openxmlformats.org/officeDocument/2006/relationships/hyperlink" Target="https://utahwomenshistory.org/" TargetMode="External"/><Relationship Id="rId5" Type="http://schemas.openxmlformats.org/officeDocument/2006/relationships/hyperlink" Target="https://issuu.com/utah10/docs/wwi-utahns_on_the_front_lines_ourpa_520753bcf30e3d" TargetMode="External"/><Relationship Id="rId6" Type="http://schemas.openxmlformats.org/officeDocument/2006/relationships/hyperlink" Target="https://issuu.com/utah10/docs/civilian_conservation_corps_ourpast_610aadf77a4be1" TargetMode="External"/><Relationship Id="rId7" Type="http://schemas.openxmlformats.org/officeDocument/2006/relationships/hyperlink" Target="https://issuu.com/utah10/docs/wwii-utah_women_on_the_home_front_o_90db075098504e" TargetMode="External"/><Relationship Id="rId8" Type="http://schemas.openxmlformats.org/officeDocument/2006/relationships/hyperlink" Target="https://issuu.com/utah10/docs/japanese_internment_at_topaz_ourpas_a1b380b807b336"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s://drive.google.com/file/d/1pqn32Z_UJzv7CbwB7eX4q5UXzW3HIu0L/view?usp=drive_link" TargetMode="External"/><Relationship Id="rId4" Type="http://schemas.openxmlformats.org/officeDocument/2006/relationships/hyperlink" Target="https://storymaps.arcgis.com/stories/0c296ef79c5c4f118cb74597f08b8f8f" TargetMode="External"/><Relationship Id="rId5" Type="http://schemas.openxmlformats.org/officeDocument/2006/relationships/hyperlink" Target="https://docs.google.com/document/d/1K0Mi0loQ2VKwga8wA0IwOQhfgQi0m1YZu4r15nwvUpo/edit?usp=sharing" TargetMode="External"/><Relationship Id="rId6" Type="http://schemas.openxmlformats.org/officeDocument/2006/relationships/hyperlink" Target="https://docs.google.com/document/d/1TJx6AfvEJbZVOrTR74gUuhXHU8l-OI9wc1O3Zk2byPU/edit?usp=sharing" TargetMode="External"/><Relationship Id="rId7" Type="http://schemas.openxmlformats.org/officeDocument/2006/relationships/hyperlink" Target="https://docs.google.com/document/d/1vw0RM2XNg_MAATdOEVniGrIriFJydT6oPGIckJcYZh0/edit?usp=shar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4"/>
          <p:cNvSpPr txBox="1"/>
          <p:nvPr/>
        </p:nvSpPr>
        <p:spPr>
          <a:xfrm>
            <a:off x="475450" y="514125"/>
            <a:ext cx="7970100" cy="21150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sz="3800">
                <a:solidFill>
                  <a:srgbClr val="EF5856"/>
                </a:solidFill>
                <a:latin typeface="Open Sans ExtraBold"/>
                <a:ea typeface="Open Sans ExtraBold"/>
                <a:cs typeface="Open Sans ExtraBold"/>
                <a:sym typeface="Open Sans ExtraBold"/>
              </a:rPr>
              <a:t>Celebrate America250 </a:t>
            </a:r>
            <a:endParaRPr sz="3800">
              <a:solidFill>
                <a:srgbClr val="EF5856"/>
              </a:solidFill>
              <a:latin typeface="Open Sans ExtraBold"/>
              <a:ea typeface="Open Sans ExtraBold"/>
              <a:cs typeface="Open Sans ExtraBold"/>
              <a:sym typeface="Open Sans ExtraBold"/>
            </a:endParaRPr>
          </a:p>
          <a:p>
            <a:pPr indent="0" lvl="0" marL="0" rtl="0" algn="ctr">
              <a:lnSpc>
                <a:spcPct val="115000"/>
              </a:lnSpc>
              <a:spcBef>
                <a:spcPts val="0"/>
              </a:spcBef>
              <a:spcAft>
                <a:spcPts val="0"/>
              </a:spcAft>
              <a:buNone/>
            </a:pPr>
            <a:r>
              <a:rPr lang="en" sz="3800">
                <a:solidFill>
                  <a:srgbClr val="EF5856"/>
                </a:solidFill>
                <a:latin typeface="Open Sans ExtraBold"/>
                <a:ea typeface="Open Sans ExtraBold"/>
                <a:cs typeface="Open Sans ExtraBold"/>
                <a:sym typeface="Open Sans ExtraBold"/>
              </a:rPr>
              <a:t>with </a:t>
            </a:r>
            <a:endParaRPr sz="3800">
              <a:solidFill>
                <a:srgbClr val="EF5856"/>
              </a:solidFill>
              <a:latin typeface="Open Sans ExtraBold"/>
              <a:ea typeface="Open Sans ExtraBold"/>
              <a:cs typeface="Open Sans ExtraBold"/>
              <a:sym typeface="Open Sans ExtraBold"/>
            </a:endParaRPr>
          </a:p>
          <a:p>
            <a:pPr indent="0" lvl="0" marL="0" rtl="0" algn="ctr">
              <a:lnSpc>
                <a:spcPct val="115000"/>
              </a:lnSpc>
              <a:spcBef>
                <a:spcPts val="0"/>
              </a:spcBef>
              <a:spcAft>
                <a:spcPts val="0"/>
              </a:spcAft>
              <a:buNone/>
            </a:pPr>
            <a:r>
              <a:rPr lang="en" sz="3800">
                <a:solidFill>
                  <a:srgbClr val="EF5856"/>
                </a:solidFill>
                <a:latin typeface="Open Sans ExtraBold"/>
                <a:ea typeface="Open Sans ExtraBold"/>
                <a:cs typeface="Open Sans ExtraBold"/>
                <a:sym typeface="Open Sans ExtraBold"/>
              </a:rPr>
              <a:t>National History Day Utah</a:t>
            </a:r>
            <a:endParaRPr sz="3800">
              <a:solidFill>
                <a:srgbClr val="EF5856"/>
              </a:solidFill>
              <a:latin typeface="Open Sans ExtraBold"/>
              <a:ea typeface="Open Sans ExtraBold"/>
              <a:cs typeface="Open Sans ExtraBold"/>
              <a:sym typeface="Open Sans ExtraBold"/>
            </a:endParaRPr>
          </a:p>
        </p:txBody>
      </p:sp>
      <p:sp>
        <p:nvSpPr>
          <p:cNvPr id="62" name="Google Shape;62;p14"/>
          <p:cNvSpPr txBox="1"/>
          <p:nvPr/>
        </p:nvSpPr>
        <p:spPr>
          <a:xfrm>
            <a:off x="1276350" y="2724150"/>
            <a:ext cx="6591300" cy="16392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lang="en">
                <a:solidFill>
                  <a:schemeClr val="lt1"/>
                </a:solidFill>
                <a:latin typeface="Open Sans"/>
                <a:ea typeface="Open Sans"/>
                <a:cs typeface="Open Sans"/>
                <a:sym typeface="Open Sans"/>
              </a:rPr>
              <a:t>Utah Rural Schools Association </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lang="en">
                <a:solidFill>
                  <a:schemeClr val="lt1"/>
                </a:solidFill>
                <a:latin typeface="Open Sans"/>
                <a:ea typeface="Open Sans"/>
                <a:cs typeface="Open Sans"/>
                <a:sym typeface="Open Sans"/>
              </a:rPr>
              <a:t>July 10 2025 </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lang="en">
                <a:solidFill>
                  <a:schemeClr val="lt1"/>
                </a:solidFill>
                <a:latin typeface="Open Sans"/>
                <a:ea typeface="Open Sans"/>
                <a:cs typeface="Open Sans"/>
                <a:sym typeface="Open Sans"/>
              </a:rPr>
              <a:t>Presented by</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lang="en">
                <a:solidFill>
                  <a:schemeClr val="lt1"/>
                </a:solidFill>
                <a:latin typeface="Open Sans"/>
                <a:ea typeface="Open Sans"/>
                <a:cs typeface="Open Sans"/>
                <a:sym typeface="Open Sans"/>
              </a:rPr>
              <a:t>Dr. </a:t>
            </a:r>
            <a:r>
              <a:rPr lang="en">
                <a:solidFill>
                  <a:schemeClr val="lt1"/>
                </a:solidFill>
                <a:latin typeface="Open Sans"/>
                <a:ea typeface="Open Sans"/>
                <a:cs typeface="Open Sans"/>
                <a:sym typeface="Open Sans"/>
              </a:rPr>
              <a:t>Wendy Rex Atzet</a:t>
            </a:r>
            <a:endParaRPr>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lang="en">
                <a:solidFill>
                  <a:schemeClr val="lt1"/>
                </a:solidFill>
                <a:latin typeface="Open Sans"/>
                <a:ea typeface="Open Sans"/>
                <a:cs typeface="Open Sans"/>
                <a:sym typeface="Open Sans"/>
              </a:rPr>
              <a:t>Tatiana Chudy</a:t>
            </a:r>
            <a:endParaRPr>
              <a:solidFill>
                <a:schemeClr val="lt1"/>
              </a:solidFill>
              <a:latin typeface="Open Sans"/>
              <a:ea typeface="Open Sans"/>
              <a:cs typeface="Open Sans"/>
              <a:sym typeface="Open Sans"/>
            </a:endParaRPr>
          </a:p>
        </p:txBody>
      </p:sp>
      <p:pic>
        <p:nvPicPr>
          <p:cNvPr id="63" name="Google Shape;63;p14"/>
          <p:cNvPicPr preferRelativeResize="0"/>
          <p:nvPr/>
        </p:nvPicPr>
        <p:blipFill>
          <a:blip r:embed="rId3">
            <a:alphaModFix/>
          </a:blip>
          <a:stretch>
            <a:fillRect/>
          </a:stretch>
        </p:blipFill>
        <p:spPr>
          <a:xfrm>
            <a:off x="475450" y="3822550"/>
            <a:ext cx="2069751" cy="948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3"/>
          <p:cNvSpPr txBox="1"/>
          <p:nvPr>
            <p:ph type="title"/>
          </p:nvPr>
        </p:nvSpPr>
        <p:spPr>
          <a:xfrm>
            <a:off x="265500" y="1233175"/>
            <a:ext cx="4045200" cy="2961900"/>
          </a:xfrm>
          <a:prstGeom prst="rect">
            <a:avLst/>
          </a:prstGeom>
        </p:spPr>
        <p:txBody>
          <a:bodyPr anchorCtr="0" anchor="b" bIns="91425" lIns="91425" spcFirstLastPara="1" rIns="91425" wrap="square" tIns="91425">
            <a:normAutofit/>
          </a:bodyPr>
          <a:lstStyle/>
          <a:p>
            <a:pPr indent="0" lvl="0" marL="0" rtl="0" algn="ctr">
              <a:lnSpc>
                <a:spcPct val="150000"/>
              </a:lnSpc>
              <a:spcBef>
                <a:spcPts val="0"/>
              </a:spcBef>
              <a:spcAft>
                <a:spcPts val="0"/>
              </a:spcAft>
              <a:buNone/>
            </a:pPr>
            <a:r>
              <a:rPr b="1" lang="en" sz="2900">
                <a:solidFill>
                  <a:srgbClr val="EF5856"/>
                </a:solidFill>
                <a:latin typeface="Open Sans"/>
                <a:ea typeface="Open Sans"/>
                <a:cs typeface="Open Sans"/>
                <a:sym typeface="Open Sans"/>
              </a:rPr>
              <a:t>National History Day</a:t>
            </a:r>
            <a:endParaRPr b="1" sz="2900">
              <a:solidFill>
                <a:srgbClr val="EF5856"/>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2900">
                <a:solidFill>
                  <a:srgbClr val="EF5856"/>
                </a:solidFill>
                <a:latin typeface="Open Sans"/>
                <a:ea typeface="Open Sans"/>
                <a:cs typeface="Open Sans"/>
                <a:sym typeface="Open Sans"/>
              </a:rPr>
              <a:t>+</a:t>
            </a:r>
            <a:endParaRPr b="1" sz="2900">
              <a:solidFill>
                <a:srgbClr val="EF5856"/>
              </a:solidFill>
              <a:latin typeface="Open Sans"/>
              <a:ea typeface="Open Sans"/>
              <a:cs typeface="Open Sans"/>
              <a:sym typeface="Open Sans"/>
            </a:endParaRPr>
          </a:p>
          <a:p>
            <a:pPr indent="0" lvl="0" marL="0" rtl="0" algn="ctr">
              <a:lnSpc>
                <a:spcPct val="150000"/>
              </a:lnSpc>
              <a:spcBef>
                <a:spcPts val="0"/>
              </a:spcBef>
              <a:spcAft>
                <a:spcPts val="0"/>
              </a:spcAft>
              <a:buNone/>
            </a:pPr>
            <a:r>
              <a:rPr b="1" lang="en" sz="2900">
                <a:solidFill>
                  <a:srgbClr val="EF5856"/>
                </a:solidFill>
                <a:latin typeface="Open Sans"/>
                <a:ea typeface="Open Sans"/>
                <a:cs typeface="Open Sans"/>
                <a:sym typeface="Open Sans"/>
              </a:rPr>
              <a:t>America250</a:t>
            </a:r>
            <a:endParaRPr b="1" sz="2900">
              <a:solidFill>
                <a:srgbClr val="EF5856"/>
              </a:solidFill>
              <a:latin typeface="Open Sans"/>
              <a:ea typeface="Open Sans"/>
              <a:cs typeface="Open Sans"/>
              <a:sym typeface="Open Sans"/>
            </a:endParaRPr>
          </a:p>
          <a:p>
            <a:pPr indent="0" lvl="0" marL="0" rtl="0" algn="ctr">
              <a:lnSpc>
                <a:spcPct val="150000"/>
              </a:lnSpc>
              <a:spcBef>
                <a:spcPts val="0"/>
              </a:spcBef>
              <a:spcAft>
                <a:spcPts val="0"/>
              </a:spcAft>
              <a:buClr>
                <a:schemeClr val="dk1"/>
              </a:buClr>
              <a:buSzPts val="1100"/>
              <a:buFont typeface="Arial"/>
              <a:buNone/>
            </a:pPr>
            <a:r>
              <a:t/>
            </a:r>
            <a:endParaRPr b="1" sz="2900">
              <a:solidFill>
                <a:srgbClr val="EF5856"/>
              </a:solidFill>
              <a:latin typeface="Open Sans"/>
              <a:ea typeface="Open Sans"/>
              <a:cs typeface="Open Sans"/>
              <a:sym typeface="Open Sans"/>
            </a:endParaRPr>
          </a:p>
        </p:txBody>
      </p:sp>
      <p:sp>
        <p:nvSpPr>
          <p:cNvPr id="134" name="Google Shape;134;p23"/>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HISTORY</a:t>
            </a:r>
            <a:endParaRPr/>
          </a:p>
          <a:p>
            <a:pPr indent="0" lvl="0" marL="0" rtl="0" algn="ctr">
              <a:spcBef>
                <a:spcPts val="1200"/>
              </a:spcBef>
              <a:spcAft>
                <a:spcPts val="0"/>
              </a:spcAft>
              <a:buNone/>
            </a:pPr>
            <a:r>
              <a:rPr lang="en"/>
              <a:t>+</a:t>
            </a:r>
            <a:endParaRPr/>
          </a:p>
          <a:p>
            <a:pPr indent="0" lvl="0" marL="0" rtl="0" algn="ctr">
              <a:spcBef>
                <a:spcPts val="1200"/>
              </a:spcBef>
              <a:spcAft>
                <a:spcPts val="0"/>
              </a:spcAft>
              <a:buNone/>
            </a:pPr>
            <a:r>
              <a:rPr lang="en"/>
              <a:t>CONTENT</a:t>
            </a:r>
            <a:endParaRPr/>
          </a:p>
          <a:p>
            <a:pPr indent="0" lvl="0" marL="0" rtl="0" algn="ctr">
              <a:spcBef>
                <a:spcPts val="1200"/>
              </a:spcBef>
              <a:spcAft>
                <a:spcPts val="0"/>
              </a:spcAft>
              <a:buNone/>
            </a:pPr>
            <a:r>
              <a:rPr lang="en"/>
              <a:t>+</a:t>
            </a:r>
            <a:endParaRPr/>
          </a:p>
          <a:p>
            <a:pPr indent="0" lvl="0" marL="0" rtl="0" algn="ctr">
              <a:spcBef>
                <a:spcPts val="1200"/>
              </a:spcBef>
              <a:spcAft>
                <a:spcPts val="1200"/>
              </a:spcAft>
              <a:buNone/>
            </a:pPr>
            <a:r>
              <a:rPr lang="en"/>
              <a:t>SKILLS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195F"/>
        </a:solidFill>
      </p:bgPr>
    </p:bg>
    <p:spTree>
      <p:nvGrpSpPr>
        <p:cNvPr id="138" name="Shape 138"/>
        <p:cNvGrpSpPr/>
        <p:nvPr/>
      </p:nvGrpSpPr>
      <p:grpSpPr>
        <a:xfrm>
          <a:off x="0" y="0"/>
          <a:ext cx="0" cy="0"/>
          <a:chOff x="0" y="0"/>
          <a:chExt cx="0" cy="0"/>
        </a:xfrm>
      </p:grpSpPr>
      <p:pic>
        <p:nvPicPr>
          <p:cNvPr id="139" name="Google Shape;139;p24" title="NHD_2026ThemeLogo_color.png">
            <a:hlinkClick r:id="rId3"/>
          </p:cNvPr>
          <p:cNvPicPr preferRelativeResize="0"/>
          <p:nvPr/>
        </p:nvPicPr>
        <p:blipFill>
          <a:blip r:embed="rId4">
            <a:alphaModFix/>
          </a:blip>
          <a:stretch>
            <a:fillRect/>
          </a:stretch>
        </p:blipFill>
        <p:spPr>
          <a:xfrm>
            <a:off x="555750" y="152400"/>
            <a:ext cx="4838702" cy="4838702"/>
          </a:xfrm>
          <a:prstGeom prst="rect">
            <a:avLst/>
          </a:prstGeom>
          <a:noFill/>
          <a:ln>
            <a:noFill/>
          </a:ln>
        </p:spPr>
      </p:pic>
      <p:sp>
        <p:nvSpPr>
          <p:cNvPr id="140" name="Google Shape;140;p24"/>
          <p:cNvSpPr txBox="1"/>
          <p:nvPr/>
        </p:nvSpPr>
        <p:spPr>
          <a:xfrm>
            <a:off x="5478075" y="557400"/>
            <a:ext cx="3473400" cy="4125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What are the causes of a </a:t>
            </a:r>
            <a:r>
              <a:rPr b="1" lang="en" sz="1600">
                <a:solidFill>
                  <a:srgbClr val="EF5856"/>
                </a:solidFill>
                <a:latin typeface="Open Sans"/>
                <a:ea typeface="Open Sans"/>
                <a:cs typeface="Open Sans"/>
                <a:sym typeface="Open Sans"/>
              </a:rPr>
              <a:t>REVOLUTION</a:t>
            </a:r>
            <a:r>
              <a:rPr b="1" lang="en" sz="1600">
                <a:solidFill>
                  <a:schemeClr val="lt1"/>
                </a:solidFill>
                <a:latin typeface="Open Sans"/>
                <a:ea typeface="Open Sans"/>
                <a:cs typeface="Open Sans"/>
                <a:sym typeface="Open Sans"/>
              </a:rPr>
              <a:t>?</a:t>
            </a:r>
            <a:r>
              <a:rPr lang="en" sz="1600">
                <a:solidFill>
                  <a:schemeClr val="lt1"/>
                </a:solidFill>
                <a:latin typeface="Open Sans"/>
                <a:ea typeface="Open Sans"/>
                <a:cs typeface="Open Sans"/>
                <a:sym typeface="Open Sans"/>
              </a:rPr>
              <a:t> What ideas led to it? </a:t>
            </a:r>
            <a:r>
              <a:rPr lang="en" sz="1600">
                <a:solidFill>
                  <a:schemeClr val="lt1"/>
                </a:solidFill>
                <a:latin typeface="Open Sans"/>
                <a:ea typeface="Open Sans"/>
                <a:cs typeface="Open Sans"/>
                <a:sym typeface="Open Sans"/>
              </a:rPr>
              <a:t>Who supports it and why? Who opposes it and why? </a:t>
            </a:r>
            <a:r>
              <a:rPr lang="en" sz="1600">
                <a:solidFill>
                  <a:schemeClr val="lt1"/>
                </a:solidFill>
                <a:latin typeface="Open Sans"/>
                <a:ea typeface="Open Sans"/>
                <a:cs typeface="Open Sans"/>
                <a:sym typeface="Open Sans"/>
              </a:rPr>
              <a:t>What does the revolution cause in turn?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How does a </a:t>
            </a:r>
            <a:r>
              <a:rPr b="1" lang="en" sz="1600">
                <a:solidFill>
                  <a:srgbClr val="EF5856"/>
                </a:solidFill>
                <a:latin typeface="Open Sans"/>
                <a:ea typeface="Open Sans"/>
                <a:cs typeface="Open Sans"/>
                <a:sym typeface="Open Sans"/>
              </a:rPr>
              <a:t>REACTION</a:t>
            </a:r>
            <a:r>
              <a:rPr lang="en" sz="1600">
                <a:solidFill>
                  <a:schemeClr val="lt1"/>
                </a:solidFill>
                <a:latin typeface="Open Sans"/>
                <a:ea typeface="Open Sans"/>
                <a:cs typeface="Open Sans"/>
                <a:sym typeface="Open Sans"/>
              </a:rPr>
              <a:t> lead to change? What are people reacting to and why? Can the change be positive or negative? Both?</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600">
                <a:solidFill>
                  <a:schemeClr val="lt1"/>
                </a:solidFill>
                <a:latin typeface="Open Sans"/>
                <a:ea typeface="Open Sans"/>
                <a:cs typeface="Open Sans"/>
                <a:sym typeface="Open Sans"/>
              </a:rPr>
              <a:t>What does it mean to </a:t>
            </a:r>
            <a:r>
              <a:rPr b="1" lang="en" sz="1600">
                <a:solidFill>
                  <a:srgbClr val="EF5856"/>
                </a:solidFill>
                <a:latin typeface="Open Sans"/>
                <a:ea typeface="Open Sans"/>
                <a:cs typeface="Open Sans"/>
                <a:sym typeface="Open Sans"/>
              </a:rPr>
              <a:t>REFORM</a:t>
            </a:r>
            <a:r>
              <a:rPr lang="en" sz="1600">
                <a:solidFill>
                  <a:schemeClr val="lt1"/>
                </a:solidFill>
                <a:latin typeface="Open Sans"/>
                <a:ea typeface="Open Sans"/>
                <a:cs typeface="Open Sans"/>
                <a:sym typeface="Open Sans"/>
              </a:rPr>
              <a:t> something? What motivates people to engage in reform? What hinders reform? Are the results of reform always positive? </a:t>
            </a:r>
            <a:endParaRPr sz="1600">
              <a:solidFill>
                <a:schemeClr val="lt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195F"/>
        </a:solidFill>
      </p:bgPr>
    </p:bg>
    <p:spTree>
      <p:nvGrpSpPr>
        <p:cNvPr id="144" name="Shape 144"/>
        <p:cNvGrpSpPr/>
        <p:nvPr/>
      </p:nvGrpSpPr>
      <p:grpSpPr>
        <a:xfrm>
          <a:off x="0" y="0"/>
          <a:ext cx="0" cy="0"/>
          <a:chOff x="0" y="0"/>
          <a:chExt cx="0" cy="0"/>
        </a:xfrm>
      </p:grpSpPr>
      <p:sp>
        <p:nvSpPr>
          <p:cNvPr id="145" name="Google Shape;145;p25"/>
          <p:cNvSpPr txBox="1"/>
          <p:nvPr>
            <p:ph idx="2" type="body"/>
          </p:nvPr>
        </p:nvSpPr>
        <p:spPr>
          <a:xfrm>
            <a:off x="4939500" y="3177875"/>
            <a:ext cx="3837000" cy="12414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u="sng">
                <a:solidFill>
                  <a:schemeClr val="hlink"/>
                </a:solidFill>
                <a:latin typeface="Open Sans"/>
                <a:ea typeface="Open Sans"/>
                <a:cs typeface="Open Sans"/>
                <a:sym typeface="Open Sans"/>
                <a:hlinkClick r:id="rId3"/>
              </a:rPr>
              <a:t>St. </a:t>
            </a:r>
            <a:r>
              <a:rPr b="1" lang="en" u="sng">
                <a:solidFill>
                  <a:schemeClr val="hlink"/>
                </a:solidFill>
                <a:latin typeface="Open Sans"/>
                <a:ea typeface="Open Sans"/>
                <a:cs typeface="Open Sans"/>
                <a:sym typeface="Open Sans"/>
                <a:hlinkClick r:id="rId4"/>
              </a:rPr>
              <a:t>Eustatius</a:t>
            </a:r>
            <a:r>
              <a:rPr b="1" lang="en" u="sng">
                <a:solidFill>
                  <a:schemeClr val="hlink"/>
                </a:solidFill>
                <a:latin typeface="Open Sans"/>
                <a:ea typeface="Open Sans"/>
                <a:cs typeface="Open Sans"/>
                <a:sym typeface="Open Sans"/>
                <a:hlinkClick r:id="rId5"/>
              </a:rPr>
              <a:t>: The Exploration, Encounter, and Exchange that Won the Revolution</a:t>
            </a:r>
            <a:endParaRPr b="1">
              <a:solidFill>
                <a:srgbClr val="351C75"/>
              </a:solidFill>
              <a:latin typeface="Open Sans"/>
              <a:ea typeface="Open Sans"/>
              <a:cs typeface="Open Sans"/>
              <a:sym typeface="Open Sans"/>
            </a:endParaRPr>
          </a:p>
        </p:txBody>
      </p:sp>
      <p:pic>
        <p:nvPicPr>
          <p:cNvPr id="146" name="Google Shape;146;p25" title="Screenshot 2025-07-01 at 8.05.48 PM.png"/>
          <p:cNvPicPr preferRelativeResize="0"/>
          <p:nvPr/>
        </p:nvPicPr>
        <p:blipFill rotWithShape="1">
          <a:blip r:embed="rId6">
            <a:alphaModFix/>
          </a:blip>
          <a:srcRect b="2114" l="0" r="0" t="0"/>
          <a:stretch/>
        </p:blipFill>
        <p:spPr>
          <a:xfrm>
            <a:off x="3237025" y="-7200"/>
            <a:ext cx="5906975" cy="2925050"/>
          </a:xfrm>
          <a:prstGeom prst="rect">
            <a:avLst/>
          </a:prstGeom>
          <a:noFill/>
          <a:ln>
            <a:noFill/>
          </a:ln>
        </p:spPr>
      </p:pic>
      <p:cxnSp>
        <p:nvCxnSpPr>
          <p:cNvPr id="147" name="Google Shape;147;p25"/>
          <p:cNvCxnSpPr/>
          <p:nvPr/>
        </p:nvCxnSpPr>
        <p:spPr>
          <a:xfrm flipH="1" rot="10800000">
            <a:off x="5984950" y="1297225"/>
            <a:ext cx="1864800" cy="2051100"/>
          </a:xfrm>
          <a:prstGeom prst="straightConnector1">
            <a:avLst/>
          </a:prstGeom>
          <a:noFill/>
          <a:ln cap="flat" cmpd="sng" w="28575">
            <a:solidFill>
              <a:srgbClr val="EF5856"/>
            </a:solidFill>
            <a:prstDash val="solid"/>
            <a:round/>
            <a:headEnd len="med" w="med" type="none"/>
            <a:tailEnd len="med" w="med" type="triangle"/>
          </a:ln>
        </p:spPr>
      </p:cxnSp>
      <p:sp>
        <p:nvSpPr>
          <p:cNvPr id="148" name="Google Shape;148;p25"/>
          <p:cNvSpPr/>
          <p:nvPr/>
        </p:nvSpPr>
        <p:spPr>
          <a:xfrm>
            <a:off x="3136050" y="1335750"/>
            <a:ext cx="591900" cy="1747500"/>
          </a:xfrm>
          <a:prstGeom prst="rect">
            <a:avLst/>
          </a:prstGeom>
          <a:solidFill>
            <a:srgbClr val="36195F"/>
          </a:solidFill>
          <a:ln cap="flat" cmpd="sng" w="9525">
            <a:solidFill>
              <a:srgbClr val="36195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9" name="Google Shape;149;p25"/>
          <p:cNvSpPr txBox="1"/>
          <p:nvPr>
            <p:ph type="title"/>
          </p:nvPr>
        </p:nvSpPr>
        <p:spPr>
          <a:xfrm>
            <a:off x="100225" y="1118500"/>
            <a:ext cx="3924600" cy="3621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b="1" lang="en" sz="2840">
                <a:solidFill>
                  <a:schemeClr val="lt1"/>
                </a:solidFill>
                <a:latin typeface="Open Sans"/>
                <a:ea typeface="Open Sans"/>
                <a:cs typeface="Open Sans"/>
                <a:sym typeface="Open Sans"/>
              </a:rPr>
              <a:t>GREAT NHD TOPICS </a:t>
            </a:r>
            <a:endParaRPr b="1" sz="284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2040">
                <a:solidFill>
                  <a:schemeClr val="lt1"/>
                </a:solidFill>
                <a:latin typeface="Open Sans"/>
                <a:ea typeface="Open Sans"/>
                <a:cs typeface="Open Sans"/>
                <a:sym typeface="Open Sans"/>
              </a:rPr>
              <a:t>COME FROM…</a:t>
            </a:r>
            <a:endParaRPr b="1" sz="2040">
              <a:solidFill>
                <a:schemeClr val="lt1"/>
              </a:solidFill>
              <a:latin typeface="Open Sans"/>
              <a:ea typeface="Open Sans"/>
              <a:cs typeface="Open Sans"/>
              <a:sym typeface="Open Sans"/>
            </a:endParaRPr>
          </a:p>
          <a:p>
            <a:pPr indent="0" lvl="0" marL="0" rtl="0" algn="l">
              <a:spcBef>
                <a:spcPts val="0"/>
              </a:spcBef>
              <a:spcAft>
                <a:spcPts val="0"/>
              </a:spcAft>
              <a:buSzPts val="990"/>
              <a:buNone/>
            </a:pPr>
            <a:r>
              <a:t/>
            </a:r>
            <a:endParaRPr b="1" sz="254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1700">
                <a:solidFill>
                  <a:schemeClr val="lt1"/>
                </a:solidFill>
                <a:latin typeface="Open Sans"/>
                <a:ea typeface="Open Sans"/>
                <a:cs typeface="Open Sans"/>
                <a:sym typeface="Open Sans"/>
              </a:rPr>
              <a:t>→ World History</a:t>
            </a:r>
            <a:endParaRPr b="1" sz="170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1700">
                <a:solidFill>
                  <a:schemeClr val="lt1"/>
                </a:solidFill>
                <a:latin typeface="Open Sans"/>
                <a:ea typeface="Open Sans"/>
                <a:cs typeface="Open Sans"/>
                <a:sym typeface="Open Sans"/>
              </a:rPr>
              <a:t>→ U.S. History</a:t>
            </a:r>
            <a:endParaRPr b="1" sz="170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1700">
                <a:solidFill>
                  <a:schemeClr val="lt1"/>
                </a:solidFill>
                <a:latin typeface="Open Sans"/>
                <a:ea typeface="Open Sans"/>
                <a:cs typeface="Open Sans"/>
                <a:sym typeface="Open Sans"/>
              </a:rPr>
              <a:t>→ Utah History</a:t>
            </a:r>
            <a:endParaRPr b="1" sz="170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1700">
                <a:solidFill>
                  <a:schemeClr val="lt1"/>
                </a:solidFill>
                <a:latin typeface="Open Sans"/>
                <a:ea typeface="Open Sans"/>
                <a:cs typeface="Open Sans"/>
                <a:sym typeface="Open Sans"/>
              </a:rPr>
              <a:t>→ Student interests</a:t>
            </a:r>
            <a:endParaRPr b="1" sz="1700">
              <a:solidFill>
                <a:schemeClr val="lt1"/>
              </a:solidFill>
              <a:latin typeface="Open Sans"/>
              <a:ea typeface="Open Sans"/>
              <a:cs typeface="Open Sans"/>
              <a:sym typeface="Open Sans"/>
            </a:endParaRPr>
          </a:p>
          <a:p>
            <a:pPr indent="0" lvl="0" marL="0" rtl="0" algn="l">
              <a:spcBef>
                <a:spcPts val="0"/>
              </a:spcBef>
              <a:spcAft>
                <a:spcPts val="0"/>
              </a:spcAft>
              <a:buSzPts val="990"/>
              <a:buNone/>
            </a:pPr>
            <a:r>
              <a:rPr b="1" lang="en" sz="1700">
                <a:solidFill>
                  <a:schemeClr val="lt1"/>
                </a:solidFill>
                <a:latin typeface="Open Sans"/>
                <a:ea typeface="Open Sans"/>
                <a:cs typeface="Open Sans"/>
                <a:sym typeface="Open Sans"/>
              </a:rPr>
              <a:t>→ Meaningful theme connections</a:t>
            </a:r>
            <a:endParaRPr b="1" sz="1700">
              <a:solidFill>
                <a:schemeClr val="lt1"/>
              </a:solidFill>
              <a:latin typeface="Open Sans"/>
              <a:ea typeface="Open Sans"/>
              <a:cs typeface="Open Sans"/>
              <a:sym typeface="Open Sans"/>
            </a:endParaRPr>
          </a:p>
          <a:p>
            <a:pPr indent="0" lvl="0" marL="0" rtl="0" algn="l">
              <a:spcBef>
                <a:spcPts val="0"/>
              </a:spcBef>
              <a:spcAft>
                <a:spcPts val="0"/>
              </a:spcAft>
              <a:buSzPts val="990"/>
              <a:buNone/>
            </a:pPr>
            <a:r>
              <a:t/>
            </a:r>
            <a:endParaRPr b="1" sz="2040">
              <a:solidFill>
                <a:srgbClr val="EF5856"/>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195F"/>
        </a:solidFill>
      </p:bgPr>
    </p:bg>
    <p:spTree>
      <p:nvGrpSpPr>
        <p:cNvPr id="153" name="Shape 153"/>
        <p:cNvGrpSpPr/>
        <p:nvPr/>
      </p:nvGrpSpPr>
      <p:grpSpPr>
        <a:xfrm>
          <a:off x="0" y="0"/>
          <a:ext cx="0" cy="0"/>
          <a:chOff x="0" y="0"/>
          <a:chExt cx="0" cy="0"/>
        </a:xfrm>
      </p:grpSpPr>
      <p:sp>
        <p:nvSpPr>
          <p:cNvPr id="154" name="Google Shape;154;p26"/>
          <p:cNvSpPr/>
          <p:nvPr/>
        </p:nvSpPr>
        <p:spPr>
          <a:xfrm>
            <a:off x="238000" y="499275"/>
            <a:ext cx="8526300" cy="4415400"/>
          </a:xfrm>
          <a:prstGeom prst="snip1Rect">
            <a:avLst>
              <a:gd fmla="val 16667" name="adj"/>
            </a:avLst>
          </a:prstGeom>
          <a:solidFill>
            <a:srgbClr val="36195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6"/>
          <p:cNvSpPr txBox="1"/>
          <p:nvPr/>
        </p:nvSpPr>
        <p:spPr>
          <a:xfrm>
            <a:off x="385950" y="560825"/>
            <a:ext cx="7030500" cy="999300"/>
          </a:xfrm>
          <a:prstGeom prst="rect">
            <a:avLst/>
          </a:prstGeom>
          <a:noFill/>
          <a:ln>
            <a:noFill/>
          </a:ln>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3200">
                <a:solidFill>
                  <a:schemeClr val="lt1"/>
                </a:solidFill>
                <a:latin typeface="Open Sans"/>
                <a:ea typeface="Open Sans"/>
                <a:cs typeface="Open Sans"/>
                <a:sym typeface="Open Sans"/>
              </a:rPr>
              <a:t>National History Day </a:t>
            </a:r>
            <a:endParaRPr b="1" sz="3200">
              <a:solidFill>
                <a:schemeClr val="lt1"/>
              </a:solidFill>
              <a:latin typeface="Open Sans"/>
              <a:ea typeface="Open Sans"/>
              <a:cs typeface="Open Sans"/>
              <a:sym typeface="Open Sans"/>
            </a:endParaRPr>
          </a:p>
          <a:p>
            <a:pPr indent="0" lvl="0" marL="0" rtl="0" algn="l">
              <a:spcBef>
                <a:spcPts val="0"/>
              </a:spcBef>
              <a:spcAft>
                <a:spcPts val="0"/>
              </a:spcAft>
              <a:buNone/>
            </a:pPr>
            <a:r>
              <a:rPr lang="en" sz="2366">
                <a:solidFill>
                  <a:schemeClr val="lt1"/>
                </a:solidFill>
                <a:latin typeface="Open Sans"/>
                <a:ea typeface="Open Sans"/>
                <a:cs typeface="Open Sans"/>
                <a:sym typeface="Open Sans"/>
              </a:rPr>
              <a:t>Step by Step</a:t>
            </a:r>
            <a:endParaRPr sz="2366">
              <a:solidFill>
                <a:schemeClr val="lt1"/>
              </a:solidFill>
              <a:latin typeface="Open Sans"/>
              <a:ea typeface="Open Sans"/>
              <a:cs typeface="Open Sans"/>
              <a:sym typeface="Open Sans"/>
            </a:endParaRPr>
          </a:p>
        </p:txBody>
      </p:sp>
      <p:grpSp>
        <p:nvGrpSpPr>
          <p:cNvPr id="156" name="Google Shape;156;p26"/>
          <p:cNvGrpSpPr/>
          <p:nvPr/>
        </p:nvGrpSpPr>
        <p:grpSpPr>
          <a:xfrm>
            <a:off x="4056529" y="1560125"/>
            <a:ext cx="3173671" cy="2033654"/>
            <a:chOff x="4526679" y="1552999"/>
            <a:chExt cx="3173671" cy="2033654"/>
          </a:xfrm>
        </p:grpSpPr>
        <p:sp>
          <p:nvSpPr>
            <p:cNvPr id="157" name="Google Shape;157;p26"/>
            <p:cNvSpPr/>
            <p:nvPr/>
          </p:nvSpPr>
          <p:spPr>
            <a:xfrm>
              <a:off x="4849302" y="3079475"/>
              <a:ext cx="1958400" cy="133500"/>
            </a:xfrm>
            <a:prstGeom prst="rect">
              <a:avLst/>
            </a:prstGeom>
            <a:solidFill>
              <a:srgbClr val="8DD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 name="Google Shape;158;p26"/>
            <p:cNvGrpSpPr/>
            <p:nvPr/>
          </p:nvGrpSpPr>
          <p:grpSpPr>
            <a:xfrm>
              <a:off x="4526679" y="1552999"/>
              <a:ext cx="3173671" cy="2033654"/>
              <a:chOff x="4526679" y="1552999"/>
              <a:chExt cx="3173671" cy="2033654"/>
            </a:xfrm>
          </p:grpSpPr>
          <p:grpSp>
            <p:nvGrpSpPr>
              <p:cNvPr id="159" name="Google Shape;159;p26"/>
              <p:cNvGrpSpPr/>
              <p:nvPr/>
            </p:nvGrpSpPr>
            <p:grpSpPr>
              <a:xfrm>
                <a:off x="4808316" y="2800065"/>
                <a:ext cx="92400" cy="411825"/>
                <a:chOff x="845575" y="2563700"/>
                <a:chExt cx="92400" cy="411825"/>
              </a:xfrm>
            </p:grpSpPr>
            <p:cxnSp>
              <p:nvCxnSpPr>
                <p:cNvPr id="160" name="Google Shape;160;p2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1" name="Google Shape;161;p2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2" name="Google Shape;162;p26"/>
              <p:cNvSpPr txBox="1"/>
              <p:nvPr/>
            </p:nvSpPr>
            <p:spPr>
              <a:xfrm>
                <a:off x="4526679" y="3215253"/>
                <a:ext cx="6927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1200">
                  <a:latin typeface="Roboto"/>
                  <a:ea typeface="Roboto"/>
                  <a:cs typeface="Roboto"/>
                  <a:sym typeface="Roboto"/>
                </a:endParaRPr>
              </a:p>
            </p:txBody>
          </p:sp>
          <p:sp>
            <p:nvSpPr>
              <p:cNvPr id="163" name="Google Shape;163;p26"/>
              <p:cNvSpPr txBox="1"/>
              <p:nvPr/>
            </p:nvSpPr>
            <p:spPr>
              <a:xfrm>
                <a:off x="4667650" y="1552999"/>
                <a:ext cx="30327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EF5856"/>
                    </a:solidFill>
                    <a:latin typeface="Open Sans"/>
                    <a:ea typeface="Open Sans"/>
                    <a:cs typeface="Open Sans"/>
                    <a:sym typeface="Open Sans"/>
                  </a:rPr>
                  <a:t>ANALYZE</a:t>
                </a:r>
                <a:endParaRPr b="1" sz="12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1600"/>
                  </a:spcAft>
                  <a:buNone/>
                </a:pPr>
                <a:r>
                  <a:rPr lang="en" sz="1200">
                    <a:solidFill>
                      <a:schemeClr val="lt1"/>
                    </a:solidFill>
                    <a:latin typeface="Open Sans"/>
                    <a:ea typeface="Open Sans"/>
                    <a:cs typeface="Open Sans"/>
                    <a:sym typeface="Open Sans"/>
                  </a:rPr>
                  <a:t>Read. Analyze the sources. Place them in historical context. Craft a thesis. Make an argument based on evidence. Show change and impact.</a:t>
                </a:r>
                <a:endParaRPr sz="1200">
                  <a:solidFill>
                    <a:schemeClr val="lt1"/>
                  </a:solidFill>
                  <a:latin typeface="Open Sans"/>
                  <a:ea typeface="Open Sans"/>
                  <a:cs typeface="Open Sans"/>
                  <a:sym typeface="Open Sans"/>
                </a:endParaRPr>
              </a:p>
            </p:txBody>
          </p:sp>
        </p:grpSp>
      </p:grpSp>
      <p:grpSp>
        <p:nvGrpSpPr>
          <p:cNvPr id="164" name="Google Shape;164;p26"/>
          <p:cNvGrpSpPr/>
          <p:nvPr/>
        </p:nvGrpSpPr>
        <p:grpSpPr>
          <a:xfrm>
            <a:off x="5813260" y="2709722"/>
            <a:ext cx="2783490" cy="1791153"/>
            <a:chOff x="6435810" y="2702596"/>
            <a:chExt cx="2783490" cy="1791153"/>
          </a:xfrm>
        </p:grpSpPr>
        <p:sp>
          <p:nvSpPr>
            <p:cNvPr id="165" name="Google Shape;165;p26"/>
            <p:cNvSpPr/>
            <p:nvPr/>
          </p:nvSpPr>
          <p:spPr>
            <a:xfrm>
              <a:off x="6807650" y="3079475"/>
              <a:ext cx="2349300" cy="133500"/>
            </a:xfrm>
            <a:prstGeom prst="rect">
              <a:avLst/>
            </a:prstGeom>
            <a:solidFill>
              <a:srgbClr val="0B637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66" name="Google Shape;166;p26"/>
            <p:cNvGrpSpPr/>
            <p:nvPr/>
          </p:nvGrpSpPr>
          <p:grpSpPr>
            <a:xfrm>
              <a:off x="6435810" y="2702596"/>
              <a:ext cx="2783490" cy="1791153"/>
              <a:chOff x="6435810" y="2702596"/>
              <a:chExt cx="2783490" cy="1791153"/>
            </a:xfrm>
          </p:grpSpPr>
          <p:grpSp>
            <p:nvGrpSpPr>
              <p:cNvPr id="167" name="Google Shape;167;p26"/>
              <p:cNvGrpSpPr/>
              <p:nvPr/>
            </p:nvGrpSpPr>
            <p:grpSpPr>
              <a:xfrm rot="10800000">
                <a:off x="6760035" y="3079467"/>
                <a:ext cx="92400" cy="411825"/>
                <a:chOff x="2070100" y="2563700"/>
                <a:chExt cx="92400" cy="411825"/>
              </a:xfrm>
            </p:grpSpPr>
            <p:cxnSp>
              <p:nvCxnSpPr>
                <p:cNvPr id="168" name="Google Shape;168;p26"/>
                <p:cNvCxnSpPr/>
                <p:nvPr/>
              </p:nvCxnSpPr>
              <p:spPr>
                <a:xfrm>
                  <a:off x="2116300"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69" name="Google Shape;169;p26"/>
                <p:cNvSpPr/>
                <p:nvPr/>
              </p:nvSpPr>
              <p:spPr>
                <a:xfrm>
                  <a:off x="2070100"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0" name="Google Shape;170;p26"/>
              <p:cNvSpPr txBox="1"/>
              <p:nvPr/>
            </p:nvSpPr>
            <p:spPr>
              <a:xfrm>
                <a:off x="6435810" y="2702596"/>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1200">
                  <a:latin typeface="Roboto"/>
                  <a:ea typeface="Roboto"/>
                  <a:cs typeface="Roboto"/>
                  <a:sym typeface="Roboto"/>
                </a:endParaRPr>
              </a:p>
            </p:txBody>
          </p:sp>
          <p:sp>
            <p:nvSpPr>
              <p:cNvPr id="171" name="Google Shape;171;p26"/>
              <p:cNvSpPr txBox="1"/>
              <p:nvPr/>
            </p:nvSpPr>
            <p:spPr>
              <a:xfrm>
                <a:off x="6641100" y="3494449"/>
                <a:ext cx="2578200" cy="99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EF5856"/>
                    </a:solidFill>
                    <a:latin typeface="Open Sans"/>
                    <a:ea typeface="Open Sans"/>
                    <a:cs typeface="Open Sans"/>
                    <a:sym typeface="Open Sans"/>
                  </a:rPr>
                  <a:t>CREATE</a:t>
                </a:r>
                <a:endParaRPr b="1" sz="12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0"/>
                  </a:spcAft>
                  <a:buNone/>
                </a:pPr>
                <a:r>
                  <a:rPr lang="en" sz="1200">
                    <a:solidFill>
                      <a:schemeClr val="lt1"/>
                    </a:solidFill>
                    <a:latin typeface="Open Sans"/>
                    <a:ea typeface="Open Sans"/>
                    <a:cs typeface="Open Sans"/>
                    <a:sym typeface="Open Sans"/>
                  </a:rPr>
                  <a:t>Develop your exhibit, paper, website, performance, or documentary. Create process paper and bibliography.</a:t>
                </a:r>
                <a:endParaRPr sz="1200">
                  <a:solidFill>
                    <a:schemeClr val="lt1"/>
                  </a:solidFill>
                  <a:latin typeface="Open Sans"/>
                  <a:ea typeface="Open Sans"/>
                  <a:cs typeface="Open Sans"/>
                  <a:sym typeface="Open Sans"/>
                </a:endParaRPr>
              </a:p>
            </p:txBody>
          </p:sp>
        </p:grpSp>
      </p:grpSp>
      <p:grpSp>
        <p:nvGrpSpPr>
          <p:cNvPr id="172" name="Google Shape;172;p26"/>
          <p:cNvGrpSpPr/>
          <p:nvPr/>
        </p:nvGrpSpPr>
        <p:grpSpPr>
          <a:xfrm>
            <a:off x="276775" y="1712525"/>
            <a:ext cx="2578200" cy="1507576"/>
            <a:chOff x="746925" y="1705399"/>
            <a:chExt cx="2578200" cy="1507576"/>
          </a:xfrm>
        </p:grpSpPr>
        <p:sp>
          <p:nvSpPr>
            <p:cNvPr id="173" name="Google Shape;173;p26"/>
            <p:cNvSpPr/>
            <p:nvPr/>
          </p:nvSpPr>
          <p:spPr>
            <a:xfrm>
              <a:off x="932600" y="3079475"/>
              <a:ext cx="1958400" cy="133500"/>
            </a:xfrm>
            <a:prstGeom prst="rect">
              <a:avLst/>
            </a:prstGeom>
            <a:solidFill>
              <a:srgbClr val="8DD8D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74" name="Google Shape;174;p26"/>
            <p:cNvGrpSpPr/>
            <p:nvPr/>
          </p:nvGrpSpPr>
          <p:grpSpPr>
            <a:xfrm>
              <a:off x="746925" y="1705399"/>
              <a:ext cx="2578200" cy="1506491"/>
              <a:chOff x="746925" y="1705399"/>
              <a:chExt cx="2578200" cy="1506491"/>
            </a:xfrm>
          </p:grpSpPr>
          <p:grpSp>
            <p:nvGrpSpPr>
              <p:cNvPr id="175" name="Google Shape;175;p26"/>
              <p:cNvGrpSpPr/>
              <p:nvPr/>
            </p:nvGrpSpPr>
            <p:grpSpPr>
              <a:xfrm>
                <a:off x="881025" y="2800065"/>
                <a:ext cx="92400" cy="411825"/>
                <a:chOff x="845575" y="2563700"/>
                <a:chExt cx="92400" cy="411825"/>
              </a:xfrm>
            </p:grpSpPr>
            <p:cxnSp>
              <p:nvCxnSpPr>
                <p:cNvPr id="176" name="Google Shape;176;p26"/>
                <p:cNvCxnSpPr/>
                <p:nvPr/>
              </p:nvCxnSpPr>
              <p:spPr>
                <a:xfrm>
                  <a:off x="891775" y="2616125"/>
                  <a:ext cx="0" cy="359400"/>
                </a:xfrm>
                <a:prstGeom prst="straightConnector1">
                  <a:avLst/>
                </a:prstGeom>
                <a:noFill/>
                <a:ln cap="flat" cmpd="sng" w="9525">
                  <a:solidFill>
                    <a:srgbClr val="000000"/>
                  </a:solidFill>
                  <a:prstDash val="solid"/>
                  <a:round/>
                  <a:headEnd len="sm" w="sm" type="none"/>
                  <a:tailEnd len="sm" w="sm" type="none"/>
                </a:ln>
              </p:spPr>
            </p:cxnSp>
            <p:sp>
              <p:nvSpPr>
                <p:cNvPr id="177" name="Google Shape;177;p26"/>
                <p:cNvSpPr/>
                <p:nvPr/>
              </p:nvSpPr>
              <p:spPr>
                <a:xfrm>
                  <a:off x="845575" y="2563700"/>
                  <a:ext cx="92400" cy="924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78" name="Google Shape;178;p26"/>
              <p:cNvSpPr txBox="1"/>
              <p:nvPr/>
            </p:nvSpPr>
            <p:spPr>
              <a:xfrm>
                <a:off x="746925" y="1705399"/>
                <a:ext cx="25782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EF5856"/>
                    </a:solidFill>
                    <a:latin typeface="Open Sans"/>
                    <a:ea typeface="Open Sans"/>
                    <a:cs typeface="Open Sans"/>
                    <a:sym typeface="Open Sans"/>
                  </a:rPr>
                  <a:t>CHOOSE A TOPIC</a:t>
                </a:r>
                <a:endParaRPr b="1" sz="12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1600"/>
                  </a:spcAft>
                  <a:buNone/>
                </a:pPr>
                <a:r>
                  <a:rPr lang="en" sz="1200">
                    <a:solidFill>
                      <a:schemeClr val="lt1"/>
                    </a:solidFill>
                    <a:latin typeface="Open Sans"/>
                    <a:ea typeface="Open Sans"/>
                    <a:cs typeface="Open Sans"/>
                    <a:sym typeface="Open Sans"/>
                  </a:rPr>
                  <a:t>Research topic ideas that connect to the annual theme. Select the topic that interests you!</a:t>
                </a:r>
                <a:endParaRPr sz="1200">
                  <a:solidFill>
                    <a:schemeClr val="lt1"/>
                  </a:solidFill>
                  <a:latin typeface="Open Sans"/>
                  <a:ea typeface="Open Sans"/>
                  <a:cs typeface="Open Sans"/>
                  <a:sym typeface="Open Sans"/>
                </a:endParaRPr>
              </a:p>
            </p:txBody>
          </p:sp>
        </p:grpSp>
      </p:grpSp>
      <p:sp>
        <p:nvSpPr>
          <p:cNvPr id="179" name="Google Shape;179;p26"/>
          <p:cNvSpPr/>
          <p:nvPr/>
        </p:nvSpPr>
        <p:spPr>
          <a:xfrm>
            <a:off x="2420802" y="3086601"/>
            <a:ext cx="1958400" cy="133500"/>
          </a:xfrm>
          <a:prstGeom prst="rect">
            <a:avLst/>
          </a:prstGeom>
          <a:solidFill>
            <a:srgbClr val="0B6374"/>
          </a:solidFill>
          <a:ln cap="flat" cmpd="sng" w="9525">
            <a:solidFill>
              <a:srgbClr val="0B637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6"/>
          <p:cNvSpPr txBox="1"/>
          <p:nvPr/>
        </p:nvSpPr>
        <p:spPr>
          <a:xfrm>
            <a:off x="2055445" y="2709722"/>
            <a:ext cx="745800" cy="371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t/>
            </a:r>
            <a:endParaRPr b="1" sz="1200">
              <a:latin typeface="Roboto"/>
              <a:ea typeface="Roboto"/>
              <a:cs typeface="Roboto"/>
              <a:sym typeface="Roboto"/>
            </a:endParaRPr>
          </a:p>
        </p:txBody>
      </p:sp>
      <p:grpSp>
        <p:nvGrpSpPr>
          <p:cNvPr id="181" name="Google Shape;181;p26"/>
          <p:cNvGrpSpPr/>
          <p:nvPr/>
        </p:nvGrpSpPr>
        <p:grpSpPr>
          <a:xfrm rot="10800000">
            <a:off x="2378923" y="3086593"/>
            <a:ext cx="92400" cy="411825"/>
            <a:chOff x="2070100" y="2563700"/>
            <a:chExt cx="92400" cy="411825"/>
          </a:xfrm>
        </p:grpSpPr>
        <p:cxnSp>
          <p:nvCxnSpPr>
            <p:cNvPr id="182" name="Google Shape;182;p26"/>
            <p:cNvCxnSpPr/>
            <p:nvPr/>
          </p:nvCxnSpPr>
          <p:spPr>
            <a:xfrm>
              <a:off x="2116300" y="2616125"/>
              <a:ext cx="0" cy="359400"/>
            </a:xfrm>
            <a:prstGeom prst="straightConnector1">
              <a:avLst/>
            </a:prstGeom>
            <a:noFill/>
            <a:ln cap="flat" cmpd="sng" w="9525">
              <a:solidFill>
                <a:srgbClr val="424242"/>
              </a:solidFill>
              <a:prstDash val="solid"/>
              <a:round/>
              <a:headEnd len="sm" w="sm" type="none"/>
              <a:tailEnd len="sm" w="sm" type="none"/>
            </a:ln>
          </p:spPr>
        </p:cxnSp>
        <p:sp>
          <p:nvSpPr>
            <p:cNvPr id="183" name="Google Shape;183;p26"/>
            <p:cNvSpPr/>
            <p:nvPr/>
          </p:nvSpPr>
          <p:spPr>
            <a:xfrm>
              <a:off x="2070100" y="2563700"/>
              <a:ext cx="92400" cy="92400"/>
            </a:xfrm>
            <a:prstGeom prst="ellipse">
              <a:avLst/>
            </a:prstGeom>
            <a:solidFill>
              <a:srgbClr val="000000"/>
            </a:solidFill>
            <a:ln cap="flat" cmpd="sng" w="9525">
              <a:solidFill>
                <a:srgbClr val="42424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4" name="Google Shape;184;p26"/>
          <p:cNvSpPr txBox="1"/>
          <p:nvPr/>
        </p:nvSpPr>
        <p:spPr>
          <a:xfrm>
            <a:off x="2241000" y="3501575"/>
            <a:ext cx="2783400" cy="94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EF5856"/>
                </a:solidFill>
                <a:latin typeface="Open Sans"/>
                <a:ea typeface="Open Sans"/>
                <a:cs typeface="Open Sans"/>
                <a:sym typeface="Open Sans"/>
              </a:rPr>
              <a:t>RESEARCH</a:t>
            </a:r>
            <a:endParaRPr b="1" sz="12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1200">
              <a:latin typeface="Roboto"/>
              <a:ea typeface="Roboto"/>
              <a:cs typeface="Roboto"/>
              <a:sym typeface="Roboto"/>
            </a:endParaRPr>
          </a:p>
          <a:p>
            <a:pPr indent="0" lvl="0" marL="0" rtl="0" algn="l">
              <a:spcBef>
                <a:spcPts val="0"/>
              </a:spcBef>
              <a:spcAft>
                <a:spcPts val="1600"/>
              </a:spcAft>
              <a:buNone/>
            </a:pPr>
            <a:r>
              <a:rPr lang="en" sz="1200">
                <a:solidFill>
                  <a:schemeClr val="lt1"/>
                </a:solidFill>
                <a:latin typeface="Roboto"/>
                <a:ea typeface="Roboto"/>
                <a:cs typeface="Roboto"/>
                <a:sym typeface="Roboto"/>
              </a:rPr>
              <a:t>Find credible primary and secondary sources on your topic. Seek multiple perspectives. Keep digging!</a:t>
            </a:r>
            <a:endParaRPr b="1" sz="1200">
              <a:solidFill>
                <a:schemeClr val="lt1"/>
              </a:solidFill>
              <a:latin typeface="Roboto"/>
              <a:ea typeface="Roboto"/>
              <a:cs typeface="Roboto"/>
              <a:sym typeface="Roboto"/>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27"/>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EF5856"/>
                </a:solidFill>
                <a:latin typeface="Open Sans"/>
                <a:ea typeface="Open Sans"/>
                <a:cs typeface="Open Sans"/>
                <a:sym typeface="Open Sans"/>
              </a:rPr>
              <a:t>Teach the</a:t>
            </a:r>
            <a:endParaRPr b="1">
              <a:solidFill>
                <a:srgbClr val="EF5856"/>
              </a:solidFill>
              <a:latin typeface="Open Sans"/>
              <a:ea typeface="Open Sans"/>
              <a:cs typeface="Open Sans"/>
              <a:sym typeface="Open Sans"/>
            </a:endParaRPr>
          </a:p>
          <a:p>
            <a:pPr indent="0" lvl="0" marL="0" rtl="0" algn="ctr">
              <a:spcBef>
                <a:spcPts val="0"/>
              </a:spcBef>
              <a:spcAft>
                <a:spcPts val="0"/>
              </a:spcAft>
              <a:buNone/>
            </a:pPr>
            <a:r>
              <a:rPr b="1" lang="en">
                <a:solidFill>
                  <a:srgbClr val="EF5856"/>
                </a:solidFill>
                <a:latin typeface="Open Sans"/>
                <a:ea typeface="Open Sans"/>
                <a:cs typeface="Open Sans"/>
                <a:sym typeface="Open Sans"/>
              </a:rPr>
              <a:t> </a:t>
            </a:r>
            <a:r>
              <a:rPr b="1" lang="en">
                <a:solidFill>
                  <a:srgbClr val="EF5856"/>
                </a:solidFill>
                <a:latin typeface="Open Sans"/>
                <a:ea typeface="Open Sans"/>
                <a:cs typeface="Open Sans"/>
                <a:sym typeface="Open Sans"/>
              </a:rPr>
              <a:t>Skills</a:t>
            </a:r>
            <a:endParaRPr b="1">
              <a:solidFill>
                <a:srgbClr val="EF5856"/>
              </a:solidFill>
              <a:latin typeface="Open Sans"/>
              <a:ea typeface="Open Sans"/>
              <a:cs typeface="Open Sans"/>
              <a:sym typeface="Open Sans"/>
            </a:endParaRPr>
          </a:p>
        </p:txBody>
      </p:sp>
      <p:sp>
        <p:nvSpPr>
          <p:cNvPr id="190" name="Google Shape;190;p27"/>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Integrate skills with </a:t>
            </a:r>
            <a:endParaRPr>
              <a:solidFill>
                <a:schemeClr val="lt1"/>
              </a:solidFill>
              <a:latin typeface="Open Sans"/>
              <a:ea typeface="Open Sans"/>
              <a:cs typeface="Open Sans"/>
              <a:sym typeface="Open Sans"/>
            </a:endParaRPr>
          </a:p>
          <a:p>
            <a:pPr indent="0" lvl="0" marL="0" rtl="0" algn="ctr">
              <a:spcBef>
                <a:spcPts val="0"/>
              </a:spcBef>
              <a:spcAft>
                <a:spcPts val="0"/>
              </a:spcAft>
              <a:buNone/>
            </a:pPr>
            <a:r>
              <a:rPr b="1" lang="en">
                <a:solidFill>
                  <a:schemeClr val="lt1"/>
                </a:solidFill>
                <a:latin typeface="Open Sans"/>
                <a:ea typeface="Open Sans"/>
                <a:cs typeface="Open Sans"/>
                <a:sym typeface="Open Sans"/>
              </a:rPr>
              <a:t>your</a:t>
            </a:r>
            <a:r>
              <a:rPr lang="en">
                <a:solidFill>
                  <a:schemeClr val="lt1"/>
                </a:solidFill>
                <a:latin typeface="Open Sans"/>
                <a:ea typeface="Open Sans"/>
                <a:cs typeface="Open Sans"/>
                <a:sym typeface="Open Sans"/>
              </a:rPr>
              <a:t> content</a:t>
            </a:r>
            <a:endParaRPr>
              <a:solidFill>
                <a:schemeClr val="lt1"/>
              </a:solidFill>
              <a:latin typeface="Open Sans"/>
              <a:ea typeface="Open Sans"/>
              <a:cs typeface="Open Sans"/>
              <a:sym typeface="Open Sans"/>
            </a:endParaRPr>
          </a:p>
        </p:txBody>
      </p:sp>
      <p:sp>
        <p:nvSpPr>
          <p:cNvPr id="191" name="Google Shape;191;p27"/>
          <p:cNvSpPr txBox="1"/>
          <p:nvPr>
            <p:ph idx="2" type="body"/>
          </p:nvPr>
        </p:nvSpPr>
        <p:spPr>
          <a:xfrm>
            <a:off x="4939500" y="724075"/>
            <a:ext cx="33129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rPr lang="en">
                <a:latin typeface="Open Sans"/>
                <a:ea typeface="Open Sans"/>
                <a:cs typeface="Open Sans"/>
                <a:sym typeface="Open Sans"/>
              </a:rPr>
              <a:t>Primary and Secondary Sources</a:t>
            </a:r>
            <a:endParaRPr>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txBox="1"/>
          <p:nvPr/>
        </p:nvSpPr>
        <p:spPr>
          <a:xfrm>
            <a:off x="253900" y="862200"/>
            <a:ext cx="2214000" cy="2471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FFFFFF"/>
                </a:solidFill>
                <a:latin typeface="Open Sans"/>
                <a:ea typeface="Open Sans"/>
                <a:cs typeface="Open Sans"/>
                <a:sym typeface="Open Sans"/>
              </a:rPr>
              <a:t>Primary Sources </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rgbClr val="FFFFFF"/>
                </a:solidFill>
                <a:latin typeface="Open Sans"/>
                <a:ea typeface="Open Sans"/>
                <a:cs typeface="Open Sans"/>
                <a:sym typeface="Open Sans"/>
              </a:rPr>
              <a:t>What makes an artifact or document a </a:t>
            </a:r>
            <a:r>
              <a:rPr b="1" lang="en">
                <a:solidFill>
                  <a:srgbClr val="EF5856"/>
                </a:solidFill>
                <a:latin typeface="Open Sans"/>
                <a:ea typeface="Open Sans"/>
                <a:cs typeface="Open Sans"/>
                <a:sym typeface="Open Sans"/>
              </a:rPr>
              <a:t>primary</a:t>
            </a:r>
            <a:r>
              <a:rPr lang="en">
                <a:solidFill>
                  <a:srgbClr val="FFFFFF"/>
                </a:solidFill>
                <a:latin typeface="Open Sans"/>
                <a:ea typeface="Open Sans"/>
                <a:cs typeface="Open Sans"/>
                <a:sym typeface="Open Sans"/>
              </a:rPr>
              <a:t> source?</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sp>
        <p:nvSpPr>
          <p:cNvPr id="197" name="Google Shape;197;p28"/>
          <p:cNvSpPr txBox="1"/>
          <p:nvPr/>
        </p:nvSpPr>
        <p:spPr>
          <a:xfrm>
            <a:off x="3118750" y="4174025"/>
            <a:ext cx="5705400" cy="400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a:solidFill>
                  <a:srgbClr val="FFFFFF"/>
                </a:solidFill>
                <a:latin typeface="Open Sans"/>
                <a:ea typeface="Open Sans"/>
                <a:cs typeface="Open Sans"/>
                <a:sym typeface="Open Sans"/>
              </a:rPr>
              <a:t>Washington Crossing the Delaware, by Emanuel Leutze (1851)</a:t>
            </a:r>
            <a:endParaRPr/>
          </a:p>
        </p:txBody>
      </p:sp>
      <p:pic>
        <p:nvPicPr>
          <p:cNvPr id="198" name="Google Shape;198;p28"/>
          <p:cNvPicPr preferRelativeResize="0"/>
          <p:nvPr/>
        </p:nvPicPr>
        <p:blipFill>
          <a:blip r:embed="rId3">
            <a:alphaModFix/>
          </a:blip>
          <a:stretch>
            <a:fillRect/>
          </a:stretch>
        </p:blipFill>
        <p:spPr>
          <a:xfrm>
            <a:off x="2691050" y="332075"/>
            <a:ext cx="6452950" cy="3773175"/>
          </a:xfrm>
          <a:prstGeom prst="rect">
            <a:avLst/>
          </a:prstGeom>
          <a:noFill/>
          <a:ln cap="flat" cmpd="sng" w="76200">
            <a:solidFill>
              <a:schemeClr val="lt2"/>
            </a:solidFill>
            <a:prstDash val="solid"/>
            <a:round/>
            <a:headEnd len="sm" w="sm" type="none"/>
            <a:tailEnd len="sm" w="sm" type="none"/>
          </a:ln>
        </p:spPr>
      </p:pic>
      <p:sp>
        <p:nvSpPr>
          <p:cNvPr id="199" name="Google Shape;199;p28"/>
          <p:cNvSpPr txBox="1"/>
          <p:nvPr/>
        </p:nvSpPr>
        <p:spPr>
          <a:xfrm>
            <a:off x="253900" y="3333300"/>
            <a:ext cx="2108400" cy="895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FFFF"/>
                </a:solidFill>
                <a:latin typeface="Open Sans"/>
                <a:ea typeface="Open Sans"/>
                <a:cs typeface="Open Sans"/>
                <a:sym typeface="Open Sans"/>
              </a:rPr>
              <a:t>Keywords: </a:t>
            </a:r>
            <a:endParaRPr b="1">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rgbClr val="EF5856"/>
                </a:solidFill>
                <a:latin typeface="Open Sans"/>
                <a:ea typeface="Open Sans"/>
                <a:cs typeface="Open Sans"/>
                <a:sym typeface="Open Sans"/>
              </a:rPr>
              <a:t>WHEN was it created?</a:t>
            </a:r>
            <a:endParaRPr b="1">
              <a:solidFill>
                <a:srgbClr val="EF5856"/>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99"/>
                                        </p:tgtEl>
                                        <p:attrNameLst>
                                          <p:attrName>style.visibility</p:attrName>
                                        </p:attrNameLst>
                                      </p:cBhvr>
                                      <p:to>
                                        <p:strVal val="visible"/>
                                      </p:to>
                                    </p:set>
                                    <p:anim calcmode="lin" valueType="num">
                                      <p:cBhvr additive="base">
                                        <p:cTn dur="1000"/>
                                        <p:tgtEl>
                                          <p:spTgt spid="19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 name="Shape 203"/>
        <p:cNvGrpSpPr/>
        <p:nvPr/>
      </p:nvGrpSpPr>
      <p:grpSpPr>
        <a:xfrm>
          <a:off x="0" y="0"/>
          <a:ext cx="0" cy="0"/>
          <a:chOff x="0" y="0"/>
          <a:chExt cx="0" cy="0"/>
        </a:xfrm>
      </p:grpSpPr>
      <p:sp>
        <p:nvSpPr>
          <p:cNvPr id="204" name="Google Shape;204;p29"/>
          <p:cNvSpPr txBox="1"/>
          <p:nvPr/>
        </p:nvSpPr>
        <p:spPr>
          <a:xfrm>
            <a:off x="177700" y="862200"/>
            <a:ext cx="2214000" cy="2807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FFFFFF"/>
                </a:solidFill>
                <a:latin typeface="Open Sans"/>
                <a:ea typeface="Open Sans"/>
                <a:cs typeface="Open Sans"/>
                <a:sym typeface="Open Sans"/>
              </a:rPr>
              <a:t>Secondary Sources</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lang="en">
                <a:solidFill>
                  <a:srgbClr val="FFFFFF"/>
                </a:solidFill>
                <a:latin typeface="Open Sans"/>
                <a:ea typeface="Open Sans"/>
                <a:cs typeface="Open Sans"/>
                <a:sym typeface="Open Sans"/>
              </a:rPr>
              <a:t>What makes a secondary source </a:t>
            </a:r>
            <a:r>
              <a:rPr b="1" lang="en">
                <a:solidFill>
                  <a:srgbClr val="EF5856"/>
                </a:solidFill>
                <a:latin typeface="Open Sans"/>
                <a:ea typeface="Open Sans"/>
                <a:cs typeface="Open Sans"/>
                <a:sym typeface="Open Sans"/>
              </a:rPr>
              <a:t>credible</a:t>
            </a:r>
            <a:r>
              <a:rPr lang="en">
                <a:solidFill>
                  <a:srgbClr val="FFFFFF"/>
                </a:solidFill>
                <a:latin typeface="Open Sans"/>
                <a:ea typeface="Open Sans"/>
                <a:cs typeface="Open Sans"/>
                <a:sym typeface="Open Sans"/>
              </a:rPr>
              <a:t>?</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p:txBody>
      </p:sp>
      <p:pic>
        <p:nvPicPr>
          <p:cNvPr id="205" name="Google Shape;205;p29" title="Screenshot 2025-07-02 at 11.34.26 AM.png"/>
          <p:cNvPicPr preferRelativeResize="0"/>
          <p:nvPr/>
        </p:nvPicPr>
        <p:blipFill rotWithShape="1">
          <a:blip r:embed="rId3">
            <a:alphaModFix/>
          </a:blip>
          <a:srcRect b="0" l="0" r="7132" t="0"/>
          <a:stretch/>
        </p:blipFill>
        <p:spPr>
          <a:xfrm>
            <a:off x="5021125" y="3307050"/>
            <a:ext cx="3995424" cy="1383645"/>
          </a:xfrm>
          <a:prstGeom prst="rect">
            <a:avLst/>
          </a:prstGeom>
          <a:noFill/>
          <a:ln cap="flat" cmpd="sng" w="9525">
            <a:solidFill>
              <a:schemeClr val="lt1"/>
            </a:solidFill>
            <a:prstDash val="solid"/>
            <a:round/>
            <a:headEnd len="sm" w="sm" type="none"/>
            <a:tailEnd len="sm" w="sm" type="none"/>
          </a:ln>
        </p:spPr>
      </p:pic>
      <p:pic>
        <p:nvPicPr>
          <p:cNvPr id="206" name="Google Shape;206;p29" title="Screenshot 2025-07-02 at 3.33.31 PM.png"/>
          <p:cNvPicPr preferRelativeResize="0"/>
          <p:nvPr/>
        </p:nvPicPr>
        <p:blipFill>
          <a:blip r:embed="rId4">
            <a:alphaModFix/>
          </a:blip>
          <a:stretch>
            <a:fillRect/>
          </a:stretch>
        </p:blipFill>
        <p:spPr>
          <a:xfrm>
            <a:off x="1991750" y="266450"/>
            <a:ext cx="2868650" cy="4424249"/>
          </a:xfrm>
          <a:prstGeom prst="rect">
            <a:avLst/>
          </a:prstGeom>
          <a:noFill/>
          <a:ln cap="flat" cmpd="sng" w="9525">
            <a:solidFill>
              <a:schemeClr val="lt1"/>
            </a:solidFill>
            <a:prstDash val="solid"/>
            <a:round/>
            <a:headEnd len="sm" w="sm" type="none"/>
            <a:tailEnd len="sm" w="sm" type="none"/>
          </a:ln>
        </p:spPr>
      </p:pic>
      <p:pic>
        <p:nvPicPr>
          <p:cNvPr id="207" name="Google Shape;207;p29" title="Screenshot 2025-07-02 at 3.34.35 PM.png"/>
          <p:cNvPicPr preferRelativeResize="0"/>
          <p:nvPr/>
        </p:nvPicPr>
        <p:blipFill rotWithShape="1">
          <a:blip r:embed="rId5">
            <a:alphaModFix/>
          </a:blip>
          <a:srcRect b="4680" l="2057" r="10407" t="4435"/>
          <a:stretch/>
        </p:blipFill>
        <p:spPr>
          <a:xfrm>
            <a:off x="7139694" y="136550"/>
            <a:ext cx="1876856" cy="2982125"/>
          </a:xfrm>
          <a:prstGeom prst="rect">
            <a:avLst/>
          </a:prstGeom>
          <a:noFill/>
          <a:ln cap="flat" cmpd="sng" w="9525">
            <a:solidFill>
              <a:schemeClr val="lt1"/>
            </a:solidFill>
            <a:prstDash val="solid"/>
            <a:round/>
            <a:headEnd len="sm" w="sm" type="none"/>
            <a:tailEnd len="sm" w="sm" type="none"/>
          </a:ln>
        </p:spPr>
      </p:pic>
      <p:pic>
        <p:nvPicPr>
          <p:cNvPr id="208" name="Google Shape;208;p29" title="Screenshot 2025-07-02 at 5.45.02 PM.png"/>
          <p:cNvPicPr preferRelativeResize="0"/>
          <p:nvPr/>
        </p:nvPicPr>
        <p:blipFill>
          <a:blip r:embed="rId6">
            <a:alphaModFix/>
          </a:blip>
          <a:stretch>
            <a:fillRect/>
          </a:stretch>
        </p:blipFill>
        <p:spPr>
          <a:xfrm>
            <a:off x="5021119" y="136550"/>
            <a:ext cx="1972282" cy="2982125"/>
          </a:xfrm>
          <a:prstGeom prst="rect">
            <a:avLst/>
          </a:prstGeom>
          <a:noFill/>
          <a:ln cap="flat" cmpd="sng" w="9525">
            <a:solidFill>
              <a:schemeClr val="lt1"/>
            </a:solidFill>
            <a:prstDash val="solid"/>
            <a:round/>
            <a:headEnd len="sm" w="sm" type="none"/>
            <a:tailEnd len="sm" w="sm" type="none"/>
          </a:ln>
        </p:spPr>
      </p:pic>
      <p:sp>
        <p:nvSpPr>
          <p:cNvPr id="209" name="Google Shape;209;p29"/>
          <p:cNvSpPr txBox="1"/>
          <p:nvPr/>
        </p:nvSpPr>
        <p:spPr>
          <a:xfrm>
            <a:off x="177700" y="3333300"/>
            <a:ext cx="2108400" cy="6480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a:solidFill>
                  <a:srgbClr val="FFFFFF"/>
                </a:solidFill>
                <a:latin typeface="Open Sans"/>
                <a:ea typeface="Open Sans"/>
                <a:cs typeface="Open Sans"/>
                <a:sym typeface="Open Sans"/>
              </a:rPr>
              <a:t>Keywords:</a:t>
            </a:r>
            <a:endParaRPr b="1">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a:solidFill>
                  <a:srgbClr val="EF5856"/>
                </a:solidFill>
                <a:latin typeface="Open Sans"/>
                <a:ea typeface="Open Sans"/>
                <a:cs typeface="Open Sans"/>
                <a:sym typeface="Open Sans"/>
              </a:rPr>
              <a:t>WHO wrote it?</a:t>
            </a:r>
            <a:endParaRPr b="1">
              <a:solidFill>
                <a:srgbClr val="EF5856"/>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209"/>
                                        </p:tgtEl>
                                        <p:attrNameLst>
                                          <p:attrName>style.visibility</p:attrName>
                                        </p:attrNameLst>
                                      </p:cBhvr>
                                      <p:to>
                                        <p:strVal val="visible"/>
                                      </p:to>
                                    </p:set>
                                    <p:anim calcmode="lin" valueType="num">
                                      <p:cBhvr additive="base">
                                        <p:cTn dur="1000"/>
                                        <p:tgtEl>
                                          <p:spTgt spid="209"/>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30"/>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EF5856"/>
                </a:solidFill>
                <a:latin typeface="Open Sans"/>
                <a:ea typeface="Open Sans"/>
                <a:cs typeface="Open Sans"/>
                <a:sym typeface="Open Sans"/>
              </a:rPr>
              <a:t>Teach the</a:t>
            </a:r>
            <a:endParaRPr b="1">
              <a:solidFill>
                <a:srgbClr val="EF5856"/>
              </a:solidFill>
              <a:latin typeface="Open Sans"/>
              <a:ea typeface="Open Sans"/>
              <a:cs typeface="Open Sans"/>
              <a:sym typeface="Open Sans"/>
            </a:endParaRPr>
          </a:p>
          <a:p>
            <a:pPr indent="0" lvl="0" marL="0" rtl="0" algn="ctr">
              <a:spcBef>
                <a:spcPts val="0"/>
              </a:spcBef>
              <a:spcAft>
                <a:spcPts val="0"/>
              </a:spcAft>
              <a:buNone/>
            </a:pPr>
            <a:r>
              <a:rPr b="1" lang="en">
                <a:solidFill>
                  <a:srgbClr val="EF5856"/>
                </a:solidFill>
                <a:latin typeface="Open Sans"/>
                <a:ea typeface="Open Sans"/>
                <a:cs typeface="Open Sans"/>
                <a:sym typeface="Open Sans"/>
              </a:rPr>
              <a:t> Skills</a:t>
            </a:r>
            <a:endParaRPr b="1">
              <a:solidFill>
                <a:srgbClr val="EF5856"/>
              </a:solidFill>
              <a:latin typeface="Open Sans"/>
              <a:ea typeface="Open Sans"/>
              <a:cs typeface="Open Sans"/>
              <a:sym typeface="Open Sans"/>
            </a:endParaRPr>
          </a:p>
        </p:txBody>
      </p:sp>
      <p:sp>
        <p:nvSpPr>
          <p:cNvPr id="215" name="Google Shape;215;p3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Research Strategies and   Digital Literacy</a:t>
            </a:r>
            <a:endParaRPr>
              <a:solidFill>
                <a:schemeClr val="lt1"/>
              </a:solidFill>
              <a:latin typeface="Open Sans"/>
              <a:ea typeface="Open Sans"/>
              <a:cs typeface="Open Sans"/>
              <a:sym typeface="Open Sans"/>
            </a:endParaRPr>
          </a:p>
        </p:txBody>
      </p:sp>
      <p:sp>
        <p:nvSpPr>
          <p:cNvPr id="216" name="Google Shape;216;p30"/>
          <p:cNvSpPr txBox="1"/>
          <p:nvPr>
            <p:ph idx="2" type="body"/>
          </p:nvPr>
        </p:nvSpPr>
        <p:spPr>
          <a:xfrm>
            <a:off x="4939500" y="724075"/>
            <a:ext cx="33129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Open Sans"/>
                <a:ea typeface="Open Sans"/>
                <a:cs typeface="Open Sans"/>
                <a:sym typeface="Open Sans"/>
              </a:rPr>
              <a:t>Locating credible sources</a:t>
            </a:r>
            <a:endParaRPr>
              <a:latin typeface="Open Sans"/>
              <a:ea typeface="Open Sans"/>
              <a:cs typeface="Open Sans"/>
              <a:sym typeface="Open Sans"/>
            </a:endParaRPr>
          </a:p>
          <a:p>
            <a:pPr indent="0" lvl="0" marL="0" rtl="0" algn="l">
              <a:spcBef>
                <a:spcPts val="1200"/>
              </a:spcBef>
              <a:spcAft>
                <a:spcPts val="0"/>
              </a:spcAft>
              <a:buNone/>
            </a:pPr>
            <a:r>
              <a:rPr lang="en">
                <a:latin typeface="Open Sans"/>
                <a:ea typeface="Open Sans"/>
                <a:cs typeface="Open Sans"/>
                <a:sym typeface="Open Sans"/>
              </a:rPr>
              <a:t>Research roadmap</a:t>
            </a:r>
            <a:endParaRPr>
              <a:latin typeface="Open Sans"/>
              <a:ea typeface="Open Sans"/>
              <a:cs typeface="Open Sans"/>
              <a:sym typeface="Open Sans"/>
            </a:endParaRPr>
          </a:p>
          <a:p>
            <a:pPr indent="0" lvl="0" marL="0" rtl="0" algn="l">
              <a:spcBef>
                <a:spcPts val="1200"/>
              </a:spcBef>
              <a:spcAft>
                <a:spcPts val="1200"/>
              </a:spcAft>
              <a:buNone/>
            </a:pPr>
            <a:r>
              <a:rPr lang="en">
                <a:latin typeface="Open Sans"/>
                <a:ea typeface="Open Sans"/>
                <a:cs typeface="Open Sans"/>
                <a:sym typeface="Open Sans"/>
              </a:rPr>
              <a:t>Multiple perspectives</a:t>
            </a:r>
            <a:endParaRPr>
              <a:latin typeface="Open Sans"/>
              <a:ea typeface="Open Sans"/>
              <a:cs typeface="Open Sans"/>
              <a:sym typeface="Open Sans"/>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p31"/>
          <p:cNvSpPr txBox="1"/>
          <p:nvPr>
            <p:ph type="title"/>
          </p:nvPr>
        </p:nvSpPr>
        <p:spPr>
          <a:xfrm>
            <a:off x="283100" y="345650"/>
            <a:ext cx="8557200" cy="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rgbClr val="EF5856"/>
                </a:solidFill>
                <a:latin typeface="Open Sans"/>
                <a:ea typeface="Open Sans"/>
                <a:cs typeface="Open Sans"/>
                <a:sym typeface="Open Sans"/>
              </a:rPr>
              <a:t>Finding Credible Sources for Research </a:t>
            </a:r>
            <a:endParaRPr b="1" sz="2400">
              <a:solidFill>
                <a:srgbClr val="EF5856"/>
              </a:solidFill>
              <a:latin typeface="Open Sans"/>
              <a:ea typeface="Open Sans"/>
              <a:cs typeface="Open Sans"/>
              <a:sym typeface="Open Sans"/>
            </a:endParaRPr>
          </a:p>
        </p:txBody>
      </p:sp>
      <p:sp>
        <p:nvSpPr>
          <p:cNvPr id="222" name="Google Shape;222;p31"/>
          <p:cNvSpPr txBox="1"/>
          <p:nvPr/>
        </p:nvSpPr>
        <p:spPr>
          <a:xfrm>
            <a:off x="3756450" y="1066850"/>
            <a:ext cx="4073400" cy="2986200"/>
          </a:xfrm>
          <a:prstGeom prst="rect">
            <a:avLst/>
          </a:prstGeom>
          <a:noFill/>
          <a:ln>
            <a:noFill/>
          </a:ln>
        </p:spPr>
        <p:txBody>
          <a:bodyPr anchorCtr="0" anchor="t" bIns="91425" lIns="91425" spcFirstLastPara="1" rIns="91425" wrap="square" tIns="91425">
            <a:spAutoFit/>
          </a:bodyPr>
          <a:lstStyle/>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Secondary Source Databases &amp; Search Engines</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3">
                  <a:extLst>
                    <a:ext uri="{A12FA001-AC4F-418D-AE19-62706E023703}">
                      <ahyp:hlinkClr val="tx"/>
                    </a:ext>
                  </a:extLst>
                </a:hlinkClick>
              </a:rPr>
              <a:t>Gale</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4">
                  <a:extLst>
                    <a:ext uri="{A12FA001-AC4F-418D-AE19-62706E023703}">
                      <ahyp:hlinkClr val="tx"/>
                    </a:ext>
                  </a:extLst>
                </a:hlinkClick>
              </a:rPr>
              <a:t>EBSCO</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5">
                  <a:extLst>
                    <a:ext uri="{A12FA001-AC4F-418D-AE19-62706E023703}">
                      <ahyp:hlinkClr val="tx"/>
                    </a:ext>
                  </a:extLst>
                </a:hlinkClick>
              </a:rPr>
              <a:t>JSTOR</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6">
                  <a:extLst>
                    <a:ext uri="{A12FA001-AC4F-418D-AE19-62706E023703}">
                      <ahyp:hlinkClr val="tx"/>
                    </a:ext>
                  </a:extLst>
                </a:hlinkClick>
              </a:rPr>
              <a:t>GoogleBooks</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7">
                  <a:extLst>
                    <a:ext uri="{A12FA001-AC4F-418D-AE19-62706E023703}">
                      <ahyp:hlinkClr val="tx"/>
                    </a:ext>
                  </a:extLst>
                </a:hlinkClick>
              </a:rPr>
              <a:t>GoogleScholar</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8">
                  <a:extLst>
                    <a:ext uri="{A12FA001-AC4F-418D-AE19-62706E023703}">
                      <ahyp:hlinkClr val="tx"/>
                    </a:ext>
                  </a:extLst>
                </a:hlinkClick>
              </a:rPr>
              <a:t>Utah Historical Quarterly</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9">
                  <a:extLst>
                    <a:ext uri="{A12FA001-AC4F-418D-AE19-62706E023703}">
                      <ahyp:hlinkClr val="tx"/>
                    </a:ext>
                  </a:extLst>
                </a:hlinkClick>
              </a:rPr>
              <a:t>Utah History to Go</a:t>
            </a:r>
            <a:endParaRPr>
              <a:solidFill>
                <a:schemeClr val="lt1"/>
              </a:solidFill>
              <a:latin typeface="Open Sans"/>
              <a:ea typeface="Open Sans"/>
              <a:cs typeface="Open Sans"/>
              <a:sym typeface="Open Sans"/>
            </a:endParaRPr>
          </a:p>
          <a:p>
            <a:pPr indent="0" lvl="0" marL="0" rtl="0" algn="l">
              <a:lnSpc>
                <a:spcPct val="150000"/>
              </a:lnSpc>
              <a:spcBef>
                <a:spcPts val="0"/>
              </a:spcBef>
              <a:spcAft>
                <a:spcPts val="0"/>
              </a:spcAft>
              <a:buNone/>
            </a:pPr>
            <a:r>
              <a:rPr lang="en">
                <a:solidFill>
                  <a:schemeClr val="lt1"/>
                </a:solidFill>
                <a:latin typeface="Open Sans"/>
                <a:ea typeface="Open Sans"/>
                <a:cs typeface="Open Sans"/>
                <a:sym typeface="Open Sans"/>
              </a:rPr>
              <a:t>&gt; </a:t>
            </a:r>
            <a:r>
              <a:rPr lang="en" u="sng">
                <a:solidFill>
                  <a:schemeClr val="lt1"/>
                </a:solidFill>
                <a:latin typeface="Open Sans"/>
                <a:ea typeface="Open Sans"/>
                <a:cs typeface="Open Sans"/>
                <a:sym typeface="Open Sans"/>
                <a:hlinkClick r:id="rId10">
                  <a:extLst>
                    <a:ext uri="{A12FA001-AC4F-418D-AE19-62706E023703}">
                      <ahyp:hlinkClr val="tx"/>
                    </a:ext>
                  </a:extLst>
                </a:hlinkClick>
              </a:rPr>
              <a:t>I Love Utah History</a:t>
            </a:r>
            <a:endParaRPr>
              <a:solidFill>
                <a:schemeClr val="lt1"/>
              </a:solidFill>
              <a:latin typeface="Open Sans"/>
              <a:ea typeface="Open Sans"/>
              <a:cs typeface="Open Sans"/>
              <a:sym typeface="Open Sans"/>
            </a:endParaRPr>
          </a:p>
        </p:txBody>
      </p:sp>
      <p:sp>
        <p:nvSpPr>
          <p:cNvPr id="223" name="Google Shape;223;p31"/>
          <p:cNvSpPr txBox="1"/>
          <p:nvPr/>
        </p:nvSpPr>
        <p:spPr>
          <a:xfrm>
            <a:off x="6420700" y="1903300"/>
            <a:ext cx="2244900" cy="648000"/>
          </a:xfrm>
          <a:prstGeom prst="rect">
            <a:avLst/>
          </a:prstGeom>
          <a:noFill/>
          <a:ln cap="flat" cmpd="sng" w="9525">
            <a:solidFill>
              <a:srgbClr val="EF5856"/>
            </a:solidFill>
            <a:prstDash val="solid"/>
            <a:round/>
            <a:headEnd len="sm" w="sm" type="none"/>
            <a:tailEnd len="sm" w="sm" type="none"/>
          </a:ln>
        </p:spPr>
        <p:txBody>
          <a:bodyPr anchorCtr="0" anchor="t" bIns="91425" lIns="91425" spcFirstLastPara="1" rIns="91425" wrap="square" tIns="91425">
            <a:spAutoFit/>
          </a:bodyPr>
          <a:lstStyle/>
          <a:p>
            <a:pPr indent="0" lvl="0" marL="0" rtl="0" algn="ctr">
              <a:lnSpc>
                <a:spcPct val="115000"/>
              </a:lnSpc>
              <a:spcBef>
                <a:spcPts val="0"/>
              </a:spcBef>
              <a:spcAft>
                <a:spcPts val="0"/>
              </a:spcAft>
              <a:buNone/>
            </a:pPr>
            <a:r>
              <a:rPr b="1" lang="en">
                <a:solidFill>
                  <a:srgbClr val="FFFFFF"/>
                </a:solidFill>
                <a:latin typeface="Open Sans"/>
                <a:ea typeface="Open Sans"/>
                <a:cs typeface="Open Sans"/>
                <a:sym typeface="Open Sans"/>
              </a:rPr>
              <a:t>Researchers Beware!</a:t>
            </a:r>
            <a:endParaRPr b="1">
              <a:solidFill>
                <a:srgbClr val="FFFFFF"/>
              </a:solidFill>
              <a:latin typeface="Open Sans"/>
              <a:ea typeface="Open Sans"/>
              <a:cs typeface="Open Sans"/>
              <a:sym typeface="Open Sans"/>
            </a:endParaRPr>
          </a:p>
          <a:p>
            <a:pPr indent="0" lvl="0" marL="0" rtl="0" algn="ctr">
              <a:lnSpc>
                <a:spcPct val="115000"/>
              </a:lnSpc>
              <a:spcBef>
                <a:spcPts val="0"/>
              </a:spcBef>
              <a:spcAft>
                <a:spcPts val="0"/>
              </a:spcAft>
              <a:buNone/>
            </a:pPr>
            <a:r>
              <a:rPr lang="en">
                <a:solidFill>
                  <a:srgbClr val="FFFFFF"/>
                </a:solidFill>
                <a:latin typeface="Open Sans"/>
                <a:ea typeface="Open Sans"/>
                <a:cs typeface="Open Sans"/>
                <a:sym typeface="Open Sans"/>
              </a:rPr>
              <a:t>C</a:t>
            </a:r>
            <a:r>
              <a:rPr lang="en">
                <a:solidFill>
                  <a:srgbClr val="FFFFFF"/>
                </a:solidFill>
                <a:latin typeface="Open Sans"/>
                <a:ea typeface="Open Sans"/>
                <a:cs typeface="Open Sans"/>
                <a:sym typeface="Open Sans"/>
              </a:rPr>
              <a:t>razy Aunt Edna</a:t>
            </a:r>
            <a:endParaRPr>
              <a:solidFill>
                <a:srgbClr val="FFFFFF"/>
              </a:solidFill>
              <a:latin typeface="Open Sans"/>
              <a:ea typeface="Open Sans"/>
              <a:cs typeface="Open Sans"/>
              <a:sym typeface="Open Sans"/>
            </a:endParaRPr>
          </a:p>
        </p:txBody>
      </p:sp>
      <p:sp>
        <p:nvSpPr>
          <p:cNvPr id="224" name="Google Shape;224;p31"/>
          <p:cNvSpPr txBox="1"/>
          <p:nvPr/>
        </p:nvSpPr>
        <p:spPr>
          <a:xfrm>
            <a:off x="493000" y="1066850"/>
            <a:ext cx="3000000" cy="2893800"/>
          </a:xfrm>
          <a:prstGeom prst="rect">
            <a:avLst/>
          </a:prstGeom>
          <a:noFill/>
          <a:ln>
            <a:noFill/>
          </a:ln>
        </p:spPr>
        <p:txBody>
          <a:bodyPr anchorCtr="0" anchor="t" bIns="91425" lIns="91425" spcFirstLastPara="1" rIns="91425" wrap="square" tIns="91425">
            <a:spAutoFit/>
          </a:bodyPr>
          <a:lstStyle/>
          <a:p>
            <a:pPr indent="0" lvl="0" marL="0" rtl="0" algn="l">
              <a:lnSpc>
                <a:spcPct val="100000"/>
              </a:lnSpc>
              <a:spcBef>
                <a:spcPts val="0"/>
              </a:spcBef>
              <a:spcAft>
                <a:spcPts val="0"/>
              </a:spcAft>
              <a:buNone/>
            </a:pPr>
            <a:r>
              <a:rPr lang="en" sz="1800">
                <a:solidFill>
                  <a:srgbClr val="FFFFFF"/>
                </a:solidFill>
                <a:latin typeface="Open Sans"/>
                <a:ea typeface="Open Sans"/>
                <a:cs typeface="Open Sans"/>
                <a:sym typeface="Open Sans"/>
              </a:rPr>
              <a:t>Archives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1800">
                <a:solidFill>
                  <a:srgbClr val="FFFFFF"/>
                </a:solidFill>
                <a:latin typeface="Open Sans"/>
                <a:ea typeface="Open Sans"/>
                <a:cs typeface="Open Sans"/>
                <a:sym typeface="Open Sans"/>
              </a:rPr>
              <a:t>Museums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1800">
                <a:solidFill>
                  <a:srgbClr val="FFFFFF"/>
                </a:solidFill>
                <a:latin typeface="Open Sans"/>
                <a:ea typeface="Open Sans"/>
                <a:cs typeface="Open Sans"/>
                <a:sym typeface="Open Sans"/>
              </a:rPr>
              <a:t>Historical Sites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1800">
                <a:solidFill>
                  <a:srgbClr val="FFFFFF"/>
                </a:solidFill>
                <a:latin typeface="Open Sans"/>
                <a:ea typeface="Open Sans"/>
                <a:cs typeface="Open Sans"/>
                <a:sym typeface="Open Sans"/>
              </a:rPr>
              <a:t>Historical Societies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1800">
                <a:solidFill>
                  <a:srgbClr val="FFFFFF"/>
                </a:solidFill>
                <a:latin typeface="Open Sans"/>
                <a:ea typeface="Open Sans"/>
                <a:cs typeface="Open Sans"/>
                <a:sym typeface="Open Sans"/>
              </a:rPr>
              <a:t>University Libraries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0"/>
              </a:spcAft>
              <a:buNone/>
            </a:pPr>
            <a:r>
              <a:rPr lang="en" sz="1800">
                <a:solidFill>
                  <a:srgbClr val="FFFFFF"/>
                </a:solidFill>
                <a:latin typeface="Open Sans"/>
                <a:ea typeface="Open Sans"/>
                <a:cs typeface="Open Sans"/>
                <a:sym typeface="Open Sans"/>
              </a:rPr>
              <a:t>Peer Reviewed Journals</a:t>
            </a:r>
            <a:endParaRPr sz="1800">
              <a:solidFill>
                <a:srgbClr val="FFFFFF"/>
              </a:solidFill>
              <a:latin typeface="Open Sans"/>
              <a:ea typeface="Open Sans"/>
              <a:cs typeface="Open Sans"/>
              <a:sym typeface="Open Sans"/>
            </a:endParaRPr>
          </a:p>
          <a:p>
            <a:pPr indent="0" lvl="0" marL="0" rtl="0" algn="l">
              <a:lnSpc>
                <a:spcPct val="100000"/>
              </a:lnSpc>
              <a:spcBef>
                <a:spcPts val="1000"/>
              </a:spcBef>
              <a:spcAft>
                <a:spcPts val="1000"/>
              </a:spcAft>
              <a:buNone/>
            </a:pPr>
            <a:r>
              <a:rPr lang="en" sz="1800">
                <a:solidFill>
                  <a:srgbClr val="FFFFFF"/>
                </a:solidFill>
                <a:latin typeface="Open Sans"/>
                <a:ea typeface="Open Sans"/>
                <a:cs typeface="Open Sans"/>
                <a:sym typeface="Open Sans"/>
              </a:rPr>
              <a:t>Books </a:t>
            </a:r>
            <a:endParaRPr sz="1800">
              <a:solidFill>
                <a:srgbClr val="FFFFFF"/>
              </a:solidFill>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2"/>
          <p:cNvSpPr txBox="1"/>
          <p:nvPr>
            <p:ph type="title"/>
          </p:nvPr>
        </p:nvSpPr>
        <p:spPr>
          <a:xfrm>
            <a:off x="293400" y="308625"/>
            <a:ext cx="8557200" cy="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lt1"/>
                </a:solidFill>
                <a:latin typeface="Open Sans"/>
                <a:ea typeface="Open Sans"/>
                <a:cs typeface="Open Sans"/>
                <a:sym typeface="Open Sans"/>
              </a:rPr>
              <a:t>Archives</a:t>
            </a:r>
            <a:endParaRPr sz="2400">
              <a:solidFill>
                <a:schemeClr val="lt1"/>
              </a:solidFill>
              <a:latin typeface="Open Sans"/>
              <a:ea typeface="Open Sans"/>
              <a:cs typeface="Open Sans"/>
              <a:sym typeface="Open Sans"/>
            </a:endParaRPr>
          </a:p>
        </p:txBody>
      </p:sp>
      <p:pic>
        <p:nvPicPr>
          <p:cNvPr id="230" name="Google Shape;230;p32" title="Screenshot 2025-07-02 at 1.38.10 PM.png"/>
          <p:cNvPicPr preferRelativeResize="0"/>
          <p:nvPr/>
        </p:nvPicPr>
        <p:blipFill rotWithShape="1">
          <a:blip r:embed="rId3">
            <a:alphaModFix/>
          </a:blip>
          <a:srcRect b="47459" l="0" r="0" t="0"/>
          <a:stretch/>
        </p:blipFill>
        <p:spPr>
          <a:xfrm>
            <a:off x="3173625" y="258900"/>
            <a:ext cx="5756951" cy="1795376"/>
          </a:xfrm>
          <a:prstGeom prst="rect">
            <a:avLst/>
          </a:prstGeom>
          <a:noFill/>
          <a:ln cap="flat" cmpd="sng" w="9525">
            <a:solidFill>
              <a:schemeClr val="lt1"/>
            </a:solidFill>
            <a:prstDash val="solid"/>
            <a:round/>
            <a:headEnd len="sm" w="sm" type="none"/>
            <a:tailEnd len="sm" w="sm" type="none"/>
          </a:ln>
        </p:spPr>
      </p:pic>
      <p:pic>
        <p:nvPicPr>
          <p:cNvPr id="231" name="Google Shape;231;p32" title="Screenshot 2025-07-02 at 2.53.18 PM.png"/>
          <p:cNvPicPr preferRelativeResize="0"/>
          <p:nvPr/>
        </p:nvPicPr>
        <p:blipFill>
          <a:blip r:embed="rId4">
            <a:alphaModFix/>
          </a:blip>
          <a:stretch>
            <a:fillRect/>
          </a:stretch>
        </p:blipFill>
        <p:spPr>
          <a:xfrm>
            <a:off x="4736963" y="1444675"/>
            <a:ext cx="4330836" cy="3241799"/>
          </a:xfrm>
          <a:prstGeom prst="rect">
            <a:avLst/>
          </a:prstGeom>
          <a:noFill/>
          <a:ln cap="flat" cmpd="sng" w="9525">
            <a:solidFill>
              <a:schemeClr val="lt1"/>
            </a:solidFill>
            <a:prstDash val="solid"/>
            <a:round/>
            <a:headEnd len="sm" w="sm" type="none"/>
            <a:tailEnd len="sm" w="sm" type="none"/>
          </a:ln>
        </p:spPr>
      </p:pic>
      <p:pic>
        <p:nvPicPr>
          <p:cNvPr id="232" name="Google Shape;232;p32" title="Screenshot 2025-07-02 at 2.57.48 PM.png"/>
          <p:cNvPicPr preferRelativeResize="0"/>
          <p:nvPr/>
        </p:nvPicPr>
        <p:blipFill rotWithShape="1">
          <a:blip r:embed="rId5">
            <a:alphaModFix/>
          </a:blip>
          <a:srcRect b="3138" l="990" r="62039" t="0"/>
          <a:stretch/>
        </p:blipFill>
        <p:spPr>
          <a:xfrm>
            <a:off x="287475" y="979025"/>
            <a:ext cx="2794551" cy="1946700"/>
          </a:xfrm>
          <a:prstGeom prst="rect">
            <a:avLst/>
          </a:prstGeom>
          <a:noFill/>
          <a:ln cap="flat" cmpd="sng" w="9525">
            <a:solidFill>
              <a:schemeClr val="lt1"/>
            </a:solidFill>
            <a:prstDash val="solid"/>
            <a:round/>
            <a:headEnd len="sm" w="sm" type="none"/>
            <a:tailEnd len="sm" w="sm" type="none"/>
          </a:ln>
        </p:spPr>
      </p:pic>
      <p:pic>
        <p:nvPicPr>
          <p:cNvPr id="233" name="Google Shape;233;p32" title="Screenshot 2025-07-02 at 11.49.30 AM.png"/>
          <p:cNvPicPr preferRelativeResize="0"/>
          <p:nvPr/>
        </p:nvPicPr>
        <p:blipFill rotWithShape="1">
          <a:blip r:embed="rId6">
            <a:alphaModFix/>
          </a:blip>
          <a:srcRect b="0" l="0" r="0" t="29223"/>
          <a:stretch/>
        </p:blipFill>
        <p:spPr>
          <a:xfrm>
            <a:off x="1300950" y="3588978"/>
            <a:ext cx="3363301" cy="1478325"/>
          </a:xfrm>
          <a:prstGeom prst="rect">
            <a:avLst/>
          </a:prstGeom>
          <a:noFill/>
          <a:ln cap="flat" cmpd="sng" w="9525">
            <a:solidFill>
              <a:schemeClr val="lt1"/>
            </a:solidFill>
            <a:prstDash val="solid"/>
            <a:round/>
            <a:headEnd len="sm" w="sm" type="none"/>
            <a:tailEnd len="sm" w="sm" type="none"/>
          </a:ln>
        </p:spPr>
      </p:pic>
      <p:pic>
        <p:nvPicPr>
          <p:cNvPr id="234" name="Google Shape;234;p32" title="Screenshot 2025-07-02 at 12.03.48 PM.png"/>
          <p:cNvPicPr preferRelativeResize="0"/>
          <p:nvPr/>
        </p:nvPicPr>
        <p:blipFill rotWithShape="1">
          <a:blip r:embed="rId7">
            <a:alphaModFix/>
          </a:blip>
          <a:srcRect b="32768" l="27155" r="32271" t="0"/>
          <a:stretch/>
        </p:blipFill>
        <p:spPr>
          <a:xfrm>
            <a:off x="1300950" y="2890777"/>
            <a:ext cx="3363300" cy="7814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5"/>
          <p:cNvSpPr txBox="1"/>
          <p:nvPr>
            <p:ph idx="1" type="body"/>
          </p:nvPr>
        </p:nvSpPr>
        <p:spPr>
          <a:xfrm>
            <a:off x="5010350" y="3659700"/>
            <a:ext cx="3316500" cy="12411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Tatiana Chudy</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200">
                <a:solidFill>
                  <a:schemeClr val="lt1"/>
                </a:solidFill>
                <a:latin typeface="Open Sans"/>
                <a:ea typeface="Open Sans"/>
                <a:cs typeface="Open Sans"/>
                <a:sym typeface="Open Sans"/>
              </a:rPr>
              <a:t>National History Day Program Assistant </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rPr lang="en" sz="1200">
                <a:solidFill>
                  <a:schemeClr val="lt1"/>
                </a:solidFill>
                <a:latin typeface="Open Sans"/>
                <a:ea typeface="Open Sans"/>
                <a:cs typeface="Open Sans"/>
                <a:sym typeface="Open Sans"/>
              </a:rPr>
              <a:t>Utah Historical Society</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300">
              <a:solidFill>
                <a:schemeClr val="lt1"/>
              </a:solidFill>
              <a:latin typeface="Open Sans"/>
              <a:ea typeface="Open Sans"/>
              <a:cs typeface="Open Sans"/>
              <a:sym typeface="Open Sans"/>
            </a:endParaRPr>
          </a:p>
        </p:txBody>
      </p:sp>
      <p:sp>
        <p:nvSpPr>
          <p:cNvPr id="69" name="Google Shape;69;p15"/>
          <p:cNvSpPr txBox="1"/>
          <p:nvPr>
            <p:ph type="title"/>
          </p:nvPr>
        </p:nvSpPr>
        <p:spPr>
          <a:xfrm>
            <a:off x="311700" y="2926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solidFill>
                  <a:srgbClr val="EF5856"/>
                </a:solidFill>
                <a:latin typeface="Open Sans"/>
                <a:ea typeface="Open Sans"/>
                <a:cs typeface="Open Sans"/>
                <a:sym typeface="Open Sans"/>
              </a:rPr>
              <a:t>Presenters</a:t>
            </a:r>
            <a:endParaRPr b="1">
              <a:solidFill>
                <a:srgbClr val="EF5856"/>
              </a:solidFill>
              <a:latin typeface="Open Sans"/>
              <a:ea typeface="Open Sans"/>
              <a:cs typeface="Open Sans"/>
              <a:sym typeface="Open Sans"/>
            </a:endParaRPr>
          </a:p>
        </p:txBody>
      </p:sp>
      <p:sp>
        <p:nvSpPr>
          <p:cNvPr id="70" name="Google Shape;70;p15"/>
          <p:cNvSpPr txBox="1"/>
          <p:nvPr>
            <p:ph idx="1" type="body"/>
          </p:nvPr>
        </p:nvSpPr>
        <p:spPr>
          <a:xfrm>
            <a:off x="1726200" y="3735300"/>
            <a:ext cx="2998200" cy="10899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sz="1600">
                <a:solidFill>
                  <a:schemeClr val="lt1"/>
                </a:solidFill>
                <a:latin typeface="Open Sans"/>
                <a:ea typeface="Open Sans"/>
                <a:cs typeface="Open Sans"/>
                <a:sym typeface="Open Sans"/>
              </a:rPr>
              <a:t>Dr. </a:t>
            </a:r>
            <a:r>
              <a:rPr lang="en" sz="1600">
                <a:solidFill>
                  <a:schemeClr val="lt1"/>
                </a:solidFill>
                <a:latin typeface="Open Sans"/>
                <a:ea typeface="Open Sans"/>
                <a:cs typeface="Open Sans"/>
                <a:sym typeface="Open Sans"/>
              </a:rPr>
              <a:t>Wendy Rex Atzet</a:t>
            </a:r>
            <a:endParaRPr sz="1600">
              <a:solidFill>
                <a:schemeClr val="lt1"/>
              </a:solidFill>
              <a:latin typeface="Open Sans"/>
              <a:ea typeface="Open Sans"/>
              <a:cs typeface="Open Sans"/>
              <a:sym typeface="Open Sans"/>
            </a:endParaRPr>
          </a:p>
          <a:p>
            <a:pPr indent="0" lvl="0" marL="0" rtl="0" algn="l">
              <a:spcBef>
                <a:spcPts val="0"/>
              </a:spcBef>
              <a:spcAft>
                <a:spcPts val="0"/>
              </a:spcAft>
              <a:buNone/>
            </a:pPr>
            <a:r>
              <a:rPr lang="en" sz="1200">
                <a:solidFill>
                  <a:schemeClr val="lt1"/>
                </a:solidFill>
                <a:latin typeface="Open Sans"/>
                <a:ea typeface="Open Sans"/>
                <a:cs typeface="Open Sans"/>
                <a:sym typeface="Open Sans"/>
              </a:rPr>
              <a:t>K-12 Initiatives Manager</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rPr lang="en" sz="1200">
                <a:solidFill>
                  <a:schemeClr val="lt1"/>
                </a:solidFill>
                <a:latin typeface="Open Sans"/>
                <a:ea typeface="Open Sans"/>
                <a:cs typeface="Open Sans"/>
                <a:sym typeface="Open Sans"/>
              </a:rPr>
              <a:t>Utah Historical Society</a:t>
            </a:r>
            <a:endParaRPr sz="12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sz="1000">
              <a:solidFill>
                <a:schemeClr val="lt1"/>
              </a:solidFill>
              <a:latin typeface="Open Sans"/>
              <a:ea typeface="Open Sans"/>
              <a:cs typeface="Open Sans"/>
              <a:sym typeface="Open Sans"/>
            </a:endParaRPr>
          </a:p>
        </p:txBody>
      </p:sp>
      <p:pic>
        <p:nvPicPr>
          <p:cNvPr id="71" name="Google Shape;71;p15"/>
          <p:cNvPicPr preferRelativeResize="0"/>
          <p:nvPr/>
        </p:nvPicPr>
        <p:blipFill rotWithShape="1">
          <a:blip r:embed="rId3">
            <a:alphaModFix/>
          </a:blip>
          <a:srcRect b="0" l="20508" r="10090" t="7398"/>
          <a:stretch/>
        </p:blipFill>
        <p:spPr>
          <a:xfrm>
            <a:off x="1826300" y="898302"/>
            <a:ext cx="2191324" cy="2781100"/>
          </a:xfrm>
          <a:prstGeom prst="rect">
            <a:avLst/>
          </a:prstGeom>
          <a:noFill/>
          <a:ln cap="flat" cmpd="sng" w="9525">
            <a:solidFill>
              <a:schemeClr val="lt1"/>
            </a:solidFill>
            <a:prstDash val="solid"/>
            <a:round/>
            <a:headEnd len="sm" w="sm" type="none"/>
            <a:tailEnd len="sm" w="sm" type="none"/>
          </a:ln>
        </p:spPr>
      </p:pic>
      <p:pic>
        <p:nvPicPr>
          <p:cNvPr id="72" name="Google Shape;72;p15" title="1M1A3643.JPG"/>
          <p:cNvPicPr preferRelativeResize="0"/>
          <p:nvPr/>
        </p:nvPicPr>
        <p:blipFill rotWithShape="1">
          <a:blip r:embed="rId4">
            <a:alphaModFix/>
          </a:blip>
          <a:srcRect b="3016" l="35137" r="14370" t="3016"/>
          <a:stretch/>
        </p:blipFill>
        <p:spPr>
          <a:xfrm>
            <a:off x="5160625" y="878125"/>
            <a:ext cx="2242447" cy="2781099"/>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283100" y="345650"/>
            <a:ext cx="8557200" cy="67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400">
                <a:solidFill>
                  <a:schemeClr val="lt1"/>
                </a:solidFill>
                <a:latin typeface="Open Sans"/>
                <a:ea typeface="Open Sans"/>
                <a:cs typeface="Open Sans"/>
                <a:sym typeface="Open Sans"/>
              </a:rPr>
              <a:t>Research: Order of Operations</a:t>
            </a:r>
            <a:endParaRPr sz="2400">
              <a:solidFill>
                <a:schemeClr val="lt1"/>
              </a:solidFill>
              <a:latin typeface="Open Sans"/>
              <a:ea typeface="Open Sans"/>
              <a:cs typeface="Open Sans"/>
              <a:sym typeface="Open Sans"/>
            </a:endParaRPr>
          </a:p>
        </p:txBody>
      </p:sp>
      <p:pic>
        <p:nvPicPr>
          <p:cNvPr id="240" name="Google Shape;240;p33"/>
          <p:cNvPicPr preferRelativeResize="0"/>
          <p:nvPr/>
        </p:nvPicPr>
        <p:blipFill>
          <a:blip r:embed="rId3">
            <a:alphaModFix/>
          </a:blip>
          <a:stretch>
            <a:fillRect/>
          </a:stretch>
        </p:blipFill>
        <p:spPr>
          <a:xfrm>
            <a:off x="152400" y="1168550"/>
            <a:ext cx="8839199" cy="371648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p34"/>
          <p:cNvSpPr txBox="1"/>
          <p:nvPr>
            <p:ph type="title"/>
          </p:nvPr>
        </p:nvSpPr>
        <p:spPr>
          <a:xfrm>
            <a:off x="598200" y="780275"/>
            <a:ext cx="3044100" cy="3706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400">
                <a:solidFill>
                  <a:schemeClr val="lt1"/>
                </a:solidFill>
                <a:latin typeface="Open Sans"/>
                <a:ea typeface="Open Sans"/>
                <a:cs typeface="Open Sans"/>
                <a:sym typeface="Open Sans"/>
              </a:rPr>
              <a:t>Look for</a:t>
            </a:r>
            <a:endParaRPr b="1" sz="2400">
              <a:solidFill>
                <a:schemeClr val="lt1"/>
              </a:solidFill>
              <a:latin typeface="Open Sans"/>
              <a:ea typeface="Open Sans"/>
              <a:cs typeface="Open Sans"/>
              <a:sym typeface="Open Sans"/>
            </a:endParaRPr>
          </a:p>
          <a:p>
            <a:pPr indent="0" lvl="0" marL="0" rtl="0" algn="l">
              <a:spcBef>
                <a:spcPts val="0"/>
              </a:spcBef>
              <a:spcAft>
                <a:spcPts val="0"/>
              </a:spcAft>
              <a:buNone/>
            </a:pPr>
            <a:r>
              <a:rPr b="1" lang="en" sz="2400">
                <a:solidFill>
                  <a:schemeClr val="lt1"/>
                </a:solidFill>
                <a:latin typeface="Open Sans"/>
                <a:ea typeface="Open Sans"/>
                <a:cs typeface="Open Sans"/>
                <a:sym typeface="Open Sans"/>
              </a:rPr>
              <a:t>Multiple </a:t>
            </a:r>
            <a:endParaRPr b="1" sz="2400">
              <a:solidFill>
                <a:schemeClr val="lt1"/>
              </a:solidFill>
              <a:latin typeface="Open Sans"/>
              <a:ea typeface="Open Sans"/>
              <a:cs typeface="Open Sans"/>
              <a:sym typeface="Open Sans"/>
            </a:endParaRPr>
          </a:p>
          <a:p>
            <a:pPr indent="0" lvl="0" marL="0" rtl="0" algn="l">
              <a:spcBef>
                <a:spcPts val="0"/>
              </a:spcBef>
              <a:spcAft>
                <a:spcPts val="0"/>
              </a:spcAft>
              <a:buNone/>
            </a:pPr>
            <a:r>
              <a:rPr b="1" lang="en" sz="2400">
                <a:solidFill>
                  <a:schemeClr val="lt1"/>
                </a:solidFill>
                <a:latin typeface="Open Sans"/>
                <a:ea typeface="Open Sans"/>
                <a:cs typeface="Open Sans"/>
                <a:sym typeface="Open Sans"/>
              </a:rPr>
              <a:t>Perspectives</a:t>
            </a:r>
            <a:endParaRPr b="1" sz="2400">
              <a:solidFill>
                <a:schemeClr val="lt1"/>
              </a:solidFill>
              <a:latin typeface="Open Sans"/>
              <a:ea typeface="Open Sans"/>
              <a:cs typeface="Open Sans"/>
              <a:sym typeface="Open Sans"/>
            </a:endParaRPr>
          </a:p>
          <a:p>
            <a:pPr indent="0" lvl="0" marL="0" rtl="0" algn="l">
              <a:spcBef>
                <a:spcPts val="0"/>
              </a:spcBef>
              <a:spcAft>
                <a:spcPts val="0"/>
              </a:spcAft>
              <a:buNone/>
            </a:pPr>
            <a:r>
              <a:t/>
            </a:r>
            <a:endParaRPr b="1" sz="24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24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2400">
              <a:solidFill>
                <a:srgbClr val="EF5856"/>
              </a:solidFill>
              <a:latin typeface="Open Sans"/>
              <a:ea typeface="Open Sans"/>
              <a:cs typeface="Open Sans"/>
              <a:sym typeface="Open Sans"/>
            </a:endParaRPr>
          </a:p>
          <a:p>
            <a:pPr indent="0" lvl="0" marL="0" rtl="0" algn="l">
              <a:spcBef>
                <a:spcPts val="0"/>
              </a:spcBef>
              <a:spcAft>
                <a:spcPts val="0"/>
              </a:spcAft>
              <a:buNone/>
            </a:pPr>
            <a:r>
              <a:t/>
            </a:r>
            <a:endParaRPr b="1" sz="2400">
              <a:solidFill>
                <a:srgbClr val="EF5856"/>
              </a:solidFill>
              <a:latin typeface="Open Sans"/>
              <a:ea typeface="Open Sans"/>
              <a:cs typeface="Open Sans"/>
              <a:sym typeface="Open Sans"/>
            </a:endParaRPr>
          </a:p>
        </p:txBody>
      </p:sp>
      <p:pic>
        <p:nvPicPr>
          <p:cNvPr id="246" name="Google Shape;246;p34"/>
          <p:cNvPicPr preferRelativeResize="0"/>
          <p:nvPr/>
        </p:nvPicPr>
        <p:blipFill>
          <a:blip r:embed="rId3">
            <a:alphaModFix/>
          </a:blip>
          <a:stretch>
            <a:fillRect/>
          </a:stretch>
        </p:blipFill>
        <p:spPr>
          <a:xfrm>
            <a:off x="2401275" y="27250"/>
            <a:ext cx="7290325" cy="486022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35"/>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b="1" lang="en">
                <a:solidFill>
                  <a:srgbClr val="EF5856"/>
                </a:solidFill>
                <a:latin typeface="Open Sans"/>
                <a:ea typeface="Open Sans"/>
                <a:cs typeface="Open Sans"/>
                <a:sym typeface="Open Sans"/>
              </a:rPr>
              <a:t>Teach the</a:t>
            </a:r>
            <a:endParaRPr b="1">
              <a:solidFill>
                <a:srgbClr val="EF5856"/>
              </a:solidFill>
              <a:latin typeface="Open Sans"/>
              <a:ea typeface="Open Sans"/>
              <a:cs typeface="Open Sans"/>
              <a:sym typeface="Open Sans"/>
            </a:endParaRPr>
          </a:p>
          <a:p>
            <a:pPr indent="0" lvl="0" marL="0" rtl="0" algn="ctr">
              <a:spcBef>
                <a:spcPts val="0"/>
              </a:spcBef>
              <a:spcAft>
                <a:spcPts val="0"/>
              </a:spcAft>
              <a:buNone/>
            </a:pPr>
            <a:r>
              <a:rPr b="1" lang="en">
                <a:solidFill>
                  <a:srgbClr val="EF5856"/>
                </a:solidFill>
                <a:latin typeface="Open Sans"/>
                <a:ea typeface="Open Sans"/>
                <a:cs typeface="Open Sans"/>
                <a:sym typeface="Open Sans"/>
              </a:rPr>
              <a:t> Skills</a:t>
            </a:r>
            <a:endParaRPr b="1">
              <a:solidFill>
                <a:srgbClr val="EF5856"/>
              </a:solidFill>
              <a:latin typeface="Open Sans"/>
              <a:ea typeface="Open Sans"/>
              <a:cs typeface="Open Sans"/>
              <a:sym typeface="Open Sans"/>
            </a:endParaRPr>
          </a:p>
        </p:txBody>
      </p:sp>
      <p:sp>
        <p:nvSpPr>
          <p:cNvPr id="252" name="Google Shape;252;p35"/>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Historical Thinking                and Analysis</a:t>
            </a:r>
            <a:endParaRPr>
              <a:solidFill>
                <a:schemeClr val="lt1"/>
              </a:solidFill>
              <a:latin typeface="Open Sans"/>
              <a:ea typeface="Open Sans"/>
              <a:cs typeface="Open Sans"/>
              <a:sym typeface="Open Sans"/>
            </a:endParaRPr>
          </a:p>
        </p:txBody>
      </p:sp>
      <p:sp>
        <p:nvSpPr>
          <p:cNvPr id="253" name="Google Shape;253;p35"/>
          <p:cNvSpPr txBox="1"/>
          <p:nvPr>
            <p:ph idx="2" type="body"/>
          </p:nvPr>
        </p:nvSpPr>
        <p:spPr>
          <a:xfrm>
            <a:off x="4939500" y="724075"/>
            <a:ext cx="33129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latin typeface="Open Sans"/>
                <a:ea typeface="Open Sans"/>
                <a:cs typeface="Open Sans"/>
                <a:sym typeface="Open Sans"/>
              </a:rPr>
              <a:t>Strategies for analyzing primary sources</a:t>
            </a:r>
            <a:endParaRPr>
              <a:latin typeface="Open Sans"/>
              <a:ea typeface="Open Sans"/>
              <a:cs typeface="Open Sans"/>
              <a:sym typeface="Open Sans"/>
            </a:endParaRPr>
          </a:p>
          <a:p>
            <a:pPr indent="0" lvl="0" marL="0" rtl="0" algn="l">
              <a:spcBef>
                <a:spcPts val="1200"/>
              </a:spcBef>
              <a:spcAft>
                <a:spcPts val="0"/>
              </a:spcAft>
              <a:buNone/>
            </a:pPr>
            <a:r>
              <a:rPr lang="en">
                <a:latin typeface="Open Sans"/>
                <a:ea typeface="Open Sans"/>
                <a:cs typeface="Open Sans"/>
                <a:sym typeface="Open Sans"/>
              </a:rPr>
              <a:t>Historical thinking skills</a:t>
            </a:r>
            <a:endParaRPr>
              <a:latin typeface="Open Sans"/>
              <a:ea typeface="Open Sans"/>
              <a:cs typeface="Open Sans"/>
              <a:sym typeface="Open Sans"/>
            </a:endParaRPr>
          </a:p>
          <a:p>
            <a:pPr indent="0" lvl="0" marL="0" rtl="0" algn="l">
              <a:spcBef>
                <a:spcPts val="1200"/>
              </a:spcBef>
              <a:spcAft>
                <a:spcPts val="0"/>
              </a:spcAft>
              <a:buNone/>
            </a:pPr>
            <a:r>
              <a:rPr lang="en">
                <a:latin typeface="Open Sans"/>
                <a:ea typeface="Open Sans"/>
                <a:cs typeface="Open Sans"/>
                <a:sym typeface="Open Sans"/>
              </a:rPr>
              <a:t>Lesson plan</a:t>
            </a:r>
            <a:endParaRPr>
              <a:latin typeface="Open Sans"/>
              <a:ea typeface="Open Sans"/>
              <a:cs typeface="Open Sans"/>
              <a:sym typeface="Open Sans"/>
            </a:endParaRPr>
          </a:p>
          <a:p>
            <a:pPr indent="0" lvl="0" marL="0" rtl="0" algn="l">
              <a:spcBef>
                <a:spcPts val="1200"/>
              </a:spcBef>
              <a:spcAft>
                <a:spcPts val="1200"/>
              </a:spcAft>
              <a:buNone/>
            </a:pPr>
            <a:r>
              <a:t/>
            </a:r>
            <a:endParaRPr>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36"/>
          <p:cNvSpPr txBox="1"/>
          <p:nvPr/>
        </p:nvSpPr>
        <p:spPr>
          <a:xfrm>
            <a:off x="253900" y="862200"/>
            <a:ext cx="2698800" cy="37479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FFFFFF"/>
                </a:solidFill>
                <a:latin typeface="Open Sans"/>
                <a:ea typeface="Open Sans"/>
                <a:cs typeface="Open Sans"/>
                <a:sym typeface="Open Sans"/>
              </a:rPr>
              <a:t>Primary Source</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900">
                <a:solidFill>
                  <a:srgbClr val="FFFFFF"/>
                </a:solidFill>
                <a:latin typeface="Open Sans"/>
                <a:ea typeface="Open Sans"/>
                <a:cs typeface="Open Sans"/>
                <a:sym typeface="Open Sans"/>
              </a:rPr>
              <a:t>Analysis Strategy </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aseline="30000" lang="en" sz="2600">
                <a:solidFill>
                  <a:srgbClr val="FFFFFF"/>
                </a:solidFill>
                <a:latin typeface="Open Sans"/>
                <a:ea typeface="Open Sans"/>
                <a:cs typeface="Open Sans"/>
                <a:sym typeface="Open Sans"/>
              </a:rPr>
              <a:t>OBSERVE:</a:t>
            </a:r>
            <a:endParaRPr baseline="30000"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aseline="30000" lang="en" sz="2600">
                <a:solidFill>
                  <a:srgbClr val="FFFFFF"/>
                </a:solidFill>
                <a:latin typeface="Open Sans"/>
                <a:ea typeface="Open Sans"/>
                <a:cs typeface="Open Sans"/>
                <a:sym typeface="Open Sans"/>
              </a:rPr>
              <a:t>REFLECT:</a:t>
            </a:r>
            <a:endParaRPr baseline="30000"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aseline="30000" lang="en" sz="2600">
                <a:solidFill>
                  <a:srgbClr val="FFFFFF"/>
                </a:solidFill>
                <a:latin typeface="Open Sans"/>
                <a:ea typeface="Open Sans"/>
                <a:cs typeface="Open Sans"/>
                <a:sym typeface="Open Sans"/>
              </a:rPr>
              <a:t>QUESTION:</a:t>
            </a:r>
            <a:endParaRPr baseline="30000" sz="2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aseline="30000" sz="2600">
              <a:solidFill>
                <a:srgbClr val="FFFFFF"/>
              </a:solidFill>
              <a:latin typeface="Open Sans"/>
              <a:ea typeface="Open Sans"/>
              <a:cs typeface="Open Sans"/>
              <a:sym typeface="Open Sans"/>
            </a:endParaRPr>
          </a:p>
          <a:p>
            <a:pPr indent="0" lvl="0" marL="0" rtl="0" algn="l">
              <a:lnSpc>
                <a:spcPct val="100000"/>
              </a:lnSpc>
              <a:spcBef>
                <a:spcPts val="0"/>
              </a:spcBef>
              <a:spcAft>
                <a:spcPts val="0"/>
              </a:spcAft>
              <a:buNone/>
            </a:pPr>
            <a:r>
              <a:rPr b="1" baseline="30000" lang="en" sz="1800">
                <a:solidFill>
                  <a:srgbClr val="FFFFFF"/>
                </a:solidFill>
                <a:latin typeface="Open Sans"/>
                <a:ea typeface="Open Sans"/>
                <a:cs typeface="Open Sans"/>
                <a:sym typeface="Open Sans"/>
              </a:rPr>
              <a:t>Library of Congress: Teaching with Primary Sources Model</a:t>
            </a:r>
            <a:endParaRPr b="1" baseline="30000" sz="1800">
              <a:solidFill>
                <a:srgbClr val="FFFFFF"/>
              </a:solidFill>
              <a:latin typeface="Open Sans"/>
              <a:ea typeface="Open Sans"/>
              <a:cs typeface="Open Sans"/>
              <a:sym typeface="Open Sans"/>
            </a:endParaRPr>
          </a:p>
        </p:txBody>
      </p:sp>
      <p:pic>
        <p:nvPicPr>
          <p:cNvPr id="259" name="Google Shape;259;p36" title="Screenshot 2025-07-02 at 4.17.08 PM.png">
            <a:hlinkClick r:id="rId3"/>
          </p:cNvPr>
          <p:cNvPicPr preferRelativeResize="0"/>
          <p:nvPr/>
        </p:nvPicPr>
        <p:blipFill>
          <a:blip r:embed="rId4">
            <a:alphaModFix/>
          </a:blip>
          <a:stretch>
            <a:fillRect/>
          </a:stretch>
        </p:blipFill>
        <p:spPr>
          <a:xfrm>
            <a:off x="4572000" y="554075"/>
            <a:ext cx="3915675" cy="3915675"/>
          </a:xfrm>
          <a:prstGeom prst="rect">
            <a:avLst/>
          </a:prstGeom>
          <a:noFill/>
          <a:ln cap="flat" cmpd="sng" w="9525">
            <a:solidFill>
              <a:schemeClr val="lt1"/>
            </a:solidFill>
            <a:prstDash val="solid"/>
            <a:round/>
            <a:headEnd len="sm" w="sm" type="none"/>
            <a:tailEnd len="sm" w="sm" type="none"/>
          </a:ln>
        </p:spPr>
      </p:pic>
      <p:sp>
        <p:nvSpPr>
          <p:cNvPr id="260" name="Google Shape;260;p36"/>
          <p:cNvSpPr txBox="1"/>
          <p:nvPr/>
        </p:nvSpPr>
        <p:spPr>
          <a:xfrm>
            <a:off x="6266145" y="4428250"/>
            <a:ext cx="2214000" cy="634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Clr>
                <a:schemeClr val="dk1"/>
              </a:buClr>
              <a:buSzPts val="1100"/>
              <a:buFont typeface="Arial"/>
              <a:buNone/>
            </a:pPr>
            <a:r>
              <a:rPr lang="en" sz="850" u="sng">
                <a:solidFill>
                  <a:schemeClr val="hlink"/>
                </a:solidFill>
                <a:hlinkClick r:id="rId5"/>
              </a:rPr>
              <a:t>https://timeline.amrevmuseum.org/objects</a:t>
            </a:r>
            <a:endParaRPr sz="1200">
              <a:solidFill>
                <a:schemeClr val="lt1"/>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a:solidFill>
                <a:srgbClr val="FFFFFF"/>
              </a:solidFill>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37"/>
          <p:cNvSpPr txBox="1"/>
          <p:nvPr/>
        </p:nvSpPr>
        <p:spPr>
          <a:xfrm>
            <a:off x="253900" y="862200"/>
            <a:ext cx="4091700" cy="4104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1900">
                <a:solidFill>
                  <a:srgbClr val="FFFFFF"/>
                </a:solidFill>
                <a:latin typeface="Open Sans"/>
                <a:ea typeface="Open Sans"/>
                <a:cs typeface="Open Sans"/>
                <a:sym typeface="Open Sans"/>
              </a:rPr>
              <a:t>Stamp Act Stamp</a:t>
            </a:r>
            <a:r>
              <a:rPr b="1" lang="en" sz="1900">
                <a:solidFill>
                  <a:srgbClr val="FFFFFF"/>
                </a:solidFill>
                <a:latin typeface="Open Sans"/>
                <a:ea typeface="Open Sans"/>
                <a:cs typeface="Open Sans"/>
                <a:sym typeface="Open Sans"/>
              </a:rPr>
              <a:t> </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600">
                <a:solidFill>
                  <a:srgbClr val="FFFFFF"/>
                </a:solidFill>
                <a:latin typeface="Open Sans"/>
                <a:ea typeface="Open Sans"/>
                <a:cs typeface="Open Sans"/>
                <a:sym typeface="Open Sans"/>
              </a:rPr>
              <a:t>1765-1766</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6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rgbClr val="FFFFFF"/>
                </a:solidFill>
                <a:latin typeface="Open Sans"/>
                <a:ea typeface="Open Sans"/>
                <a:cs typeface="Open Sans"/>
                <a:sym typeface="Open Sans"/>
              </a:rPr>
              <a:t>Source: Museum of the American Revolution</a:t>
            </a:r>
            <a:endParaRPr b="1" sz="1200">
              <a:solidFill>
                <a:srgbClr val="FFFFFF"/>
              </a:solidFill>
              <a:latin typeface="Open Sans"/>
              <a:ea typeface="Open Sans"/>
              <a:cs typeface="Open Sans"/>
              <a:sym typeface="Open Sans"/>
            </a:endParaRPr>
          </a:p>
        </p:txBody>
      </p:sp>
      <p:sp>
        <p:nvSpPr>
          <p:cNvPr id="266" name="Google Shape;266;p37"/>
          <p:cNvSpPr txBox="1"/>
          <p:nvPr/>
        </p:nvSpPr>
        <p:spPr>
          <a:xfrm>
            <a:off x="5730876" y="4352050"/>
            <a:ext cx="2749200" cy="671100"/>
          </a:xfrm>
          <a:prstGeom prst="rect">
            <a:avLst/>
          </a:prstGeom>
          <a:noFill/>
          <a:ln>
            <a:noFill/>
          </a:ln>
        </p:spPr>
        <p:txBody>
          <a:bodyPr anchorCtr="0" anchor="t" bIns="91425" lIns="91425" spcFirstLastPara="1" rIns="91425" wrap="square" tIns="91425">
            <a:spAutoFit/>
          </a:bodyPr>
          <a:lstStyle/>
          <a:p>
            <a:pPr indent="0" lvl="0" marL="0" rtl="0" algn="r">
              <a:lnSpc>
                <a:spcPct val="120000"/>
              </a:lnSpc>
              <a:spcBef>
                <a:spcPts val="0"/>
              </a:spcBef>
              <a:spcAft>
                <a:spcPts val="0"/>
              </a:spcAft>
              <a:buClr>
                <a:schemeClr val="dk1"/>
              </a:buClr>
              <a:buSzPts val="1100"/>
              <a:buFont typeface="Arial"/>
              <a:buNone/>
            </a:pPr>
            <a:r>
              <a:rPr lang="en" sz="1050" u="sng">
                <a:solidFill>
                  <a:srgbClr val="8DD8D3"/>
                </a:solidFill>
                <a:hlinkClick r:id="rId3">
                  <a:extLst>
                    <a:ext uri="{A12FA001-AC4F-418D-AE19-62706E023703}">
                      <ahyp:hlinkClr val="tx"/>
                    </a:ext>
                  </a:extLst>
                </a:hlinkClick>
              </a:rPr>
              <a:t>https://timeline.amrevmuseum.org/objects</a:t>
            </a:r>
            <a:endParaRPr>
              <a:solidFill>
                <a:srgbClr val="8DD8D3"/>
              </a:solidFill>
              <a:latin typeface="Open Sans"/>
              <a:ea typeface="Open Sans"/>
              <a:cs typeface="Open Sans"/>
              <a:sym typeface="Open Sans"/>
            </a:endParaRPr>
          </a:p>
          <a:p>
            <a:pPr indent="0" lvl="0" marL="0" rtl="0" algn="l">
              <a:lnSpc>
                <a:spcPct val="115000"/>
              </a:lnSpc>
              <a:spcBef>
                <a:spcPts val="600"/>
              </a:spcBef>
              <a:spcAft>
                <a:spcPts val="0"/>
              </a:spcAft>
              <a:buNone/>
            </a:pPr>
            <a:r>
              <a:t/>
            </a:r>
            <a:endParaRPr>
              <a:solidFill>
                <a:srgbClr val="FFFFFF"/>
              </a:solidFill>
              <a:latin typeface="Open Sans"/>
              <a:ea typeface="Open Sans"/>
              <a:cs typeface="Open Sans"/>
              <a:sym typeface="Open Sans"/>
            </a:endParaRPr>
          </a:p>
        </p:txBody>
      </p:sp>
      <p:sp>
        <p:nvSpPr>
          <p:cNvPr id="267" name="Google Shape;267;p37"/>
          <p:cNvSpPr txBox="1"/>
          <p:nvPr/>
        </p:nvSpPr>
        <p:spPr>
          <a:xfrm>
            <a:off x="253900" y="1897850"/>
            <a:ext cx="3976500" cy="2495700"/>
          </a:xfrm>
          <a:prstGeom prst="rect">
            <a:avLst/>
          </a:prstGeom>
          <a:solidFill>
            <a:srgbClr val="F5F2ED"/>
          </a:solidFill>
          <a:ln>
            <a:noFill/>
          </a:ln>
        </p:spPr>
        <p:txBody>
          <a:bodyPr anchorCtr="0" anchor="t" bIns="91425" lIns="91425" spcFirstLastPara="1" rIns="91425" wrap="square" tIns="91425">
            <a:spAutoFit/>
          </a:bodyPr>
          <a:lstStyle/>
          <a:p>
            <a:pPr indent="0" lvl="0" marL="0" rtl="0" algn="l">
              <a:lnSpc>
                <a:spcPct val="115000"/>
              </a:lnSpc>
              <a:spcBef>
                <a:spcPts val="1600"/>
              </a:spcBef>
              <a:spcAft>
                <a:spcPts val="1600"/>
              </a:spcAft>
              <a:buNone/>
            </a:pPr>
            <a:r>
              <a:rPr lang="en" sz="1100">
                <a:solidFill>
                  <a:srgbClr val="1A1A1A"/>
                </a:solidFill>
                <a:highlight>
                  <a:srgbClr val="F5F2ED"/>
                </a:highlight>
                <a:latin typeface="Open Sans"/>
                <a:ea typeface="Open Sans"/>
                <a:cs typeface="Open Sans"/>
                <a:sym typeface="Open Sans"/>
              </a:rPr>
              <a:t>“</a:t>
            </a:r>
            <a:r>
              <a:rPr lang="en" sz="1100">
                <a:solidFill>
                  <a:srgbClr val="1A1A1A"/>
                </a:solidFill>
                <a:highlight>
                  <a:srgbClr val="F5F2ED"/>
                </a:highlight>
                <a:latin typeface="Open Sans"/>
                <a:ea typeface="Open Sans"/>
                <a:cs typeface="Open Sans"/>
                <a:sym typeface="Open Sans"/>
              </a:rPr>
              <a:t>Intended to help support the British regiments left to defend the American </a:t>
            </a:r>
            <a:r>
              <a:rPr b="1" lang="en" sz="1100">
                <a:solidFill>
                  <a:srgbClr val="1A1A1A"/>
                </a:solidFill>
                <a:highlight>
                  <a:srgbClr val="F5F2ED"/>
                </a:highlight>
                <a:latin typeface="Open Sans"/>
                <a:ea typeface="Open Sans"/>
                <a:cs typeface="Open Sans"/>
                <a:sym typeface="Open Sans"/>
              </a:rPr>
              <a:t>colonies</a:t>
            </a:r>
            <a:r>
              <a:rPr lang="en" sz="1100">
                <a:solidFill>
                  <a:srgbClr val="1A1A1A"/>
                </a:solidFill>
                <a:highlight>
                  <a:srgbClr val="F5F2ED"/>
                </a:highlight>
                <a:latin typeface="Open Sans"/>
                <a:ea typeface="Open Sans"/>
                <a:cs typeface="Open Sans"/>
                <a:sym typeface="Open Sans"/>
              </a:rPr>
              <a:t> after the French and Indian War, </a:t>
            </a:r>
            <a:r>
              <a:rPr b="1" lang="en" sz="1100">
                <a:solidFill>
                  <a:srgbClr val="1A1A1A"/>
                </a:solidFill>
                <a:highlight>
                  <a:srgbClr val="F5F2ED"/>
                </a:highlight>
                <a:latin typeface="Open Sans"/>
                <a:ea typeface="Open Sans"/>
                <a:cs typeface="Open Sans"/>
                <a:sym typeface="Open Sans"/>
              </a:rPr>
              <a:t>Parliament</a:t>
            </a:r>
            <a:r>
              <a:rPr lang="en" sz="1100">
                <a:solidFill>
                  <a:srgbClr val="1A1A1A"/>
                </a:solidFill>
                <a:highlight>
                  <a:srgbClr val="F5F2ED"/>
                </a:highlight>
                <a:latin typeface="Open Sans"/>
                <a:ea typeface="Open Sans"/>
                <a:cs typeface="Open Sans"/>
                <a:sym typeface="Open Sans"/>
              </a:rPr>
              <a:t> passed the Stamp Act tax on March 22, 1765. Stamps, which proved the tax was paid, were to be applied to all legal documents, newspapers, and pamphlets, as well as playing cards and dice. Many Americans thought the tax was unfair and opposed it. Protests broke out in almost every </a:t>
            </a:r>
            <a:r>
              <a:rPr b="1" lang="en" sz="1100">
                <a:solidFill>
                  <a:srgbClr val="1A1A1A"/>
                </a:solidFill>
                <a:highlight>
                  <a:srgbClr val="F5F2ED"/>
                </a:highlight>
                <a:latin typeface="Open Sans"/>
                <a:ea typeface="Open Sans"/>
                <a:cs typeface="Open Sans"/>
                <a:sym typeface="Open Sans"/>
              </a:rPr>
              <a:t>colony</a:t>
            </a:r>
            <a:r>
              <a:rPr lang="en" sz="1100">
                <a:solidFill>
                  <a:srgbClr val="1A1A1A"/>
                </a:solidFill>
                <a:highlight>
                  <a:srgbClr val="F5F2ED"/>
                </a:highlight>
                <a:latin typeface="Open Sans"/>
                <a:ea typeface="Open Sans"/>
                <a:cs typeface="Open Sans"/>
                <a:sym typeface="Open Sans"/>
              </a:rPr>
              <a:t>, sometimes violently targeting stamp collectors and other government officials. The protests were successful and the Stamp Act was </a:t>
            </a:r>
            <a:r>
              <a:rPr b="1" lang="en" sz="1100">
                <a:solidFill>
                  <a:srgbClr val="1A1A1A"/>
                </a:solidFill>
                <a:highlight>
                  <a:srgbClr val="F5F2ED"/>
                </a:highlight>
                <a:latin typeface="Open Sans"/>
                <a:ea typeface="Open Sans"/>
                <a:cs typeface="Open Sans"/>
                <a:sym typeface="Open Sans"/>
              </a:rPr>
              <a:t>repealed</a:t>
            </a:r>
            <a:r>
              <a:rPr lang="en" sz="1100">
                <a:solidFill>
                  <a:srgbClr val="1A1A1A"/>
                </a:solidFill>
                <a:highlight>
                  <a:srgbClr val="F5F2ED"/>
                </a:highlight>
                <a:latin typeface="Open Sans"/>
                <a:ea typeface="Open Sans"/>
                <a:cs typeface="Open Sans"/>
                <a:sym typeface="Open Sans"/>
              </a:rPr>
              <a:t> on March 11, 1766, never having taken full effect in the American colonies.”</a:t>
            </a:r>
            <a:endParaRPr sz="1100">
              <a:solidFill>
                <a:srgbClr val="FFFFFF"/>
              </a:solidFill>
              <a:latin typeface="Open Sans"/>
              <a:ea typeface="Open Sans"/>
              <a:cs typeface="Open Sans"/>
              <a:sym typeface="Open Sans"/>
            </a:endParaRPr>
          </a:p>
        </p:txBody>
      </p:sp>
      <p:pic>
        <p:nvPicPr>
          <p:cNvPr id="268" name="Google Shape;268;p37" title="Screenshot 2025-07-02 at 4.25.14 PM.png"/>
          <p:cNvPicPr preferRelativeResize="0"/>
          <p:nvPr/>
        </p:nvPicPr>
        <p:blipFill rotWithShape="1">
          <a:blip r:embed="rId4">
            <a:alphaModFix/>
          </a:blip>
          <a:srcRect b="0" l="4607" r="0" t="0"/>
          <a:stretch/>
        </p:blipFill>
        <p:spPr>
          <a:xfrm>
            <a:off x="4572000" y="346300"/>
            <a:ext cx="3915626" cy="4047250"/>
          </a:xfrm>
          <a:prstGeom prst="rect">
            <a:avLst/>
          </a:prstGeom>
          <a:noFill/>
          <a:ln cap="flat" cmpd="sng" w="9525">
            <a:solidFill>
              <a:schemeClr val="lt1"/>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 name="Shape 272"/>
        <p:cNvGrpSpPr/>
        <p:nvPr/>
      </p:nvGrpSpPr>
      <p:grpSpPr>
        <a:xfrm>
          <a:off x="0" y="0"/>
          <a:ext cx="0" cy="0"/>
          <a:chOff x="0" y="0"/>
          <a:chExt cx="0" cy="0"/>
        </a:xfrm>
      </p:grpSpPr>
      <p:sp>
        <p:nvSpPr>
          <p:cNvPr id="273" name="Google Shape;273;p38"/>
          <p:cNvSpPr txBox="1"/>
          <p:nvPr>
            <p:ph type="title"/>
          </p:nvPr>
        </p:nvSpPr>
        <p:spPr>
          <a:xfrm>
            <a:off x="431050" y="693175"/>
            <a:ext cx="2988900" cy="40551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2"/>
              </a:buClr>
              <a:buSzPct val="42307"/>
              <a:buFont typeface="Arial"/>
              <a:buNone/>
            </a:pPr>
            <a:r>
              <a:rPr b="1" lang="en" sz="2600">
                <a:solidFill>
                  <a:schemeClr val="lt1"/>
                </a:solidFill>
                <a:latin typeface="Open Sans"/>
                <a:ea typeface="Open Sans"/>
                <a:cs typeface="Open Sans"/>
                <a:sym typeface="Open Sans"/>
              </a:rPr>
              <a:t>Historical Thinking Skills Model</a:t>
            </a:r>
            <a:endParaRPr b="1" sz="26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5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200">
                <a:solidFill>
                  <a:schemeClr val="lt1"/>
                </a:solidFill>
                <a:latin typeface="Open Sans"/>
                <a:ea typeface="Open Sans"/>
                <a:cs typeface="Open Sans"/>
                <a:sym typeface="Open Sans"/>
              </a:rPr>
              <a:t>Digital Inquiry Group (DIG): Reading Like a Historian</a:t>
            </a:r>
            <a:endParaRPr b="1" sz="1200">
              <a:solidFill>
                <a:schemeClr val="lt1"/>
              </a:solidFill>
              <a:latin typeface="Open Sans"/>
              <a:ea typeface="Open Sans"/>
              <a:cs typeface="Open Sans"/>
              <a:sym typeface="Open Sans"/>
            </a:endParaRPr>
          </a:p>
        </p:txBody>
      </p:sp>
      <p:grpSp>
        <p:nvGrpSpPr>
          <p:cNvPr id="274" name="Google Shape;274;p38"/>
          <p:cNvGrpSpPr/>
          <p:nvPr/>
        </p:nvGrpSpPr>
        <p:grpSpPr>
          <a:xfrm>
            <a:off x="3886865" y="548372"/>
            <a:ext cx="4227779" cy="4227779"/>
            <a:chOff x="2820225" y="891450"/>
            <a:chExt cx="3175200" cy="3175200"/>
          </a:xfrm>
        </p:grpSpPr>
        <p:sp>
          <p:nvSpPr>
            <p:cNvPr id="275" name="Google Shape;275;p38"/>
            <p:cNvSpPr/>
            <p:nvPr/>
          </p:nvSpPr>
          <p:spPr>
            <a:xfrm rot="10800000">
              <a:off x="2820225" y="891450"/>
              <a:ext cx="3175200" cy="3175200"/>
            </a:xfrm>
            <a:prstGeom prst="blockArc">
              <a:avLst>
                <a:gd fmla="val 5399801" name="adj1"/>
                <a:gd fmla="val 3012680" name="adj2"/>
                <a:gd fmla="val 6939" name="adj3"/>
              </a:avLst>
            </a:prstGeom>
            <a:solidFill>
              <a:srgbClr val="83E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8"/>
            <p:cNvSpPr/>
            <p:nvPr/>
          </p:nvSpPr>
          <p:spPr>
            <a:xfrm rot="10800000">
              <a:off x="3175023" y="1179900"/>
              <a:ext cx="450600" cy="450600"/>
            </a:xfrm>
            <a:prstGeom prst="rtTriangle">
              <a:avLst/>
            </a:prstGeom>
            <a:solidFill>
              <a:srgbClr val="83E3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38"/>
          <p:cNvGrpSpPr/>
          <p:nvPr/>
        </p:nvGrpSpPr>
        <p:grpSpPr>
          <a:xfrm>
            <a:off x="7194960" y="2335316"/>
            <a:ext cx="1469127" cy="1048978"/>
            <a:chOff x="6264975" y="2469665"/>
            <a:chExt cx="1332300" cy="914700"/>
          </a:xfrm>
        </p:grpSpPr>
        <p:sp>
          <p:nvSpPr>
            <p:cNvPr id="278" name="Google Shape;278;p38"/>
            <p:cNvSpPr/>
            <p:nvPr/>
          </p:nvSpPr>
          <p:spPr>
            <a:xfrm>
              <a:off x="6264975" y="2754665"/>
              <a:ext cx="1332300" cy="629700"/>
            </a:xfrm>
            <a:prstGeom prst="rect">
              <a:avLst/>
            </a:prstGeom>
            <a:solidFill>
              <a:srgbClr val="1B786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Identify the source</a:t>
              </a:r>
              <a:r>
                <a:rPr lang="en" sz="1000">
                  <a:solidFill>
                    <a:srgbClr val="FFFFFF"/>
                  </a:solidFill>
                  <a:latin typeface="Roboto"/>
                  <a:ea typeface="Roboto"/>
                  <a:cs typeface="Roboto"/>
                  <a:sym typeface="Roboto"/>
                </a:rPr>
                <a:t>. Who created it? When? Purpose? Perspective?</a:t>
              </a:r>
              <a:endParaRPr sz="1600">
                <a:solidFill>
                  <a:srgbClr val="FFFFFF"/>
                </a:solidFill>
              </a:endParaRPr>
            </a:p>
          </p:txBody>
        </p:sp>
        <p:sp>
          <p:nvSpPr>
            <p:cNvPr id="279" name="Google Shape;279;p38"/>
            <p:cNvSpPr/>
            <p:nvPr/>
          </p:nvSpPr>
          <p:spPr>
            <a:xfrm>
              <a:off x="6264975" y="2469665"/>
              <a:ext cx="1332300" cy="285000"/>
            </a:xfrm>
            <a:prstGeom prst="round1Rect">
              <a:avLst>
                <a:gd fmla="val 50000" name="adj"/>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SOURCING</a:t>
              </a:r>
              <a:endParaRPr b="1" sz="1000">
                <a:solidFill>
                  <a:srgbClr val="FFFFFF"/>
                </a:solidFill>
              </a:endParaRPr>
            </a:p>
          </p:txBody>
        </p:sp>
      </p:grpSp>
      <p:grpSp>
        <p:nvGrpSpPr>
          <p:cNvPr id="280" name="Google Shape;280;p38"/>
          <p:cNvGrpSpPr/>
          <p:nvPr/>
        </p:nvGrpSpPr>
        <p:grpSpPr>
          <a:xfrm>
            <a:off x="5911013" y="381160"/>
            <a:ext cx="1661846" cy="1141126"/>
            <a:chOff x="5057583" y="381149"/>
            <a:chExt cx="1469100" cy="1008774"/>
          </a:xfrm>
        </p:grpSpPr>
        <p:sp>
          <p:nvSpPr>
            <p:cNvPr id="281" name="Google Shape;281;p38"/>
            <p:cNvSpPr/>
            <p:nvPr/>
          </p:nvSpPr>
          <p:spPr>
            <a:xfrm>
              <a:off x="5057583" y="695424"/>
              <a:ext cx="1469100" cy="694500"/>
            </a:xfrm>
            <a:prstGeom prst="rect">
              <a:avLst/>
            </a:prstGeom>
            <a:solidFill>
              <a:srgbClr val="1B786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Place the source in its time and place.</a:t>
              </a:r>
              <a:endParaRPr sz="1600">
                <a:solidFill>
                  <a:srgbClr val="FFFFFF"/>
                </a:solidFill>
              </a:endParaRPr>
            </a:p>
          </p:txBody>
        </p:sp>
        <p:sp>
          <p:nvSpPr>
            <p:cNvPr id="282" name="Google Shape;282;p38"/>
            <p:cNvSpPr/>
            <p:nvPr/>
          </p:nvSpPr>
          <p:spPr>
            <a:xfrm>
              <a:off x="5057583" y="381149"/>
              <a:ext cx="1469100" cy="314400"/>
            </a:xfrm>
            <a:prstGeom prst="round1Rect">
              <a:avLst>
                <a:gd fmla="val 50000" name="adj"/>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CONTEXTUALIZE</a:t>
              </a:r>
              <a:endParaRPr b="1" sz="1000">
                <a:solidFill>
                  <a:srgbClr val="FFFFFF"/>
                </a:solidFill>
              </a:endParaRPr>
            </a:p>
          </p:txBody>
        </p:sp>
      </p:grpSp>
      <p:grpSp>
        <p:nvGrpSpPr>
          <p:cNvPr id="283" name="Google Shape;283;p38"/>
          <p:cNvGrpSpPr/>
          <p:nvPr/>
        </p:nvGrpSpPr>
        <p:grpSpPr>
          <a:xfrm>
            <a:off x="3532625" y="2036401"/>
            <a:ext cx="1469127" cy="998578"/>
            <a:chOff x="2465775" y="2036452"/>
            <a:chExt cx="1332300" cy="914700"/>
          </a:xfrm>
        </p:grpSpPr>
        <p:sp>
          <p:nvSpPr>
            <p:cNvPr id="284" name="Google Shape;284;p38"/>
            <p:cNvSpPr/>
            <p:nvPr/>
          </p:nvSpPr>
          <p:spPr>
            <a:xfrm>
              <a:off x="2465775" y="2321452"/>
              <a:ext cx="1332300" cy="629700"/>
            </a:xfrm>
            <a:prstGeom prst="rect">
              <a:avLst/>
            </a:prstGeom>
            <a:solidFill>
              <a:srgbClr val="1B786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Compare &amp; contrast to other sources in time.</a:t>
              </a:r>
              <a:endParaRPr sz="1600">
                <a:solidFill>
                  <a:srgbClr val="FFFFFF"/>
                </a:solidFill>
              </a:endParaRPr>
            </a:p>
          </p:txBody>
        </p:sp>
        <p:sp>
          <p:nvSpPr>
            <p:cNvPr id="285" name="Google Shape;285;p38"/>
            <p:cNvSpPr/>
            <p:nvPr/>
          </p:nvSpPr>
          <p:spPr>
            <a:xfrm>
              <a:off x="2465775" y="2036452"/>
              <a:ext cx="1332300" cy="285000"/>
            </a:xfrm>
            <a:prstGeom prst="round1Rect">
              <a:avLst>
                <a:gd fmla="val 50000" name="adj"/>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CORROBORATE</a:t>
              </a:r>
              <a:endParaRPr b="1" sz="1000">
                <a:solidFill>
                  <a:srgbClr val="FFFFFF"/>
                </a:solidFill>
              </a:endParaRPr>
            </a:p>
          </p:txBody>
        </p:sp>
      </p:grpSp>
      <p:grpSp>
        <p:nvGrpSpPr>
          <p:cNvPr id="286" name="Google Shape;286;p38"/>
          <p:cNvGrpSpPr/>
          <p:nvPr/>
        </p:nvGrpSpPr>
        <p:grpSpPr>
          <a:xfrm>
            <a:off x="5195884" y="3960709"/>
            <a:ext cx="1469127" cy="1008640"/>
            <a:chOff x="4129000" y="4041344"/>
            <a:chExt cx="1332300" cy="914700"/>
          </a:xfrm>
        </p:grpSpPr>
        <p:sp>
          <p:nvSpPr>
            <p:cNvPr id="287" name="Google Shape;287;p38"/>
            <p:cNvSpPr/>
            <p:nvPr/>
          </p:nvSpPr>
          <p:spPr>
            <a:xfrm>
              <a:off x="4129000" y="4326344"/>
              <a:ext cx="1332300" cy="629700"/>
            </a:xfrm>
            <a:prstGeom prst="rect">
              <a:avLst/>
            </a:prstGeom>
            <a:solidFill>
              <a:srgbClr val="1B786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solidFill>
                    <a:srgbClr val="FFFFFF"/>
                  </a:solidFill>
                  <a:latin typeface="Roboto"/>
                  <a:ea typeface="Roboto"/>
                  <a:cs typeface="Roboto"/>
                  <a:sym typeface="Roboto"/>
                </a:rPr>
                <a:t>Examine the message.</a:t>
              </a:r>
              <a:endParaRPr sz="1600">
                <a:solidFill>
                  <a:srgbClr val="FFFFFF"/>
                </a:solidFill>
              </a:endParaRPr>
            </a:p>
          </p:txBody>
        </p:sp>
        <p:sp>
          <p:nvSpPr>
            <p:cNvPr id="288" name="Google Shape;288;p38"/>
            <p:cNvSpPr/>
            <p:nvPr/>
          </p:nvSpPr>
          <p:spPr>
            <a:xfrm>
              <a:off x="4129000" y="4041344"/>
              <a:ext cx="1332300" cy="285000"/>
            </a:xfrm>
            <a:prstGeom prst="round1Rect">
              <a:avLst>
                <a:gd fmla="val 50000" name="adj"/>
              </a:avLst>
            </a:prstGeom>
            <a:solidFill>
              <a:srgbClr val="155B5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000">
                  <a:solidFill>
                    <a:srgbClr val="FFFFFF"/>
                  </a:solidFill>
                  <a:latin typeface="Roboto"/>
                  <a:ea typeface="Roboto"/>
                  <a:cs typeface="Roboto"/>
                  <a:sym typeface="Roboto"/>
                </a:rPr>
                <a:t>CLOSE READING</a:t>
              </a:r>
              <a:endParaRPr b="1" sz="1000">
                <a:solidFill>
                  <a:srgbClr val="FFFFFF"/>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sp>
        <p:nvSpPr>
          <p:cNvPr id="293" name="Google Shape;293;p39"/>
          <p:cNvSpPr txBox="1"/>
          <p:nvPr>
            <p:ph type="title"/>
          </p:nvPr>
        </p:nvSpPr>
        <p:spPr>
          <a:xfrm>
            <a:off x="265500" y="1233175"/>
            <a:ext cx="4045200" cy="3441600"/>
          </a:xfrm>
          <a:prstGeom prst="rect">
            <a:avLst/>
          </a:prstGeom>
        </p:spPr>
        <p:txBody>
          <a:bodyPr anchorCtr="0" anchor="b" bIns="91425" lIns="91425" spcFirstLastPara="1" rIns="91425" wrap="square" tIns="91425">
            <a:normAutofit/>
          </a:bodyPr>
          <a:lstStyle/>
          <a:p>
            <a:pPr indent="0" lvl="0" marL="0" rtl="0" algn="ctr">
              <a:lnSpc>
                <a:spcPct val="115000"/>
              </a:lnSpc>
              <a:spcBef>
                <a:spcPts val="0"/>
              </a:spcBef>
              <a:spcAft>
                <a:spcPts val="0"/>
              </a:spcAft>
              <a:buClr>
                <a:schemeClr val="dk2"/>
              </a:buClr>
              <a:buSzPts val="1100"/>
              <a:buFont typeface="Arial"/>
              <a:buNone/>
            </a:pPr>
            <a:r>
              <a:rPr b="1" lang="en" sz="2155">
                <a:solidFill>
                  <a:schemeClr val="lt1"/>
                </a:solidFill>
                <a:latin typeface="Open Sans"/>
                <a:ea typeface="Open Sans"/>
                <a:cs typeface="Open Sans"/>
                <a:sym typeface="Open Sans"/>
              </a:rPr>
              <a:t>Historical Thinking Skills Lesson Plan</a:t>
            </a:r>
            <a:endParaRPr b="1" sz="2155">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b="1" sz="20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b="1" lang="en" sz="2000">
                <a:solidFill>
                  <a:schemeClr val="lt1"/>
                </a:solidFill>
                <a:latin typeface="Open Sans"/>
                <a:ea typeface="Open Sans"/>
                <a:cs typeface="Open Sans"/>
                <a:sym typeface="Open Sans"/>
              </a:rPr>
              <a:t>BOSTON MASSACRE</a:t>
            </a:r>
            <a:endParaRPr b="1" sz="20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rPr b="1" lang="en" sz="2000" u="sng">
                <a:solidFill>
                  <a:schemeClr val="hlink"/>
                </a:solidFill>
                <a:latin typeface="Open Sans"/>
                <a:ea typeface="Open Sans"/>
                <a:cs typeface="Open Sans"/>
                <a:sym typeface="Open Sans"/>
                <a:hlinkClick r:id="rId3"/>
              </a:rPr>
              <a:t>Digital Inquiry Group (DIG)</a:t>
            </a:r>
            <a:endParaRPr b="1" sz="20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a:p>
            <a:pPr indent="0" lvl="0" marL="0" rtl="0" algn="ctr">
              <a:lnSpc>
                <a:spcPct val="115000"/>
              </a:lnSpc>
              <a:spcBef>
                <a:spcPts val="0"/>
              </a:spcBef>
              <a:spcAft>
                <a:spcPts val="0"/>
              </a:spcAft>
              <a:buNone/>
            </a:pPr>
            <a:r>
              <a:t/>
            </a:r>
            <a:endParaRPr b="1" sz="1200">
              <a:solidFill>
                <a:schemeClr val="lt1"/>
              </a:solidFill>
              <a:latin typeface="Open Sans"/>
              <a:ea typeface="Open Sans"/>
              <a:cs typeface="Open Sans"/>
              <a:sym typeface="Open Sans"/>
            </a:endParaRPr>
          </a:p>
        </p:txBody>
      </p:sp>
      <p:sp>
        <p:nvSpPr>
          <p:cNvPr id="294" name="Google Shape;294;p39"/>
          <p:cNvSpPr txBox="1"/>
          <p:nvPr/>
        </p:nvSpPr>
        <p:spPr>
          <a:xfrm>
            <a:off x="4814650" y="1233175"/>
            <a:ext cx="4238700" cy="3232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sz="1800">
                <a:solidFill>
                  <a:schemeClr val="dk2"/>
                </a:solidFill>
                <a:latin typeface="Open Sans"/>
                <a:ea typeface="Open Sans"/>
                <a:cs typeface="Open Sans"/>
                <a:sym typeface="Open Sans"/>
              </a:rPr>
              <a:t>On March 5, 1770, there was a violent confrontation between British soldiers and colonists in Boston. British soldiers killed five colonists in an event that came to be known as the Boston Massacre. The events leading up to the Boston Massacre were chaotic, and there are many conflicting accounts of what took place.</a:t>
            </a:r>
            <a:endParaRPr sz="1800">
              <a:solidFill>
                <a:schemeClr val="dk2"/>
              </a:solidFill>
              <a:latin typeface="Open Sans"/>
              <a:ea typeface="Open Sans"/>
              <a:cs typeface="Open Sans"/>
              <a:sym typeface="Open Sans"/>
            </a:endParaRPr>
          </a:p>
          <a:p>
            <a:pPr indent="0" lvl="0" marL="0" rtl="0" algn="l">
              <a:spcBef>
                <a:spcPts val="0"/>
              </a:spcBef>
              <a:spcAft>
                <a:spcPts val="0"/>
              </a:spcAft>
              <a:buNone/>
            </a:pPr>
            <a:r>
              <a:t/>
            </a:r>
            <a:endParaRPr sz="1800">
              <a:solidFill>
                <a:schemeClr val="dk2"/>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sp>
        <p:nvSpPr>
          <p:cNvPr id="299" name="Google Shape;299;p40"/>
          <p:cNvSpPr txBox="1"/>
          <p:nvPr/>
        </p:nvSpPr>
        <p:spPr>
          <a:xfrm>
            <a:off x="271525" y="656700"/>
            <a:ext cx="3665700" cy="3829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FFFFFF"/>
                </a:solidFill>
                <a:latin typeface="Open Sans"/>
                <a:ea typeface="Open Sans"/>
                <a:cs typeface="Open Sans"/>
                <a:sym typeface="Open Sans"/>
              </a:rPr>
              <a:t>DIG LESSON PLAN</a:t>
            </a:r>
            <a:endParaRPr b="1"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800">
                <a:solidFill>
                  <a:schemeClr val="lt1"/>
                </a:solidFill>
                <a:latin typeface="Open Sans"/>
                <a:ea typeface="Open Sans"/>
                <a:cs typeface="Open Sans"/>
                <a:sym typeface="Open Sans"/>
              </a:rPr>
              <a:t>Image 1</a:t>
            </a:r>
            <a:endParaRPr b="1" sz="18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800">
                <a:solidFill>
                  <a:srgbClr val="FFFFFF"/>
                </a:solidFill>
                <a:latin typeface="Open Sans"/>
                <a:ea typeface="Open Sans"/>
                <a:cs typeface="Open Sans"/>
                <a:sym typeface="Open Sans"/>
              </a:rPr>
              <a:t>Central Historical Questions</a:t>
            </a:r>
            <a:endParaRPr b="1"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rgbClr val="FFFFFF"/>
              </a:solidFill>
              <a:latin typeface="Open Sans"/>
              <a:ea typeface="Open Sans"/>
              <a:cs typeface="Open Sans"/>
              <a:sym typeface="Open Sans"/>
            </a:endParaRPr>
          </a:p>
          <a:p>
            <a:pPr indent="-342900" lvl="0" marL="457200" rtl="0" algn="l">
              <a:lnSpc>
                <a:spcPct val="115000"/>
              </a:lnSpc>
              <a:spcBef>
                <a:spcPts val="0"/>
              </a:spcBef>
              <a:spcAft>
                <a:spcPts val="0"/>
              </a:spcAft>
              <a:buClr>
                <a:srgbClr val="FFFFFF"/>
              </a:buClr>
              <a:buSzPts val="1800"/>
              <a:buFont typeface="Open Sans"/>
              <a:buChar char="●"/>
            </a:pPr>
            <a:r>
              <a:rPr lang="en" sz="1800">
                <a:solidFill>
                  <a:srgbClr val="FFFFFF"/>
                </a:solidFill>
                <a:latin typeface="Open Sans"/>
                <a:ea typeface="Open Sans"/>
                <a:cs typeface="Open Sans"/>
                <a:sym typeface="Open Sans"/>
              </a:rPr>
              <a:t>What happened in Boston on March 5, 1770?</a:t>
            </a:r>
            <a:endParaRPr sz="1800">
              <a:solidFill>
                <a:srgbClr val="FFFFFF"/>
              </a:solidFill>
              <a:latin typeface="Open Sans"/>
              <a:ea typeface="Open Sans"/>
              <a:cs typeface="Open Sans"/>
              <a:sym typeface="Open Sans"/>
            </a:endParaRPr>
          </a:p>
          <a:p>
            <a:pPr indent="-342900" lvl="0" marL="457200" rtl="0" algn="l">
              <a:lnSpc>
                <a:spcPct val="115000"/>
              </a:lnSpc>
              <a:spcBef>
                <a:spcPts val="1000"/>
              </a:spcBef>
              <a:spcAft>
                <a:spcPts val="0"/>
              </a:spcAft>
              <a:buClr>
                <a:srgbClr val="FFFFFF"/>
              </a:buClr>
              <a:buSzPts val="1800"/>
              <a:buFont typeface="Open Sans"/>
              <a:buChar char="●"/>
            </a:pPr>
            <a:r>
              <a:rPr lang="en" sz="1800">
                <a:solidFill>
                  <a:srgbClr val="FFFFFF"/>
                </a:solidFill>
                <a:latin typeface="Open Sans"/>
                <a:ea typeface="Open Sans"/>
                <a:cs typeface="Open Sans"/>
                <a:sym typeface="Open Sans"/>
              </a:rPr>
              <a:t>Who was responsible?</a:t>
            </a:r>
            <a:endParaRPr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rgbClr val="FFFFFF"/>
              </a:solidFill>
              <a:latin typeface="Open Sans"/>
              <a:ea typeface="Open Sans"/>
              <a:cs typeface="Open Sans"/>
              <a:sym typeface="Open Sans"/>
            </a:endParaRPr>
          </a:p>
        </p:txBody>
      </p:sp>
      <p:pic>
        <p:nvPicPr>
          <p:cNvPr id="300" name="Google Shape;300;p40" title="service-pnp-ppmsca-01600-01657v (1).jpg"/>
          <p:cNvPicPr preferRelativeResize="0"/>
          <p:nvPr/>
        </p:nvPicPr>
        <p:blipFill rotWithShape="1">
          <a:blip r:embed="rId3">
            <a:alphaModFix/>
          </a:blip>
          <a:srcRect b="2262" l="3591" r="1890" t="2680"/>
          <a:stretch/>
        </p:blipFill>
        <p:spPr>
          <a:xfrm>
            <a:off x="4655275" y="0"/>
            <a:ext cx="4390326" cy="5143501"/>
          </a:xfrm>
          <a:prstGeom prst="rect">
            <a:avLst/>
          </a:prstGeom>
          <a:noFill/>
          <a:ln cap="flat" cmpd="sng" w="114300">
            <a:solidFill>
              <a:srgbClr val="F5F2ED"/>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id="305" name="Google Shape;305;p41" title="Screenshot 2025-07-02 at 5.11.17 PM.png"/>
          <p:cNvPicPr preferRelativeResize="0"/>
          <p:nvPr/>
        </p:nvPicPr>
        <p:blipFill>
          <a:blip r:embed="rId3">
            <a:alphaModFix/>
          </a:blip>
          <a:stretch>
            <a:fillRect/>
          </a:stretch>
        </p:blipFill>
        <p:spPr>
          <a:xfrm>
            <a:off x="3973775" y="818375"/>
            <a:ext cx="5053750" cy="3398921"/>
          </a:xfrm>
          <a:prstGeom prst="rect">
            <a:avLst/>
          </a:prstGeom>
          <a:noFill/>
          <a:ln cap="flat" cmpd="sng" w="76200">
            <a:solidFill>
              <a:schemeClr val="lt2"/>
            </a:solidFill>
            <a:prstDash val="solid"/>
            <a:round/>
            <a:headEnd len="sm" w="sm" type="none"/>
            <a:tailEnd len="sm" w="sm" type="none"/>
          </a:ln>
        </p:spPr>
      </p:pic>
      <p:sp>
        <p:nvSpPr>
          <p:cNvPr id="306" name="Google Shape;306;p41"/>
          <p:cNvSpPr txBox="1"/>
          <p:nvPr/>
        </p:nvSpPr>
        <p:spPr>
          <a:xfrm>
            <a:off x="271525" y="656700"/>
            <a:ext cx="3665700" cy="3510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2000">
                <a:solidFill>
                  <a:srgbClr val="FFFFFF"/>
                </a:solidFill>
                <a:latin typeface="Open Sans"/>
                <a:ea typeface="Open Sans"/>
                <a:cs typeface="Open Sans"/>
                <a:sym typeface="Open Sans"/>
              </a:rPr>
              <a:t>DIG LESSON PLAN</a:t>
            </a:r>
            <a:endParaRPr b="1" sz="20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9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800">
                <a:solidFill>
                  <a:schemeClr val="lt1"/>
                </a:solidFill>
                <a:latin typeface="Open Sans"/>
                <a:ea typeface="Open Sans"/>
                <a:cs typeface="Open Sans"/>
                <a:sym typeface="Open Sans"/>
              </a:rPr>
              <a:t>Image 2</a:t>
            </a:r>
            <a:endParaRPr b="1" sz="18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Clr>
                <a:schemeClr val="dk1"/>
              </a:buClr>
              <a:buSzPts val="1100"/>
              <a:buFont typeface="Arial"/>
              <a:buNone/>
            </a:pPr>
            <a:r>
              <a:t/>
            </a:r>
            <a:endParaRPr b="1" sz="18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800">
                <a:solidFill>
                  <a:srgbClr val="FFFFFF"/>
                </a:solidFill>
                <a:latin typeface="Open Sans"/>
                <a:ea typeface="Open Sans"/>
                <a:cs typeface="Open Sans"/>
                <a:sym typeface="Open Sans"/>
              </a:rPr>
              <a:t>Central Historical Questions</a:t>
            </a:r>
            <a:endParaRPr b="1"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rgbClr val="FFFFFF"/>
              </a:solidFill>
              <a:latin typeface="Open Sans"/>
              <a:ea typeface="Open Sans"/>
              <a:cs typeface="Open Sans"/>
              <a:sym typeface="Open Sans"/>
            </a:endParaRPr>
          </a:p>
          <a:p>
            <a:pPr indent="-342900" lvl="0" marL="457200" rtl="0" algn="l">
              <a:lnSpc>
                <a:spcPct val="115000"/>
              </a:lnSpc>
              <a:spcBef>
                <a:spcPts val="0"/>
              </a:spcBef>
              <a:spcAft>
                <a:spcPts val="0"/>
              </a:spcAft>
              <a:buClr>
                <a:srgbClr val="FFFFFF"/>
              </a:buClr>
              <a:buSzPts val="1800"/>
              <a:buFont typeface="Open Sans"/>
              <a:buChar char="●"/>
            </a:pPr>
            <a:r>
              <a:rPr lang="en" sz="1800">
                <a:solidFill>
                  <a:srgbClr val="FFFFFF"/>
                </a:solidFill>
                <a:latin typeface="Open Sans"/>
                <a:ea typeface="Open Sans"/>
                <a:cs typeface="Open Sans"/>
                <a:sym typeface="Open Sans"/>
              </a:rPr>
              <a:t>What happened in Boston on March 5, 1770?</a:t>
            </a:r>
            <a:endParaRPr sz="1800">
              <a:solidFill>
                <a:srgbClr val="FFFFFF"/>
              </a:solidFill>
              <a:latin typeface="Open Sans"/>
              <a:ea typeface="Open Sans"/>
              <a:cs typeface="Open Sans"/>
              <a:sym typeface="Open Sans"/>
            </a:endParaRPr>
          </a:p>
          <a:p>
            <a:pPr indent="-342900" lvl="0" marL="457200" rtl="0" algn="l">
              <a:lnSpc>
                <a:spcPct val="115000"/>
              </a:lnSpc>
              <a:spcBef>
                <a:spcPts val="1000"/>
              </a:spcBef>
              <a:spcAft>
                <a:spcPts val="0"/>
              </a:spcAft>
              <a:buClr>
                <a:srgbClr val="FFFFFF"/>
              </a:buClr>
              <a:buSzPts val="1800"/>
              <a:buFont typeface="Open Sans"/>
              <a:buChar char="●"/>
            </a:pPr>
            <a:r>
              <a:rPr lang="en" sz="1800">
                <a:solidFill>
                  <a:srgbClr val="FFFFFF"/>
                </a:solidFill>
                <a:latin typeface="Open Sans"/>
                <a:ea typeface="Open Sans"/>
                <a:cs typeface="Open Sans"/>
                <a:sym typeface="Open Sans"/>
              </a:rPr>
              <a:t>Who was responsible?</a:t>
            </a:r>
            <a:endParaRPr sz="1800">
              <a:solidFill>
                <a:srgbClr val="FFFFFF"/>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800">
              <a:solidFill>
                <a:srgbClr val="FFFFFF"/>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id="311" name="Google Shape;311;p42" title="service-pnp-ppmsca-01600-01657v (1).jpg"/>
          <p:cNvPicPr preferRelativeResize="0"/>
          <p:nvPr/>
        </p:nvPicPr>
        <p:blipFill rotWithShape="1">
          <a:blip r:embed="rId3">
            <a:alphaModFix/>
          </a:blip>
          <a:srcRect b="2262" l="3591" r="1890" t="2680"/>
          <a:stretch/>
        </p:blipFill>
        <p:spPr>
          <a:xfrm>
            <a:off x="439050" y="361175"/>
            <a:ext cx="2901243" cy="3398925"/>
          </a:xfrm>
          <a:prstGeom prst="rect">
            <a:avLst/>
          </a:prstGeom>
          <a:noFill/>
          <a:ln cap="flat" cmpd="sng" w="76200">
            <a:solidFill>
              <a:srgbClr val="F5F2ED"/>
            </a:solidFill>
            <a:prstDash val="solid"/>
            <a:round/>
            <a:headEnd len="sm" w="sm" type="none"/>
            <a:tailEnd len="sm" w="sm" type="none"/>
          </a:ln>
        </p:spPr>
      </p:pic>
      <p:sp>
        <p:nvSpPr>
          <p:cNvPr id="312" name="Google Shape;312;p42"/>
          <p:cNvSpPr txBox="1"/>
          <p:nvPr/>
        </p:nvSpPr>
        <p:spPr>
          <a:xfrm>
            <a:off x="316575" y="3900350"/>
            <a:ext cx="3363300" cy="11112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Clr>
                <a:schemeClr val="dk1"/>
              </a:buClr>
              <a:buSzPts val="1100"/>
              <a:buFont typeface="Arial"/>
              <a:buNone/>
            </a:pPr>
            <a:r>
              <a:rPr lang="en" sz="1200">
                <a:solidFill>
                  <a:schemeClr val="lt1"/>
                </a:solidFill>
                <a:latin typeface="Open Sans"/>
                <a:ea typeface="Open Sans"/>
                <a:cs typeface="Open Sans"/>
                <a:sym typeface="Open Sans"/>
              </a:rPr>
              <a:t>Paul Revere, 1770</a:t>
            </a:r>
            <a:endParaRPr sz="1200">
              <a:solidFill>
                <a:schemeClr val="lt1"/>
              </a:solidFill>
              <a:latin typeface="Open Sans"/>
              <a:ea typeface="Open Sans"/>
              <a:cs typeface="Open Sans"/>
              <a:sym typeface="Open Sans"/>
            </a:endParaRPr>
          </a:p>
          <a:p>
            <a:pPr indent="0" lvl="0" marL="0" rtl="0" algn="l">
              <a:lnSpc>
                <a:spcPct val="120000"/>
              </a:lnSpc>
              <a:spcBef>
                <a:spcPts val="600"/>
              </a:spcBef>
              <a:spcAft>
                <a:spcPts val="600"/>
              </a:spcAft>
              <a:buClr>
                <a:schemeClr val="dk1"/>
              </a:buClr>
              <a:buSzPts val="1100"/>
              <a:buFont typeface="Arial"/>
              <a:buNone/>
            </a:pPr>
            <a:r>
              <a:rPr lang="en" sz="1200">
                <a:solidFill>
                  <a:schemeClr val="lt1"/>
                </a:solidFill>
                <a:latin typeface="Open Sans"/>
                <a:ea typeface="Open Sans"/>
                <a:cs typeface="Open Sans"/>
                <a:sym typeface="Open Sans"/>
              </a:rPr>
              <a:t>“The Bloody Massacre</a:t>
            </a:r>
            <a:r>
              <a:rPr lang="en" sz="1200">
                <a:solidFill>
                  <a:schemeClr val="lt1"/>
                </a:solidFill>
                <a:latin typeface="Open Sans"/>
                <a:ea typeface="Open Sans"/>
                <a:cs typeface="Open Sans"/>
                <a:sym typeface="Open Sans"/>
              </a:rPr>
              <a:t> perpetrated in King Street Boston on March 5th 1770 by a party of the 29th Regiment.”</a:t>
            </a:r>
            <a:endParaRPr sz="1200">
              <a:solidFill>
                <a:srgbClr val="FFFFFF"/>
              </a:solidFill>
              <a:latin typeface="Open Sans"/>
              <a:ea typeface="Open Sans"/>
              <a:cs typeface="Open Sans"/>
              <a:sym typeface="Open Sans"/>
            </a:endParaRPr>
          </a:p>
        </p:txBody>
      </p:sp>
      <p:pic>
        <p:nvPicPr>
          <p:cNvPr id="313" name="Google Shape;313;p42" title="Screenshot 2025-07-02 at 5.11.17 PM.png"/>
          <p:cNvPicPr preferRelativeResize="0"/>
          <p:nvPr/>
        </p:nvPicPr>
        <p:blipFill>
          <a:blip r:embed="rId4">
            <a:alphaModFix/>
          </a:blip>
          <a:stretch>
            <a:fillRect/>
          </a:stretch>
        </p:blipFill>
        <p:spPr>
          <a:xfrm>
            <a:off x="3821375" y="361175"/>
            <a:ext cx="5053750" cy="3398921"/>
          </a:xfrm>
          <a:prstGeom prst="rect">
            <a:avLst/>
          </a:prstGeom>
          <a:noFill/>
          <a:ln cap="flat" cmpd="sng" w="76200">
            <a:solidFill>
              <a:schemeClr val="lt2"/>
            </a:solidFill>
            <a:prstDash val="solid"/>
            <a:round/>
            <a:headEnd len="sm" w="sm" type="none"/>
            <a:tailEnd len="sm" w="sm" type="none"/>
          </a:ln>
        </p:spPr>
      </p:pic>
      <p:sp>
        <p:nvSpPr>
          <p:cNvPr id="314" name="Google Shape;314;p42"/>
          <p:cNvSpPr txBox="1"/>
          <p:nvPr/>
        </p:nvSpPr>
        <p:spPr>
          <a:xfrm>
            <a:off x="3997100" y="3900350"/>
            <a:ext cx="4354800" cy="668100"/>
          </a:xfrm>
          <a:prstGeom prst="rect">
            <a:avLst/>
          </a:prstGeom>
          <a:noFill/>
          <a:ln>
            <a:noFill/>
          </a:ln>
        </p:spPr>
        <p:txBody>
          <a:bodyPr anchorCtr="0" anchor="t" bIns="91425" lIns="91425" spcFirstLastPara="1" rIns="91425" wrap="square" tIns="91425">
            <a:spAutoFit/>
          </a:bodyPr>
          <a:lstStyle/>
          <a:p>
            <a:pPr indent="0" lvl="0" marL="0" rtl="0" algn="l">
              <a:lnSpc>
                <a:spcPct val="120000"/>
              </a:lnSpc>
              <a:spcBef>
                <a:spcPts val="0"/>
              </a:spcBef>
              <a:spcAft>
                <a:spcPts val="0"/>
              </a:spcAft>
              <a:buClr>
                <a:schemeClr val="dk1"/>
              </a:buClr>
              <a:buSzPts val="1100"/>
              <a:buFont typeface="Arial"/>
              <a:buNone/>
            </a:pPr>
            <a:r>
              <a:rPr lang="en" sz="1200">
                <a:solidFill>
                  <a:schemeClr val="lt1"/>
                </a:solidFill>
                <a:latin typeface="Open Sans"/>
                <a:ea typeface="Open Sans"/>
                <a:cs typeface="Open Sans"/>
                <a:sym typeface="Open Sans"/>
              </a:rPr>
              <a:t>William Nell, 1865</a:t>
            </a:r>
            <a:endParaRPr sz="1200">
              <a:solidFill>
                <a:schemeClr val="lt1"/>
              </a:solidFill>
              <a:latin typeface="Open Sans"/>
              <a:ea typeface="Open Sans"/>
              <a:cs typeface="Open Sans"/>
              <a:sym typeface="Open Sans"/>
            </a:endParaRPr>
          </a:p>
          <a:p>
            <a:pPr indent="0" lvl="0" marL="0" rtl="0" algn="l">
              <a:lnSpc>
                <a:spcPct val="120000"/>
              </a:lnSpc>
              <a:spcBef>
                <a:spcPts val="600"/>
              </a:spcBef>
              <a:spcAft>
                <a:spcPts val="600"/>
              </a:spcAft>
              <a:buClr>
                <a:schemeClr val="dk1"/>
              </a:buClr>
              <a:buSzPts val="1100"/>
              <a:buFont typeface="Arial"/>
              <a:buNone/>
            </a:pPr>
            <a:r>
              <a:rPr lang="en" sz="1200">
                <a:solidFill>
                  <a:schemeClr val="lt1"/>
                </a:solidFill>
                <a:latin typeface="Open Sans"/>
                <a:ea typeface="Open Sans"/>
                <a:cs typeface="Open Sans"/>
                <a:sym typeface="Open Sans"/>
              </a:rPr>
              <a:t>“The Colored Patriots of the American Revolution”</a:t>
            </a:r>
            <a:endParaRPr sz="1200">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76" name="Shape 76"/>
        <p:cNvGrpSpPr/>
        <p:nvPr/>
      </p:nvGrpSpPr>
      <p:grpSpPr>
        <a:xfrm>
          <a:off x="0" y="0"/>
          <a:ext cx="0" cy="0"/>
          <a:chOff x="0" y="0"/>
          <a:chExt cx="0" cy="0"/>
        </a:xfrm>
      </p:grpSpPr>
      <p:sp>
        <p:nvSpPr>
          <p:cNvPr id="77" name="Google Shape;77;p16"/>
          <p:cNvSpPr/>
          <p:nvPr/>
        </p:nvSpPr>
        <p:spPr>
          <a:xfrm>
            <a:off x="-56775" y="0"/>
            <a:ext cx="3287700" cy="5143500"/>
          </a:xfrm>
          <a:prstGeom prst="rect">
            <a:avLst/>
          </a:prstGeom>
          <a:solidFill>
            <a:srgbClr val="36195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8" name="Google Shape;78;p16"/>
          <p:cNvSpPr txBox="1"/>
          <p:nvPr>
            <p:ph type="title"/>
          </p:nvPr>
        </p:nvSpPr>
        <p:spPr>
          <a:xfrm>
            <a:off x="-56775" y="1849650"/>
            <a:ext cx="3287700" cy="2583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600">
                <a:solidFill>
                  <a:srgbClr val="EF5856"/>
                </a:solidFill>
                <a:latin typeface="Open Sans"/>
                <a:ea typeface="Open Sans"/>
                <a:cs typeface="Open Sans"/>
                <a:sym typeface="Open Sans"/>
              </a:rPr>
              <a:t>AGENDA</a:t>
            </a:r>
            <a:endParaRPr b="1" sz="3600">
              <a:solidFill>
                <a:srgbClr val="EF5856"/>
              </a:solidFill>
              <a:latin typeface="Open Sans"/>
              <a:ea typeface="Open Sans"/>
              <a:cs typeface="Open Sans"/>
              <a:sym typeface="Open Sans"/>
            </a:endParaRPr>
          </a:p>
        </p:txBody>
      </p:sp>
      <p:sp>
        <p:nvSpPr>
          <p:cNvPr id="79" name="Google Shape;79;p16"/>
          <p:cNvSpPr txBox="1"/>
          <p:nvPr>
            <p:ph idx="1" type="body"/>
          </p:nvPr>
        </p:nvSpPr>
        <p:spPr>
          <a:xfrm>
            <a:off x="3609675" y="617300"/>
            <a:ext cx="5222700" cy="4226700"/>
          </a:xfrm>
          <a:prstGeom prst="rect">
            <a:avLst/>
          </a:prstGeom>
        </p:spPr>
        <p:txBody>
          <a:bodyPr anchorCtr="0" anchor="ctr" bIns="91425" lIns="91425" spcFirstLastPara="1" rIns="91425" wrap="square" tIns="91425">
            <a:normAutofit lnSpcReduction="20000"/>
          </a:bodyPr>
          <a:lstStyle/>
          <a:p>
            <a:pPr indent="0" lvl="0" marL="0" rtl="0" algn="l">
              <a:spcBef>
                <a:spcPts val="0"/>
              </a:spcBef>
              <a:spcAft>
                <a:spcPts val="0"/>
              </a:spcAft>
              <a:buNone/>
            </a:pPr>
            <a:r>
              <a:rPr lang="en">
                <a:solidFill>
                  <a:schemeClr val="dk1"/>
                </a:solidFill>
                <a:latin typeface="Open Sans"/>
                <a:ea typeface="Open Sans"/>
                <a:cs typeface="Open Sans"/>
                <a:sym typeface="Open Sans"/>
              </a:rPr>
              <a:t>Introductions</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dk1"/>
                </a:solidFill>
                <a:latin typeface="Open Sans"/>
                <a:ea typeface="Open Sans"/>
                <a:cs typeface="Open Sans"/>
                <a:sym typeface="Open Sans"/>
              </a:rPr>
              <a:t>America250 Utah</a:t>
            </a:r>
            <a:endParaRPr>
              <a:solidFill>
                <a:schemeClr val="dk1"/>
              </a:solidFill>
              <a:latin typeface="Open Sans"/>
              <a:ea typeface="Open Sans"/>
              <a:cs typeface="Open Sans"/>
              <a:sym typeface="Open Sans"/>
            </a:endParaRPr>
          </a:p>
          <a:p>
            <a:pPr indent="-327959" lvl="0" marL="457200" rtl="0" algn="l">
              <a:spcBef>
                <a:spcPts val="0"/>
              </a:spcBef>
              <a:spcAft>
                <a:spcPts val="0"/>
              </a:spcAft>
              <a:buClr>
                <a:schemeClr val="dk1"/>
              </a:buClr>
              <a:buSzPts val="1565"/>
              <a:buFont typeface="Open Sans"/>
              <a:buChar char="●"/>
            </a:pPr>
            <a:r>
              <a:rPr lang="en" sz="1564">
                <a:solidFill>
                  <a:schemeClr val="dk1"/>
                </a:solidFill>
                <a:latin typeface="Open Sans"/>
                <a:ea typeface="Open Sans"/>
                <a:cs typeface="Open Sans"/>
                <a:sym typeface="Open Sans"/>
              </a:rPr>
              <a:t>A year of opportunities</a:t>
            </a:r>
            <a:endParaRPr sz="1564">
              <a:solidFill>
                <a:schemeClr val="dk1"/>
              </a:solidFill>
              <a:latin typeface="Open Sans"/>
              <a:ea typeface="Open Sans"/>
              <a:cs typeface="Open Sans"/>
              <a:sym typeface="Open Sans"/>
            </a:endParaRPr>
          </a:p>
          <a:p>
            <a:pPr indent="-327959" lvl="0" marL="457200" rtl="0" algn="l">
              <a:spcBef>
                <a:spcPts val="0"/>
              </a:spcBef>
              <a:spcAft>
                <a:spcPts val="0"/>
              </a:spcAft>
              <a:buClr>
                <a:schemeClr val="dk1"/>
              </a:buClr>
              <a:buSzPts val="1565"/>
              <a:buFont typeface="Open Sans"/>
              <a:buChar char="●"/>
            </a:pPr>
            <a:r>
              <a:rPr lang="en" sz="1564">
                <a:solidFill>
                  <a:schemeClr val="dk1"/>
                </a:solidFill>
                <a:latin typeface="Open Sans"/>
                <a:ea typeface="Open Sans"/>
                <a:cs typeface="Open Sans"/>
                <a:sym typeface="Open Sans"/>
              </a:rPr>
              <a:t>Educator themes</a:t>
            </a:r>
            <a:endParaRPr sz="1564">
              <a:solidFill>
                <a:schemeClr val="dk1"/>
              </a:solidFill>
              <a:latin typeface="Open Sans"/>
              <a:ea typeface="Open Sans"/>
              <a:cs typeface="Open Sans"/>
              <a:sym typeface="Open Sans"/>
            </a:endParaRPr>
          </a:p>
          <a:p>
            <a:pPr indent="-327959" lvl="0" marL="457200" rtl="0" algn="l">
              <a:spcBef>
                <a:spcPts val="0"/>
              </a:spcBef>
              <a:spcAft>
                <a:spcPts val="0"/>
              </a:spcAft>
              <a:buClr>
                <a:schemeClr val="dk1"/>
              </a:buClr>
              <a:buSzPts val="1565"/>
              <a:buFont typeface="Open Sans"/>
              <a:buChar char="●"/>
            </a:pPr>
            <a:r>
              <a:rPr lang="en" sz="1564">
                <a:solidFill>
                  <a:schemeClr val="dk1"/>
                </a:solidFill>
                <a:latin typeface="Open Sans"/>
                <a:ea typeface="Open Sans"/>
                <a:cs typeface="Open Sans"/>
                <a:sym typeface="Open Sans"/>
              </a:rPr>
              <a:t>Resources</a:t>
            </a:r>
            <a:endParaRPr sz="1564">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National History Day</a:t>
            </a:r>
            <a:endParaRPr>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2026 Theme</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Finding a great topic</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Project examples</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Primary and secondary sources</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Research skills</a:t>
            </a:r>
            <a:endParaRPr sz="1500">
              <a:solidFill>
                <a:schemeClr val="dk1"/>
              </a:solidFill>
              <a:latin typeface="Open Sans"/>
              <a:ea typeface="Open Sans"/>
              <a:cs typeface="Open Sans"/>
              <a:sym typeface="Open Sans"/>
            </a:endParaRPr>
          </a:p>
          <a:p>
            <a:pPr indent="-323850" lvl="0" marL="457200" rtl="0" algn="l">
              <a:spcBef>
                <a:spcPts val="0"/>
              </a:spcBef>
              <a:spcAft>
                <a:spcPts val="0"/>
              </a:spcAft>
              <a:buClr>
                <a:schemeClr val="dk1"/>
              </a:buClr>
              <a:buSzPts val="1500"/>
              <a:buFont typeface="Open Sans"/>
              <a:buChar char="●"/>
            </a:pPr>
            <a:r>
              <a:rPr lang="en" sz="1500">
                <a:solidFill>
                  <a:schemeClr val="dk1"/>
                </a:solidFill>
                <a:latin typeface="Open Sans"/>
                <a:ea typeface="Open Sans"/>
                <a:cs typeface="Open Sans"/>
                <a:sym typeface="Open Sans"/>
              </a:rPr>
              <a:t>Historical thinking skills</a:t>
            </a:r>
            <a:endParaRPr sz="1500">
              <a:solidFill>
                <a:schemeClr val="dk1"/>
              </a:solidFill>
              <a:latin typeface="Open Sans"/>
              <a:ea typeface="Open Sans"/>
              <a:cs typeface="Open Sans"/>
              <a:sym typeface="Open Sans"/>
            </a:endParaRPr>
          </a:p>
          <a:p>
            <a:pPr indent="0" lvl="0" marL="0" rtl="0" algn="l">
              <a:spcBef>
                <a:spcPts val="0"/>
              </a:spcBef>
              <a:spcAft>
                <a:spcPts val="0"/>
              </a:spcAft>
              <a:buNone/>
            </a:pPr>
            <a:r>
              <a:t/>
            </a:r>
            <a:endParaRPr>
              <a:solidFill>
                <a:schemeClr val="dk1"/>
              </a:solidFill>
              <a:latin typeface="Open Sans"/>
              <a:ea typeface="Open Sans"/>
              <a:cs typeface="Open Sans"/>
              <a:sym typeface="Open Sans"/>
            </a:endParaRPr>
          </a:p>
          <a:p>
            <a:pPr indent="0" lvl="0" marL="0" rtl="0" algn="l">
              <a:spcBef>
                <a:spcPts val="0"/>
              </a:spcBef>
              <a:spcAft>
                <a:spcPts val="0"/>
              </a:spcAft>
              <a:buNone/>
            </a:pPr>
            <a:r>
              <a:rPr lang="en">
                <a:solidFill>
                  <a:schemeClr val="dk1"/>
                </a:solidFill>
                <a:latin typeface="Open Sans"/>
                <a:ea typeface="Open Sans"/>
                <a:cs typeface="Open Sans"/>
                <a:sym typeface="Open Sans"/>
              </a:rPr>
              <a:t>Questions/Wrap Up</a:t>
            </a:r>
            <a:endParaRPr>
              <a:solidFill>
                <a:schemeClr val="dk1"/>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43"/>
          <p:cNvSpPr txBox="1"/>
          <p:nvPr/>
        </p:nvSpPr>
        <p:spPr>
          <a:xfrm>
            <a:off x="697150" y="583175"/>
            <a:ext cx="3421500" cy="4279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Document A </a:t>
            </a:r>
            <a:endParaRPr b="1">
              <a:solidFill>
                <a:schemeClr val="lt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By Thomas Preston </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rPr lang="en">
                <a:solidFill>
                  <a:schemeClr val="lt1"/>
                </a:solidFill>
                <a:latin typeface="Open Sans"/>
                <a:ea typeface="Open Sans"/>
                <a:cs typeface="Open Sans"/>
                <a:sym typeface="Open Sans"/>
              </a:rPr>
              <a:t>Captain Thomas Preston was an officer in the British army. While in jail, he wrote this narrative. A British tax collector brought this account to London on a ship that left Boston on March 16, 1770. The account was then re-printed in Boston newspapers in June 1770 after copies of the London newspaper were brought to Boston.</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b="1" lang="en">
                <a:solidFill>
                  <a:schemeClr val="lt1"/>
                </a:solidFill>
                <a:latin typeface="Open Sans"/>
                <a:ea typeface="Open Sans"/>
                <a:cs typeface="Open Sans"/>
                <a:sym typeface="Open Sans"/>
              </a:rPr>
              <a:t>Read and analyze each document. Work with your partner to complete the graphic organizer.</a:t>
            </a:r>
            <a:endParaRPr b="1">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p:txBody>
      </p:sp>
      <p:sp>
        <p:nvSpPr>
          <p:cNvPr id="320" name="Google Shape;320;p43"/>
          <p:cNvSpPr txBox="1"/>
          <p:nvPr/>
        </p:nvSpPr>
        <p:spPr>
          <a:xfrm>
            <a:off x="4693850" y="583175"/>
            <a:ext cx="3859800" cy="4063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a:solidFill>
                  <a:schemeClr val="lt1"/>
                </a:solidFill>
                <a:latin typeface="Open Sans"/>
                <a:ea typeface="Open Sans"/>
                <a:cs typeface="Open Sans"/>
                <a:sym typeface="Open Sans"/>
              </a:rPr>
              <a:t>Document B</a:t>
            </a:r>
            <a:endParaRPr b="1">
              <a:solidFill>
                <a:schemeClr val="lt1"/>
              </a:solidFill>
              <a:latin typeface="Open Sans"/>
              <a:ea typeface="Open Sans"/>
              <a:cs typeface="Open Sans"/>
              <a:sym typeface="Open Sans"/>
            </a:endParaRPr>
          </a:p>
          <a:p>
            <a:pPr indent="0" lvl="0" marL="0" rtl="0" algn="ctr">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By Samuel Drowne </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On March 12, 1770, Boston residents held a town meeting, which was how local</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government decisions were made. At the meeting, the colonists appointed a</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committee to produce an account of what happened March 5th to send to officials in</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London because they wanted to influence the way the events of March 5th were</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portrayed. Drowne was one of 96 residents of Boston to give sworn testimony to</a:t>
            </a:r>
            <a:endParaRPr>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a:solidFill>
                  <a:schemeClr val="lt1"/>
                </a:solidFill>
                <a:latin typeface="Open Sans"/>
                <a:ea typeface="Open Sans"/>
                <a:cs typeface="Open Sans"/>
                <a:sym typeface="Open Sans"/>
              </a:rPr>
              <a:t>justices of the peace about what happened between the British soldiers and residents of Boston. These accounts were taken by ship to London on April 1, 1770.</a:t>
            </a:r>
            <a:endParaRPr>
              <a:solidFill>
                <a:schemeClr val="lt1"/>
              </a:solidFill>
              <a:latin typeface="Open Sans"/>
              <a:ea typeface="Open Sans"/>
              <a:cs typeface="Open Sans"/>
              <a:sym typeface="Open Sans"/>
            </a:endParaRPr>
          </a:p>
          <a:p>
            <a:pPr indent="0" lvl="0" marL="0" rtl="0" algn="l">
              <a:spcBef>
                <a:spcPts val="0"/>
              </a:spcBef>
              <a:spcAft>
                <a:spcPts val="0"/>
              </a:spcAft>
              <a:buNone/>
            </a:pPr>
            <a:r>
              <a:t/>
            </a:r>
            <a:endParaRPr>
              <a:solidFill>
                <a:schemeClr val="lt1"/>
              </a:solidFill>
              <a:latin typeface="Open Sans"/>
              <a:ea typeface="Open Sans"/>
              <a:cs typeface="Open Sans"/>
              <a:sym typeface="Open Sans"/>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p44"/>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1600">
                <a:solidFill>
                  <a:srgbClr val="351C75"/>
                </a:solidFill>
                <a:latin typeface="Open Sans"/>
                <a:ea typeface="Open Sans"/>
                <a:cs typeface="Open Sans"/>
                <a:sym typeface="Open Sans"/>
              </a:rPr>
              <a:t>Dr. Wendy Rex Atzet</a:t>
            </a:r>
            <a:endParaRPr sz="1600">
              <a:solidFill>
                <a:srgbClr val="351C75"/>
              </a:solidFill>
              <a:latin typeface="Open Sans"/>
              <a:ea typeface="Open Sans"/>
              <a:cs typeface="Open Sans"/>
              <a:sym typeface="Open Sans"/>
            </a:endParaRPr>
          </a:p>
          <a:p>
            <a:pPr indent="0" lvl="0" marL="0" rtl="0" algn="l">
              <a:spcBef>
                <a:spcPts val="0"/>
              </a:spcBef>
              <a:spcAft>
                <a:spcPts val="0"/>
              </a:spcAft>
              <a:buNone/>
            </a:pPr>
            <a:r>
              <a:rPr lang="en" sz="1400">
                <a:solidFill>
                  <a:srgbClr val="351C75"/>
                </a:solidFill>
                <a:latin typeface="Open Sans"/>
                <a:ea typeface="Open Sans"/>
                <a:cs typeface="Open Sans"/>
                <a:sym typeface="Open Sans"/>
              </a:rPr>
              <a:t>NHD Utah State Coordinator</a:t>
            </a:r>
            <a:endParaRPr sz="1400">
              <a:solidFill>
                <a:srgbClr val="351C75"/>
              </a:solidFill>
              <a:latin typeface="Open Sans"/>
              <a:ea typeface="Open Sans"/>
              <a:cs typeface="Open Sans"/>
              <a:sym typeface="Open Sans"/>
            </a:endParaRPr>
          </a:p>
          <a:p>
            <a:pPr indent="0" lvl="0" marL="0" rtl="0" algn="l">
              <a:spcBef>
                <a:spcPts val="0"/>
              </a:spcBef>
              <a:spcAft>
                <a:spcPts val="0"/>
              </a:spcAft>
              <a:buNone/>
            </a:pPr>
            <a:r>
              <a:rPr lang="en" sz="1400">
                <a:solidFill>
                  <a:srgbClr val="351C75"/>
                </a:solidFill>
                <a:latin typeface="Open Sans"/>
                <a:ea typeface="Open Sans"/>
                <a:cs typeface="Open Sans"/>
                <a:sym typeface="Open Sans"/>
              </a:rPr>
              <a:t>Utah Historical Society</a:t>
            </a:r>
            <a:endParaRPr sz="1400">
              <a:solidFill>
                <a:srgbClr val="351C7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u="sng">
                <a:solidFill>
                  <a:schemeClr val="hlink"/>
                </a:solidFill>
                <a:latin typeface="Open Sans"/>
                <a:ea typeface="Open Sans"/>
                <a:cs typeface="Open Sans"/>
                <a:sym typeface="Open Sans"/>
                <a:hlinkClick r:id="rId3"/>
              </a:rPr>
              <a:t>wratzet@utah.gov</a:t>
            </a:r>
            <a:r>
              <a:rPr lang="en" sz="1400">
                <a:solidFill>
                  <a:schemeClr val="lt1"/>
                </a:solidFill>
                <a:latin typeface="Open Sans"/>
                <a:ea typeface="Open Sans"/>
                <a:cs typeface="Open Sans"/>
                <a:sym typeface="Open Sans"/>
              </a:rPr>
              <a:t> </a:t>
            </a:r>
            <a:endParaRPr sz="14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lt1"/>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600">
                <a:solidFill>
                  <a:srgbClr val="351C75"/>
                </a:solidFill>
                <a:latin typeface="Open Sans"/>
                <a:ea typeface="Open Sans"/>
                <a:cs typeface="Open Sans"/>
                <a:sym typeface="Open Sans"/>
              </a:rPr>
              <a:t>Tatiana Chudy</a:t>
            </a:r>
            <a:endParaRPr sz="1600">
              <a:solidFill>
                <a:srgbClr val="351C7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351C75"/>
                </a:solidFill>
                <a:latin typeface="Open Sans"/>
                <a:ea typeface="Open Sans"/>
                <a:cs typeface="Open Sans"/>
                <a:sym typeface="Open Sans"/>
              </a:rPr>
              <a:t>NHD Utah Program Assistant</a:t>
            </a:r>
            <a:endParaRPr sz="1400">
              <a:solidFill>
                <a:srgbClr val="351C7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a:solidFill>
                  <a:srgbClr val="351C75"/>
                </a:solidFill>
                <a:latin typeface="Open Sans"/>
                <a:ea typeface="Open Sans"/>
                <a:cs typeface="Open Sans"/>
                <a:sym typeface="Open Sans"/>
              </a:rPr>
              <a:t>Utah Historical Society</a:t>
            </a:r>
            <a:endParaRPr sz="1400">
              <a:solidFill>
                <a:srgbClr val="351C7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rPr lang="en" sz="1400" u="sng">
                <a:solidFill>
                  <a:schemeClr val="hlink"/>
                </a:solidFill>
                <a:latin typeface="Open Sans"/>
                <a:ea typeface="Open Sans"/>
                <a:cs typeface="Open Sans"/>
                <a:sym typeface="Open Sans"/>
                <a:hlinkClick r:id="rId4"/>
              </a:rPr>
              <a:t>tchudy@utah.gov</a:t>
            </a:r>
            <a:r>
              <a:rPr lang="en" sz="1400">
                <a:solidFill>
                  <a:srgbClr val="351C75"/>
                </a:solidFill>
                <a:latin typeface="Open Sans"/>
                <a:ea typeface="Open Sans"/>
                <a:cs typeface="Open Sans"/>
                <a:sym typeface="Open Sans"/>
              </a:rPr>
              <a:t> </a:t>
            </a:r>
            <a:endParaRPr sz="1400">
              <a:solidFill>
                <a:srgbClr val="351C75"/>
              </a:solidFill>
              <a:latin typeface="Open Sans"/>
              <a:ea typeface="Open Sans"/>
              <a:cs typeface="Open Sans"/>
              <a:sym typeface="Open Sans"/>
            </a:endParaRPr>
          </a:p>
          <a:p>
            <a:pPr indent="0" lvl="0" marL="0" rtl="0" algn="l">
              <a:spcBef>
                <a:spcPts val="0"/>
              </a:spcBef>
              <a:spcAft>
                <a:spcPts val="0"/>
              </a:spcAft>
              <a:buClr>
                <a:schemeClr val="dk1"/>
              </a:buClr>
              <a:buSzPts val="1100"/>
              <a:buFont typeface="Arial"/>
              <a:buNone/>
            </a:pPr>
            <a:r>
              <a:t/>
            </a:r>
            <a:endParaRPr sz="1400">
              <a:solidFill>
                <a:schemeClr val="lt1"/>
              </a:solidFill>
              <a:latin typeface="Open Sans"/>
              <a:ea typeface="Open Sans"/>
              <a:cs typeface="Open Sans"/>
              <a:sym typeface="Open Sans"/>
            </a:endParaRPr>
          </a:p>
        </p:txBody>
      </p:sp>
      <p:sp>
        <p:nvSpPr>
          <p:cNvPr id="326" name="Google Shape;326;p44"/>
          <p:cNvSpPr txBox="1"/>
          <p:nvPr>
            <p:ph type="title"/>
          </p:nvPr>
        </p:nvSpPr>
        <p:spPr>
          <a:xfrm>
            <a:off x="108025" y="1105200"/>
            <a:ext cx="4380300" cy="7368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solidFill>
                  <a:schemeClr val="lt1"/>
                </a:solidFill>
                <a:latin typeface="Open Sans"/>
                <a:ea typeface="Open Sans"/>
                <a:cs typeface="Open Sans"/>
                <a:sym typeface="Open Sans"/>
              </a:rPr>
              <a:t>Contact Us</a:t>
            </a:r>
            <a:r>
              <a:rPr lang="en">
                <a:solidFill>
                  <a:schemeClr val="lt1"/>
                </a:solidFill>
                <a:latin typeface="Open Sans"/>
                <a:ea typeface="Open Sans"/>
                <a:cs typeface="Open Sans"/>
                <a:sym typeface="Open Sans"/>
              </a:rPr>
              <a:t>!</a:t>
            </a:r>
            <a:endParaRPr>
              <a:solidFill>
                <a:schemeClr val="lt1"/>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0" name="Shape 330"/>
        <p:cNvGrpSpPr/>
        <p:nvPr/>
      </p:nvGrpSpPr>
      <p:grpSpPr>
        <a:xfrm>
          <a:off x="0" y="0"/>
          <a:ext cx="0" cy="0"/>
          <a:chOff x="0" y="0"/>
          <a:chExt cx="0" cy="0"/>
        </a:xfrm>
      </p:grpSpPr>
      <p:sp>
        <p:nvSpPr>
          <p:cNvPr id="331" name="Google Shape;331;p45"/>
          <p:cNvSpPr txBox="1"/>
          <p:nvPr>
            <p:ph idx="1" type="body"/>
          </p:nvPr>
        </p:nvSpPr>
        <p:spPr>
          <a:xfrm>
            <a:off x="311700" y="237800"/>
            <a:ext cx="8520600" cy="472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400">
                <a:solidFill>
                  <a:schemeClr val="dk1"/>
                </a:solidFill>
                <a:latin typeface="Open Sans"/>
                <a:ea typeface="Open Sans"/>
                <a:cs typeface="Open Sans"/>
                <a:sym typeface="Open Sans"/>
              </a:rPr>
              <a:t>Session Description</a:t>
            </a:r>
            <a:r>
              <a:rPr lang="en" sz="1400">
                <a:solidFill>
                  <a:schemeClr val="dk1"/>
                </a:solidFill>
                <a:latin typeface="Open Sans"/>
                <a:ea typeface="Open Sans"/>
                <a:cs typeface="Open Sans"/>
                <a:sym typeface="Open Sans"/>
              </a:rPr>
              <a:t>: </a:t>
            </a:r>
            <a:endParaRPr b="1" sz="1400">
              <a:solidFill>
                <a:schemeClr val="dk1"/>
              </a:solidFill>
              <a:latin typeface="Open Sans"/>
              <a:ea typeface="Open Sans"/>
              <a:cs typeface="Open Sans"/>
              <a:sym typeface="Open Sans"/>
            </a:endParaRPr>
          </a:p>
          <a:p>
            <a:pPr indent="0" lvl="0" marL="0" rtl="0" algn="l">
              <a:spcBef>
                <a:spcPts val="1200"/>
              </a:spcBef>
              <a:spcAft>
                <a:spcPts val="0"/>
              </a:spcAft>
              <a:buClr>
                <a:schemeClr val="dk1"/>
              </a:buClr>
              <a:buSzPts val="1100"/>
              <a:buFont typeface="Arial"/>
              <a:buNone/>
            </a:pPr>
            <a:r>
              <a:rPr lang="en" sz="1100">
                <a:solidFill>
                  <a:srgbClr val="222222"/>
                </a:solidFill>
                <a:highlight>
                  <a:srgbClr val="FFFFFF"/>
                </a:highlight>
              </a:rPr>
              <a:t> In 2026, America250 activities will celebrate our nation’s founding in 1776. In connection with the semiquincentennial, National History Day participants will explore the theme Revolution, Reaction, and Reform in History during the upcoming school year.</a:t>
            </a:r>
            <a:endParaRPr sz="1100">
              <a:solidFill>
                <a:srgbClr val="222222"/>
              </a:solidFill>
              <a:highlight>
                <a:srgbClr val="FFFFFF"/>
              </a:highlight>
            </a:endParaRPr>
          </a:p>
          <a:p>
            <a:pPr indent="0" lvl="0" marL="0" rtl="0" algn="l">
              <a:spcBef>
                <a:spcPts val="1200"/>
              </a:spcBef>
              <a:spcAft>
                <a:spcPts val="0"/>
              </a:spcAft>
              <a:buClr>
                <a:schemeClr val="dk1"/>
              </a:buClr>
              <a:buSzPts val="1100"/>
              <a:buFont typeface="Arial"/>
              <a:buNone/>
            </a:pPr>
            <a:r>
              <a:rPr lang="en" sz="1100">
                <a:solidFill>
                  <a:srgbClr val="222222"/>
                </a:solidFill>
                <a:highlight>
                  <a:srgbClr val="FFFFFF"/>
                </a:highlight>
              </a:rPr>
              <a:t>NHD brings history to life for young people, providing rich opportunities for individualized learning that makes history relevant and accessible to all. Students may choose a topic from local, national, or world history that relates to the theme. They engage in authentic discovery, building digital literacy and analytical skills as they research their topic. They develop literacy skills as they make an argument based on evidence from their research. They develop presentation skills and creativity by creating an exhibit, documentary, performance, website, or paper to showcase their work. Students may opt in to our spring 2026 tournaments, which culminate in a national competition held in Washington, D.C., each June.</a:t>
            </a:r>
            <a:endParaRPr sz="1100">
              <a:solidFill>
                <a:srgbClr val="222222"/>
              </a:solidFill>
              <a:highlight>
                <a:srgbClr val="FFFFFF"/>
              </a:highlight>
            </a:endParaRPr>
          </a:p>
          <a:p>
            <a:pPr indent="0" lvl="0" marL="0" rtl="0" algn="l">
              <a:spcBef>
                <a:spcPts val="1200"/>
              </a:spcBef>
              <a:spcAft>
                <a:spcPts val="0"/>
              </a:spcAft>
              <a:buClr>
                <a:schemeClr val="dk1"/>
              </a:buClr>
              <a:buSzPts val="1100"/>
              <a:buFont typeface="Arial"/>
              <a:buNone/>
            </a:pPr>
            <a:r>
              <a:rPr lang="en" sz="1100">
                <a:solidFill>
                  <a:srgbClr val="222222"/>
                </a:solidFill>
                <a:highlight>
                  <a:srgbClr val="FFFFFF"/>
                </a:highlight>
              </a:rPr>
              <a:t>NHD is appropriate for 4th-12th grade social studies and E/LA classrooms, and supports a diverse range of students from special education and English language learners through accelerated classes.</a:t>
            </a:r>
            <a:endParaRPr sz="1100">
              <a:solidFill>
                <a:srgbClr val="222222"/>
              </a:solidFill>
              <a:highlight>
                <a:srgbClr val="FFFFFF"/>
              </a:highlight>
            </a:endParaRPr>
          </a:p>
          <a:p>
            <a:pPr indent="0" lvl="0" marL="0" rtl="0" algn="l">
              <a:spcBef>
                <a:spcPts val="1200"/>
              </a:spcBef>
              <a:spcAft>
                <a:spcPts val="1200"/>
              </a:spcAft>
              <a:buClr>
                <a:schemeClr val="dk1"/>
              </a:buClr>
              <a:buSzPts val="1100"/>
              <a:buFont typeface="Arial"/>
              <a:buNone/>
            </a:pPr>
            <a:r>
              <a:rPr lang="en" sz="1100">
                <a:solidFill>
                  <a:srgbClr val="222222"/>
                </a:solidFill>
                <a:highlight>
                  <a:srgbClr val="FFFFFF"/>
                </a:highlight>
              </a:rPr>
              <a:t>In this session you will learn how to put this inquiry model to work in your classroom and meet core standards in social studies and E/LA, all while centering student choice and student voice. National History Day in Utah is a free program housed at the Utah Historical Society. Teachers will receive a set of classroom materials, along with the Utah Historical Society’s free online resources for K-12 learning.</a:t>
            </a:r>
            <a:endParaRPr b="1" sz="1400">
              <a:solidFill>
                <a:schemeClr val="dk1"/>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36195F"/>
        </a:solidFill>
      </p:bgPr>
    </p:bg>
    <p:spTree>
      <p:nvGrpSpPr>
        <p:cNvPr id="83" name="Shape 83"/>
        <p:cNvGrpSpPr/>
        <p:nvPr/>
      </p:nvGrpSpPr>
      <p:grpSpPr>
        <a:xfrm>
          <a:off x="0" y="0"/>
          <a:ext cx="0" cy="0"/>
          <a:chOff x="0" y="0"/>
          <a:chExt cx="0" cy="0"/>
        </a:xfrm>
      </p:grpSpPr>
      <p:sp>
        <p:nvSpPr>
          <p:cNvPr id="84" name="Google Shape;84;p17"/>
          <p:cNvSpPr/>
          <p:nvPr/>
        </p:nvSpPr>
        <p:spPr>
          <a:xfrm>
            <a:off x="-48675" y="438300"/>
            <a:ext cx="9223200" cy="894900"/>
          </a:xfrm>
          <a:prstGeom prst="rect">
            <a:avLst/>
          </a:prstGeom>
          <a:solidFill>
            <a:schemeClr val="lt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85" name="Google Shape;85;p17"/>
          <p:cNvSpPr txBox="1"/>
          <p:nvPr>
            <p:ph type="title"/>
          </p:nvPr>
        </p:nvSpPr>
        <p:spPr>
          <a:xfrm>
            <a:off x="2796675" y="1569800"/>
            <a:ext cx="6347400" cy="3497700"/>
          </a:xfrm>
          <a:prstGeom prst="rect">
            <a:avLst/>
          </a:prstGeom>
          <a:noFill/>
        </p:spPr>
        <p:txBody>
          <a:bodyPr anchorCtr="0" anchor="ctr" bIns="91425" lIns="91425" spcFirstLastPara="1" rIns="91425" wrap="square" tIns="91425">
            <a:normAutofit/>
          </a:bodyPr>
          <a:lstStyle/>
          <a:p>
            <a:pPr indent="0" lvl="0" marL="0" rtl="0" algn="l">
              <a:lnSpc>
                <a:spcPct val="115000"/>
              </a:lnSpc>
              <a:spcBef>
                <a:spcPts val="0"/>
              </a:spcBef>
              <a:spcAft>
                <a:spcPts val="0"/>
              </a:spcAft>
              <a:buNone/>
            </a:pPr>
            <a:r>
              <a:rPr b="1" lang="en" sz="2700">
                <a:solidFill>
                  <a:srgbClr val="FF0000"/>
                </a:solidFill>
                <a:latin typeface="Open Sans"/>
                <a:ea typeface="Open Sans"/>
                <a:cs typeface="Open Sans"/>
                <a:sym typeface="Open Sans"/>
              </a:rPr>
              <a:t>1776 + 250 yrs = 2026</a:t>
            </a:r>
            <a:endParaRPr b="1" sz="2700">
              <a:solidFill>
                <a:srgbClr val="FF0000"/>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b="1" lang="en" sz="1700">
                <a:solidFill>
                  <a:schemeClr val="lt1"/>
                </a:solidFill>
                <a:latin typeface="Open Sans"/>
                <a:ea typeface="Open Sans"/>
                <a:cs typeface="Open Sans"/>
                <a:sym typeface="Open Sans"/>
              </a:rPr>
              <a:t>Utah’s </a:t>
            </a:r>
            <a:r>
              <a:rPr b="1" lang="en" sz="1700">
                <a:solidFill>
                  <a:schemeClr val="lt1"/>
                </a:solidFill>
                <a:latin typeface="Open Sans"/>
                <a:ea typeface="Open Sans"/>
                <a:cs typeface="Open Sans"/>
                <a:sym typeface="Open Sans"/>
              </a:rPr>
              <a:t>Semiquincentennial Celebration</a:t>
            </a:r>
            <a:endParaRPr b="1" sz="1700">
              <a:solidFill>
                <a:schemeClr val="lt1"/>
              </a:solidFill>
              <a:latin typeface="Open Sans"/>
              <a:ea typeface="Open Sans"/>
              <a:cs typeface="Open Sans"/>
              <a:sym typeface="Open Sans"/>
            </a:endParaRPr>
          </a:p>
          <a:p>
            <a:pPr indent="0" lvl="0" marL="0" rtl="0" algn="l">
              <a:lnSpc>
                <a:spcPct val="115000"/>
              </a:lnSpc>
              <a:spcBef>
                <a:spcPts val="1000"/>
              </a:spcBef>
              <a:spcAft>
                <a:spcPts val="0"/>
              </a:spcAft>
              <a:buNone/>
            </a:pPr>
            <a:r>
              <a:rPr b="1" lang="en" sz="1700">
                <a:solidFill>
                  <a:schemeClr val="lt1"/>
                </a:solidFill>
                <a:latin typeface="Open Sans"/>
                <a:ea typeface="Open Sans"/>
                <a:cs typeface="Open Sans"/>
                <a:sym typeface="Open Sans"/>
              </a:rPr>
              <a:t>July 1, 2025–July 4, 2026</a:t>
            </a:r>
            <a:endParaRPr b="1" sz="17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900">
              <a:solidFill>
                <a:schemeClr val="lt1"/>
              </a:solidFill>
              <a:latin typeface="Open Sans"/>
              <a:ea typeface="Open Sans"/>
              <a:cs typeface="Open Sans"/>
              <a:sym typeface="Open Sans"/>
            </a:endParaRPr>
          </a:p>
          <a:p>
            <a:pPr indent="0" lvl="0" marL="0" rtl="0" algn="l">
              <a:lnSpc>
                <a:spcPct val="115000"/>
              </a:lnSpc>
              <a:spcBef>
                <a:spcPts val="0"/>
              </a:spcBef>
              <a:spcAft>
                <a:spcPts val="0"/>
              </a:spcAft>
              <a:buNone/>
            </a:pPr>
            <a:r>
              <a:rPr lang="en" sz="1900" u="sng">
                <a:solidFill>
                  <a:srgbClr val="8DD8D3"/>
                </a:solidFill>
                <a:latin typeface="Open Sans"/>
                <a:ea typeface="Open Sans"/>
                <a:cs typeface="Open Sans"/>
                <a:sym typeface="Open Sans"/>
                <a:hlinkClick r:id="rId3">
                  <a:extLst>
                    <a:ext uri="{A12FA001-AC4F-418D-AE19-62706E023703}">
                      <ahyp:hlinkClr val="tx"/>
                    </a:ext>
                  </a:extLst>
                </a:hlinkClick>
              </a:rPr>
              <a:t>https://america250.utah.gov</a:t>
            </a:r>
            <a:endParaRPr sz="1900">
              <a:solidFill>
                <a:srgbClr val="8DD8D3"/>
              </a:solidFill>
              <a:latin typeface="Open Sans"/>
              <a:ea typeface="Open Sans"/>
              <a:cs typeface="Open Sans"/>
              <a:sym typeface="Open Sans"/>
            </a:endParaRPr>
          </a:p>
        </p:txBody>
      </p:sp>
      <p:pic>
        <p:nvPicPr>
          <p:cNvPr descr="A picture containing text, clipart, vector graphics&#10;&#10;AI-generated content may be incorrect." id="86" name="Google Shape;86;p17"/>
          <p:cNvPicPr preferRelativeResize="0"/>
          <p:nvPr/>
        </p:nvPicPr>
        <p:blipFill>
          <a:blip r:embed="rId4">
            <a:alphaModFix/>
          </a:blip>
          <a:stretch>
            <a:fillRect/>
          </a:stretch>
        </p:blipFill>
        <p:spPr>
          <a:xfrm>
            <a:off x="2039188" y="540775"/>
            <a:ext cx="4456025" cy="715350"/>
          </a:xfrm>
          <a:prstGeom prst="rect">
            <a:avLst/>
          </a:prstGeom>
          <a:noFill/>
          <a:ln>
            <a:noFill/>
          </a:ln>
        </p:spPr>
      </p:pic>
      <p:pic>
        <p:nvPicPr>
          <p:cNvPr id="87" name="Google Shape;87;p17" title="F-62_websize.jpg">
            <a:hlinkClick r:id="rId5"/>
          </p:cNvPr>
          <p:cNvPicPr preferRelativeResize="0"/>
          <p:nvPr/>
        </p:nvPicPr>
        <p:blipFill>
          <a:blip r:embed="rId6">
            <a:alphaModFix/>
          </a:blip>
          <a:stretch>
            <a:fillRect/>
          </a:stretch>
        </p:blipFill>
        <p:spPr>
          <a:xfrm>
            <a:off x="21425" y="1333200"/>
            <a:ext cx="2540988" cy="38103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1" name="Shape 91"/>
        <p:cNvGrpSpPr/>
        <p:nvPr/>
      </p:nvGrpSpPr>
      <p:grpSpPr>
        <a:xfrm>
          <a:off x="0" y="0"/>
          <a:ext cx="0" cy="0"/>
          <a:chOff x="0" y="0"/>
          <a:chExt cx="0" cy="0"/>
        </a:xfrm>
      </p:grpSpPr>
      <p:pic>
        <p:nvPicPr>
          <p:cNvPr descr="A picture containing text, clipart, vector graphics&#10;&#10;AI-generated content may be incorrect." id="92" name="Google Shape;92;p18"/>
          <p:cNvPicPr preferRelativeResize="0"/>
          <p:nvPr/>
        </p:nvPicPr>
        <p:blipFill>
          <a:blip r:embed="rId3">
            <a:alphaModFix/>
          </a:blip>
          <a:stretch>
            <a:fillRect/>
          </a:stretch>
        </p:blipFill>
        <p:spPr>
          <a:xfrm>
            <a:off x="2186775" y="408600"/>
            <a:ext cx="4465650" cy="716900"/>
          </a:xfrm>
          <a:prstGeom prst="rect">
            <a:avLst/>
          </a:prstGeom>
          <a:noFill/>
          <a:ln>
            <a:noFill/>
          </a:ln>
        </p:spPr>
      </p:pic>
      <p:pic>
        <p:nvPicPr>
          <p:cNvPr id="93" name="Google Shape;93;p18" title="Am250 Education.png"/>
          <p:cNvPicPr preferRelativeResize="0"/>
          <p:nvPr/>
        </p:nvPicPr>
        <p:blipFill>
          <a:blip r:embed="rId4">
            <a:alphaModFix/>
          </a:blip>
          <a:stretch>
            <a:fillRect/>
          </a:stretch>
        </p:blipFill>
        <p:spPr>
          <a:xfrm>
            <a:off x="0" y="1746518"/>
            <a:ext cx="9144001" cy="3396982"/>
          </a:xfrm>
          <a:prstGeom prst="rect">
            <a:avLst/>
          </a:prstGeom>
          <a:noFill/>
          <a:ln>
            <a:noFill/>
          </a:ln>
        </p:spPr>
      </p:pic>
      <p:sp>
        <p:nvSpPr>
          <p:cNvPr id="94" name="Google Shape;94;p18"/>
          <p:cNvSpPr txBox="1"/>
          <p:nvPr/>
        </p:nvSpPr>
        <p:spPr>
          <a:xfrm>
            <a:off x="0" y="1268625"/>
            <a:ext cx="9144000" cy="554100"/>
          </a:xfrm>
          <a:prstGeom prst="rect">
            <a:avLst/>
          </a:prstGeom>
          <a:solidFill>
            <a:schemeClr val="lt1"/>
          </a:solid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rgbClr val="1155CC"/>
                </a:solidFill>
                <a:latin typeface="Open Sans"/>
                <a:ea typeface="Open Sans"/>
                <a:cs typeface="Open Sans"/>
                <a:sym typeface="Open Sans"/>
              </a:rPr>
              <a:t>EDUCATE</a:t>
            </a:r>
            <a:endParaRPr b="1" sz="2400">
              <a:solidFill>
                <a:srgbClr val="1155CC"/>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99" name="Shape 99"/>
        <p:cNvGrpSpPr/>
        <p:nvPr/>
      </p:nvGrpSpPr>
      <p:grpSpPr>
        <a:xfrm>
          <a:off x="0" y="0"/>
          <a:ext cx="0" cy="0"/>
          <a:chOff x="0" y="0"/>
          <a:chExt cx="0" cy="0"/>
        </a:xfrm>
      </p:grpSpPr>
      <p:sp>
        <p:nvSpPr>
          <p:cNvPr id="100" name="Google Shape;100;p19"/>
          <p:cNvSpPr/>
          <p:nvPr/>
        </p:nvSpPr>
        <p:spPr>
          <a:xfrm>
            <a:off x="-56775" y="0"/>
            <a:ext cx="3287700" cy="5143500"/>
          </a:xfrm>
          <a:prstGeom prst="rect">
            <a:avLst/>
          </a:prstGeom>
          <a:solidFill>
            <a:srgbClr val="36195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01" name="Google Shape;101;p19"/>
          <p:cNvSpPr txBox="1"/>
          <p:nvPr>
            <p:ph type="ctrTitle"/>
          </p:nvPr>
        </p:nvSpPr>
        <p:spPr>
          <a:xfrm>
            <a:off x="335100" y="212375"/>
            <a:ext cx="2575800" cy="46320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b="1" i="1" lang="en" sz="2400">
                <a:solidFill>
                  <a:schemeClr val="lt1"/>
                </a:solidFill>
                <a:latin typeface="Open Sans"/>
                <a:ea typeface="Open Sans"/>
                <a:cs typeface="Open Sans"/>
                <a:sym typeface="Open Sans"/>
              </a:rPr>
              <a:t>Theme:           Our American Experiment</a:t>
            </a:r>
            <a:endParaRPr b="1" i="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rPr b="1" lang="en" sz="2400">
                <a:solidFill>
                  <a:schemeClr val="lt1"/>
                </a:solidFill>
                <a:latin typeface="Open Sans"/>
                <a:ea typeface="Open Sans"/>
                <a:cs typeface="Open Sans"/>
                <a:sym typeface="Open Sans"/>
              </a:rPr>
              <a:t>PHILADELPHIA 1776</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1200"/>
              </a:spcAft>
              <a:buClr>
                <a:schemeClr val="dk1"/>
              </a:buClr>
              <a:buSzPts val="1100"/>
              <a:buFont typeface="Arial"/>
              <a:buNone/>
            </a:pPr>
            <a:r>
              <a:rPr b="1" lang="en" sz="2400">
                <a:solidFill>
                  <a:schemeClr val="lt1"/>
                </a:solidFill>
                <a:latin typeface="Open Sans"/>
                <a:ea typeface="Open Sans"/>
                <a:cs typeface="Open Sans"/>
                <a:sym typeface="Open Sans"/>
              </a:rPr>
              <a:t>British North America</a:t>
            </a:r>
            <a:endParaRPr b="1" sz="2400">
              <a:solidFill>
                <a:schemeClr val="lt1"/>
              </a:solidFill>
              <a:latin typeface="Open Sans"/>
              <a:ea typeface="Open Sans"/>
              <a:cs typeface="Open Sans"/>
              <a:sym typeface="Open Sans"/>
            </a:endParaRPr>
          </a:p>
        </p:txBody>
      </p:sp>
      <p:sp>
        <p:nvSpPr>
          <p:cNvPr id="102" name="Google Shape;102;p19"/>
          <p:cNvSpPr txBox="1"/>
          <p:nvPr>
            <p:ph idx="1" type="subTitle"/>
          </p:nvPr>
        </p:nvSpPr>
        <p:spPr>
          <a:xfrm>
            <a:off x="3538075" y="223050"/>
            <a:ext cx="5129700" cy="4502700"/>
          </a:xfrm>
          <a:prstGeom prst="rect">
            <a:avLst/>
          </a:prstGeom>
          <a:ln>
            <a:noFill/>
          </a:ln>
        </p:spPr>
        <p:txBody>
          <a:bodyPr anchorCtr="0" anchor="t" bIns="91425" lIns="91425" spcFirstLastPara="1" rIns="91425" wrap="square" tIns="91425">
            <a:noAutofit/>
          </a:bodyPr>
          <a:lstStyle/>
          <a:p>
            <a:pPr indent="0" lvl="0" marL="0" rtl="0" algn="l">
              <a:lnSpc>
                <a:spcPct val="140000"/>
              </a:lnSpc>
              <a:spcBef>
                <a:spcPts val="0"/>
              </a:spcBef>
              <a:spcAft>
                <a:spcPts val="0"/>
              </a:spcAft>
              <a:buNone/>
            </a:pPr>
            <a:r>
              <a:rPr b="1" lang="en" sz="1700">
                <a:solidFill>
                  <a:srgbClr val="EF5856"/>
                </a:solidFill>
                <a:latin typeface="Open Sans"/>
                <a:ea typeface="Open Sans"/>
                <a:cs typeface="Open Sans"/>
                <a:sym typeface="Open Sans"/>
              </a:rPr>
              <a:t>Preamble to the Declaration of Independence</a:t>
            </a:r>
            <a:endParaRPr b="1" sz="1700">
              <a:solidFill>
                <a:srgbClr val="EF5856"/>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b="1" sz="1500">
              <a:solidFill>
                <a:srgbClr val="36195F"/>
              </a:solidFill>
              <a:latin typeface="Open Sans"/>
              <a:ea typeface="Open Sans"/>
              <a:cs typeface="Open Sans"/>
              <a:sym typeface="Open Sans"/>
            </a:endParaRPr>
          </a:p>
          <a:p>
            <a:pPr indent="0" lvl="0" marL="0" rtl="0" algn="l">
              <a:lnSpc>
                <a:spcPct val="140000"/>
              </a:lnSpc>
              <a:spcBef>
                <a:spcPts val="0"/>
              </a:spcBef>
              <a:spcAft>
                <a:spcPts val="0"/>
              </a:spcAft>
              <a:buNone/>
            </a:pPr>
            <a:r>
              <a:rPr b="1" lang="en" sz="1500">
                <a:solidFill>
                  <a:srgbClr val="36195F"/>
                </a:solidFill>
                <a:latin typeface="Open Sans"/>
                <a:ea typeface="Open Sans"/>
                <a:cs typeface="Open Sans"/>
                <a:sym typeface="Open Sans"/>
              </a:rPr>
              <a:t>Adopted by Continental Congress, Philadelphia</a:t>
            </a:r>
            <a:endParaRPr b="1" sz="1500">
              <a:solidFill>
                <a:srgbClr val="36195F"/>
              </a:solidFill>
              <a:latin typeface="Open Sans"/>
              <a:ea typeface="Open Sans"/>
              <a:cs typeface="Open Sans"/>
              <a:sym typeface="Open Sans"/>
            </a:endParaRPr>
          </a:p>
          <a:p>
            <a:pPr indent="0" lvl="0" marL="0" rtl="0" algn="l">
              <a:lnSpc>
                <a:spcPct val="140000"/>
              </a:lnSpc>
              <a:spcBef>
                <a:spcPts val="0"/>
              </a:spcBef>
              <a:spcAft>
                <a:spcPts val="0"/>
              </a:spcAft>
              <a:buNone/>
            </a:pPr>
            <a:r>
              <a:rPr b="1" lang="en" sz="1500">
                <a:solidFill>
                  <a:srgbClr val="36195F"/>
                </a:solidFill>
                <a:latin typeface="Open Sans"/>
                <a:ea typeface="Open Sans"/>
                <a:cs typeface="Open Sans"/>
                <a:sym typeface="Open Sans"/>
              </a:rPr>
              <a:t>July 4, 1776 </a:t>
            </a:r>
            <a:endParaRPr b="1" sz="1500">
              <a:solidFill>
                <a:srgbClr val="36195F"/>
              </a:solidFill>
              <a:latin typeface="Open Sans"/>
              <a:ea typeface="Open Sans"/>
              <a:cs typeface="Open Sans"/>
              <a:sym typeface="Open Sans"/>
            </a:endParaRPr>
          </a:p>
          <a:p>
            <a:pPr indent="0" lvl="0" marL="0" rtl="0" algn="l">
              <a:lnSpc>
                <a:spcPct val="140000"/>
              </a:lnSpc>
              <a:spcBef>
                <a:spcPts val="0"/>
              </a:spcBef>
              <a:spcAft>
                <a:spcPts val="0"/>
              </a:spcAft>
              <a:buNone/>
            </a:pPr>
            <a:br>
              <a:rPr b="1" lang="en" sz="1500">
                <a:solidFill>
                  <a:srgbClr val="36195F"/>
                </a:solidFill>
                <a:latin typeface="Open Sans"/>
                <a:ea typeface="Open Sans"/>
                <a:cs typeface="Open Sans"/>
                <a:sym typeface="Open Sans"/>
              </a:rPr>
            </a:br>
            <a:r>
              <a:rPr b="1" lang="en" sz="1500">
                <a:solidFill>
                  <a:srgbClr val="36195F"/>
                </a:solidFill>
                <a:latin typeface="Open Sans"/>
                <a:ea typeface="Open Sans"/>
                <a:cs typeface="Open Sans"/>
                <a:sym typeface="Open Sans"/>
              </a:rPr>
              <a:t>…We hold these truths to be self-evident, that all men are created equal, that they are endowed by their Creator with certain unalienable Rights, that among these are Life, Liberty and the pursuit of Happiness…</a:t>
            </a:r>
            <a:endParaRPr b="1" sz="1500">
              <a:solidFill>
                <a:srgbClr val="36195F"/>
              </a:solidFill>
              <a:latin typeface="Open Sans"/>
              <a:ea typeface="Open Sans"/>
              <a:cs typeface="Open Sans"/>
              <a:sym typeface="Open Sans"/>
            </a:endParaRPr>
          </a:p>
          <a:p>
            <a:pPr indent="0" lvl="0" marL="0" rtl="0" algn="l">
              <a:lnSpc>
                <a:spcPct val="140000"/>
              </a:lnSpc>
              <a:spcBef>
                <a:spcPts val="0"/>
              </a:spcBef>
              <a:spcAft>
                <a:spcPts val="0"/>
              </a:spcAft>
              <a:buNone/>
            </a:pPr>
            <a:r>
              <a:t/>
            </a:r>
            <a:endParaRPr b="1" sz="1500">
              <a:solidFill>
                <a:srgbClr val="36195F"/>
              </a:solidFill>
              <a:latin typeface="Open Sans"/>
              <a:ea typeface="Open Sans"/>
              <a:cs typeface="Open Sans"/>
              <a:sym typeface="Open Sans"/>
            </a:endParaRPr>
          </a:p>
          <a:p>
            <a:pPr indent="0" lvl="0" marL="0" rtl="0" algn="l">
              <a:lnSpc>
                <a:spcPct val="140000"/>
              </a:lnSpc>
              <a:spcBef>
                <a:spcPts val="0"/>
              </a:spcBef>
              <a:spcAft>
                <a:spcPts val="0"/>
              </a:spcAft>
              <a:buNone/>
            </a:pPr>
            <a:r>
              <a:rPr b="1" lang="en" sz="1500">
                <a:solidFill>
                  <a:srgbClr val="36195F"/>
                </a:solidFill>
                <a:latin typeface="Open Sans"/>
                <a:ea typeface="Open Sans"/>
                <a:cs typeface="Open Sans"/>
                <a:sym typeface="Open Sans"/>
              </a:rPr>
              <a:t>Resource:</a:t>
            </a:r>
            <a:r>
              <a:rPr lang="en" sz="1500">
                <a:solidFill>
                  <a:srgbClr val="36195F"/>
                </a:solidFill>
                <a:latin typeface="Open Sans"/>
                <a:ea typeface="Open Sans"/>
                <a:cs typeface="Open Sans"/>
                <a:sym typeface="Open Sans"/>
              </a:rPr>
              <a:t> </a:t>
            </a:r>
            <a:r>
              <a:rPr lang="en" sz="1500" u="sng">
                <a:solidFill>
                  <a:schemeClr val="hlink"/>
                </a:solidFill>
                <a:latin typeface="Open Sans"/>
                <a:ea typeface="Open Sans"/>
                <a:cs typeface="Open Sans"/>
                <a:sym typeface="Open Sans"/>
                <a:hlinkClick r:id="rId3"/>
              </a:rPr>
              <a:t>Timeline of the American Revolution</a:t>
            </a:r>
            <a:r>
              <a:rPr lang="en" sz="1500">
                <a:solidFill>
                  <a:srgbClr val="36195F"/>
                </a:solidFill>
                <a:latin typeface="Open Sans"/>
                <a:ea typeface="Open Sans"/>
                <a:cs typeface="Open Sans"/>
                <a:sym typeface="Open Sans"/>
              </a:rPr>
              <a:t> Museum of the American Revolution, Philadelphia</a:t>
            </a:r>
            <a:endParaRPr sz="1500">
              <a:solidFill>
                <a:srgbClr val="36195F"/>
              </a:solidFill>
              <a:latin typeface="Open Sans"/>
              <a:ea typeface="Open Sans"/>
              <a:cs typeface="Open Sans"/>
              <a:sym typeface="Open Sans"/>
            </a:endParaRPr>
          </a:p>
        </p:txBody>
      </p:sp>
      <p:sp>
        <p:nvSpPr>
          <p:cNvPr id="103" name="Google Shape;103;p19"/>
          <p:cNvSpPr txBox="1"/>
          <p:nvPr/>
        </p:nvSpPr>
        <p:spPr>
          <a:xfrm>
            <a:off x="3260650" y="1586450"/>
            <a:ext cx="1899900" cy="877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500">
                <a:solidFill>
                  <a:srgbClr val="999999"/>
                </a:solidFill>
                <a:latin typeface="Candara"/>
                <a:ea typeface="Candara"/>
                <a:cs typeface="Candara"/>
                <a:sym typeface="Candara"/>
              </a:rPr>
              <a:t>“</a:t>
            </a:r>
            <a:r>
              <a:rPr b="1" lang="en" sz="3600">
                <a:solidFill>
                  <a:srgbClr val="999999"/>
                </a:solidFill>
                <a:latin typeface="Candara"/>
                <a:ea typeface="Candara"/>
                <a:cs typeface="Candara"/>
                <a:sym typeface="Candara"/>
              </a:rPr>
              <a:t> </a:t>
            </a:r>
            <a:endParaRPr b="1" sz="3600">
              <a:solidFill>
                <a:srgbClr val="999999"/>
              </a:solidFill>
              <a:latin typeface="Candara"/>
              <a:ea typeface="Candara"/>
              <a:cs typeface="Candara"/>
              <a:sym typeface="Candar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08" name="Shape 108"/>
        <p:cNvGrpSpPr/>
        <p:nvPr/>
      </p:nvGrpSpPr>
      <p:grpSpPr>
        <a:xfrm>
          <a:off x="0" y="0"/>
          <a:ext cx="0" cy="0"/>
          <a:chOff x="0" y="0"/>
          <a:chExt cx="0" cy="0"/>
        </a:xfrm>
      </p:grpSpPr>
      <p:sp>
        <p:nvSpPr>
          <p:cNvPr id="109" name="Google Shape;109;p20"/>
          <p:cNvSpPr/>
          <p:nvPr/>
        </p:nvSpPr>
        <p:spPr>
          <a:xfrm>
            <a:off x="-56775" y="0"/>
            <a:ext cx="3287700" cy="5143500"/>
          </a:xfrm>
          <a:prstGeom prst="rect">
            <a:avLst/>
          </a:prstGeom>
          <a:solidFill>
            <a:srgbClr val="36195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0" name="Google Shape;110;p20"/>
          <p:cNvSpPr txBox="1"/>
          <p:nvPr>
            <p:ph type="ctrTitle"/>
          </p:nvPr>
        </p:nvSpPr>
        <p:spPr>
          <a:xfrm>
            <a:off x="335100" y="212375"/>
            <a:ext cx="2575800" cy="46320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Clr>
                <a:schemeClr val="dk1"/>
              </a:buClr>
              <a:buSzPts val="1100"/>
              <a:buFont typeface="Arial"/>
              <a:buNone/>
            </a:pPr>
            <a:r>
              <a:rPr b="1" i="1" lang="en" sz="2400">
                <a:solidFill>
                  <a:schemeClr val="lt1"/>
                </a:solidFill>
                <a:latin typeface="Open Sans"/>
                <a:ea typeface="Open Sans"/>
                <a:cs typeface="Open Sans"/>
                <a:sym typeface="Open Sans"/>
              </a:rPr>
              <a:t>Theme:            We the People</a:t>
            </a:r>
            <a:endParaRPr b="1" i="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rPr b="1" lang="en" sz="2400">
                <a:solidFill>
                  <a:schemeClr val="lt1"/>
                </a:solidFill>
                <a:latin typeface="Open Sans"/>
                <a:ea typeface="Open Sans"/>
                <a:cs typeface="Open Sans"/>
                <a:sym typeface="Open Sans"/>
              </a:rPr>
              <a:t>UTAH 1870–1945</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0"/>
              </a:spcAft>
              <a:buClr>
                <a:schemeClr val="dk1"/>
              </a:buClr>
              <a:buSzPts val="1100"/>
              <a:buFont typeface="Arial"/>
              <a:buNone/>
            </a:pPr>
            <a:r>
              <a:t/>
            </a:r>
            <a:endParaRPr b="1" sz="2400">
              <a:solidFill>
                <a:schemeClr val="lt1"/>
              </a:solidFill>
              <a:latin typeface="Open Sans"/>
              <a:ea typeface="Open Sans"/>
              <a:cs typeface="Open Sans"/>
              <a:sym typeface="Open Sans"/>
            </a:endParaRPr>
          </a:p>
          <a:p>
            <a:pPr indent="0" lvl="0" marL="0" rtl="0" algn="ctr">
              <a:lnSpc>
                <a:spcPct val="115000"/>
              </a:lnSpc>
              <a:spcBef>
                <a:spcPts val="1200"/>
              </a:spcBef>
              <a:spcAft>
                <a:spcPts val="1200"/>
              </a:spcAft>
              <a:buClr>
                <a:schemeClr val="dk1"/>
              </a:buClr>
              <a:buSzPts val="1100"/>
              <a:buFont typeface="Arial"/>
              <a:buNone/>
            </a:pPr>
            <a:r>
              <a:rPr b="1" lang="en" sz="2400">
                <a:solidFill>
                  <a:schemeClr val="lt1"/>
                </a:solidFill>
                <a:latin typeface="Open Sans"/>
                <a:ea typeface="Open Sans"/>
                <a:cs typeface="Open Sans"/>
                <a:sym typeface="Open Sans"/>
              </a:rPr>
              <a:t>How we work through crises</a:t>
            </a:r>
            <a:endParaRPr b="1" sz="2400">
              <a:solidFill>
                <a:schemeClr val="lt1"/>
              </a:solidFill>
              <a:latin typeface="Open Sans"/>
              <a:ea typeface="Open Sans"/>
              <a:cs typeface="Open Sans"/>
              <a:sym typeface="Open Sans"/>
            </a:endParaRPr>
          </a:p>
        </p:txBody>
      </p:sp>
      <p:sp>
        <p:nvSpPr>
          <p:cNvPr id="111" name="Google Shape;111;p20"/>
          <p:cNvSpPr txBox="1"/>
          <p:nvPr>
            <p:ph idx="1" type="subTitle"/>
          </p:nvPr>
        </p:nvSpPr>
        <p:spPr>
          <a:xfrm>
            <a:off x="3526875" y="289050"/>
            <a:ext cx="5129700" cy="47784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36195F"/>
                </a:solidFill>
                <a:latin typeface="Open Sans"/>
                <a:ea typeface="Open Sans"/>
                <a:cs typeface="Open Sans"/>
                <a:sym typeface="Open Sans"/>
              </a:rPr>
              <a:t>RESOURCES</a:t>
            </a:r>
            <a:endParaRPr b="1" sz="18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a:solidFill>
                  <a:srgbClr val="36195F"/>
                </a:solidFill>
                <a:latin typeface="Open Sans"/>
                <a:ea typeface="Open Sans"/>
                <a:cs typeface="Open Sans"/>
                <a:sym typeface="Open Sans"/>
              </a:rPr>
              <a:t>Women’s History/Voting Rights</a:t>
            </a:r>
            <a:endParaRPr b="1" sz="1700">
              <a:solidFill>
                <a:srgbClr val="36195F"/>
              </a:solidFill>
              <a:latin typeface="Open Sans"/>
              <a:ea typeface="Open Sans"/>
              <a:cs typeface="Open Sans"/>
              <a:sym typeface="Open Sans"/>
            </a:endParaRPr>
          </a:p>
          <a:p>
            <a:pPr indent="-336550" lvl="0" marL="457200" rtl="0" algn="l">
              <a:lnSpc>
                <a:spcPct val="115000"/>
              </a:lnSpc>
              <a:spcBef>
                <a:spcPts val="1200"/>
              </a:spcBef>
              <a:spcAft>
                <a:spcPts val="0"/>
              </a:spcAft>
              <a:buClr>
                <a:srgbClr val="36195F"/>
              </a:buClr>
              <a:buSzPts val="1700"/>
              <a:buFont typeface="Open Sans"/>
              <a:buChar char="●"/>
            </a:pPr>
            <a:r>
              <a:rPr lang="en" sz="1700" u="sng">
                <a:solidFill>
                  <a:schemeClr val="hlink"/>
                </a:solidFill>
                <a:latin typeface="Open Sans"/>
                <a:ea typeface="Open Sans"/>
                <a:cs typeface="Open Sans"/>
                <a:sym typeface="Open Sans"/>
                <a:hlinkClick r:id="rId3"/>
              </a:rPr>
              <a:t>Utah Historical Quarterly</a:t>
            </a:r>
            <a:endParaRPr sz="1700">
              <a:solidFill>
                <a:srgbClr val="36195F"/>
              </a:solidFill>
              <a:latin typeface="Open Sans"/>
              <a:ea typeface="Open Sans"/>
              <a:cs typeface="Open Sans"/>
              <a:sym typeface="Open Sans"/>
            </a:endParaRPr>
          </a:p>
          <a:p>
            <a:pPr indent="-336550" lvl="0" marL="457200" rtl="0" algn="l">
              <a:lnSpc>
                <a:spcPct val="115000"/>
              </a:lnSpc>
              <a:spcBef>
                <a:spcPts val="0"/>
              </a:spcBef>
              <a:spcAft>
                <a:spcPts val="0"/>
              </a:spcAft>
              <a:buClr>
                <a:srgbClr val="36195F"/>
              </a:buClr>
              <a:buSzPts val="1700"/>
              <a:buFont typeface="Open Sans"/>
              <a:buChar char="●"/>
            </a:pPr>
            <a:r>
              <a:rPr lang="en" sz="1700" u="sng">
                <a:solidFill>
                  <a:schemeClr val="hlink"/>
                </a:solidFill>
                <a:latin typeface="Open Sans"/>
                <a:ea typeface="Open Sans"/>
                <a:cs typeface="Open Sans"/>
                <a:sym typeface="Open Sans"/>
                <a:hlinkClick r:id="rId4"/>
              </a:rPr>
              <a:t>utahwomenshistory.org/</a:t>
            </a:r>
            <a:r>
              <a:rPr lang="en" sz="1700">
                <a:solidFill>
                  <a:srgbClr val="36195F"/>
                </a:solidFill>
                <a:latin typeface="Open Sans"/>
                <a:ea typeface="Open Sans"/>
                <a:cs typeface="Open Sans"/>
                <a:sym typeface="Open Sans"/>
              </a:rPr>
              <a:t> </a:t>
            </a:r>
            <a:endParaRPr sz="17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a:solidFill>
                  <a:srgbClr val="36195F"/>
                </a:solidFill>
                <a:latin typeface="Open Sans"/>
                <a:ea typeface="Open Sans"/>
                <a:cs typeface="Open Sans"/>
                <a:sym typeface="Open Sans"/>
              </a:rPr>
              <a:t>World War I</a:t>
            </a:r>
            <a:endParaRPr sz="1700">
              <a:solidFill>
                <a:srgbClr val="36195F"/>
              </a:solidFill>
              <a:latin typeface="Open Sans"/>
              <a:ea typeface="Open Sans"/>
              <a:cs typeface="Open Sans"/>
              <a:sym typeface="Open Sans"/>
            </a:endParaRPr>
          </a:p>
          <a:p>
            <a:pPr indent="-336550" lvl="0" marL="457200" rtl="0" algn="l">
              <a:lnSpc>
                <a:spcPct val="115000"/>
              </a:lnSpc>
              <a:spcBef>
                <a:spcPts val="1200"/>
              </a:spcBef>
              <a:spcAft>
                <a:spcPts val="0"/>
              </a:spcAft>
              <a:buClr>
                <a:srgbClr val="36195F"/>
              </a:buClr>
              <a:buSzPts val="1700"/>
              <a:buFont typeface="Open Sans"/>
              <a:buChar char="●"/>
            </a:pPr>
            <a:r>
              <a:rPr lang="en" sz="1700" u="sng">
                <a:solidFill>
                  <a:schemeClr val="hlink"/>
                </a:solidFill>
                <a:latin typeface="Open Sans"/>
                <a:ea typeface="Open Sans"/>
                <a:cs typeface="Open Sans"/>
                <a:sym typeface="Open Sans"/>
                <a:hlinkClick r:id="rId5"/>
              </a:rPr>
              <a:t>Utahns on the Front Lines</a:t>
            </a:r>
            <a:endParaRPr sz="17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a:solidFill>
                  <a:srgbClr val="36195F"/>
                </a:solidFill>
                <a:latin typeface="Open Sans"/>
                <a:ea typeface="Open Sans"/>
                <a:cs typeface="Open Sans"/>
                <a:sym typeface="Open Sans"/>
              </a:rPr>
              <a:t>Great Depression</a:t>
            </a:r>
            <a:endParaRPr b="1" sz="1700">
              <a:solidFill>
                <a:srgbClr val="36195F"/>
              </a:solidFill>
              <a:latin typeface="Open Sans"/>
              <a:ea typeface="Open Sans"/>
              <a:cs typeface="Open Sans"/>
              <a:sym typeface="Open Sans"/>
            </a:endParaRPr>
          </a:p>
          <a:p>
            <a:pPr indent="-336550" lvl="0" marL="457200" rtl="0" algn="l">
              <a:lnSpc>
                <a:spcPct val="115000"/>
              </a:lnSpc>
              <a:spcBef>
                <a:spcPts val="1200"/>
              </a:spcBef>
              <a:spcAft>
                <a:spcPts val="0"/>
              </a:spcAft>
              <a:buClr>
                <a:srgbClr val="36195F"/>
              </a:buClr>
              <a:buSzPts val="1700"/>
              <a:buFont typeface="Open Sans"/>
              <a:buChar char="●"/>
            </a:pPr>
            <a:r>
              <a:rPr lang="en" sz="1700" u="sng">
                <a:solidFill>
                  <a:schemeClr val="hlink"/>
                </a:solidFill>
                <a:latin typeface="Open Sans"/>
                <a:ea typeface="Open Sans"/>
                <a:cs typeface="Open Sans"/>
                <a:sym typeface="Open Sans"/>
                <a:hlinkClick r:id="rId6"/>
              </a:rPr>
              <a:t>The Civilian Conservation Corps in Utah</a:t>
            </a:r>
            <a:endParaRPr sz="17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a:solidFill>
                  <a:srgbClr val="36195F"/>
                </a:solidFill>
                <a:latin typeface="Open Sans"/>
                <a:ea typeface="Open Sans"/>
                <a:cs typeface="Open Sans"/>
                <a:sym typeface="Open Sans"/>
              </a:rPr>
              <a:t>World War II</a:t>
            </a:r>
            <a:endParaRPr b="1" sz="1700">
              <a:solidFill>
                <a:srgbClr val="36195F"/>
              </a:solidFill>
              <a:latin typeface="Open Sans"/>
              <a:ea typeface="Open Sans"/>
              <a:cs typeface="Open Sans"/>
              <a:sym typeface="Open Sans"/>
            </a:endParaRPr>
          </a:p>
          <a:p>
            <a:pPr indent="-336550" lvl="0" marL="457200" rtl="0" algn="l">
              <a:lnSpc>
                <a:spcPct val="150000"/>
              </a:lnSpc>
              <a:spcBef>
                <a:spcPts val="1200"/>
              </a:spcBef>
              <a:spcAft>
                <a:spcPts val="0"/>
              </a:spcAft>
              <a:buClr>
                <a:srgbClr val="36195F"/>
              </a:buClr>
              <a:buSzPts val="1700"/>
              <a:buChar char="●"/>
            </a:pPr>
            <a:r>
              <a:rPr lang="en" sz="1700" u="sng">
                <a:solidFill>
                  <a:schemeClr val="hlink"/>
                </a:solidFill>
                <a:hlinkClick r:id="rId7"/>
              </a:rPr>
              <a:t>Utah Women on the Home Front</a:t>
            </a:r>
            <a:endParaRPr sz="1700">
              <a:solidFill>
                <a:srgbClr val="36195F"/>
              </a:solidFill>
            </a:endParaRPr>
          </a:p>
          <a:p>
            <a:pPr indent="-336550" lvl="0" marL="457200" rtl="0" algn="l">
              <a:lnSpc>
                <a:spcPct val="150000"/>
              </a:lnSpc>
              <a:spcBef>
                <a:spcPts val="0"/>
              </a:spcBef>
              <a:spcAft>
                <a:spcPts val="0"/>
              </a:spcAft>
              <a:buClr>
                <a:srgbClr val="36195F"/>
              </a:buClr>
              <a:buSzPts val="1700"/>
              <a:buChar char="●"/>
            </a:pPr>
            <a:r>
              <a:rPr lang="en" sz="1700" u="sng">
                <a:solidFill>
                  <a:schemeClr val="hlink"/>
                </a:solidFill>
                <a:hlinkClick r:id="rId8"/>
              </a:rPr>
              <a:t>Japanese Internment at Topaz</a:t>
            </a:r>
            <a:endParaRPr sz="1700">
              <a:solidFill>
                <a:srgbClr val="36195F"/>
              </a:solidFill>
            </a:endParaRPr>
          </a:p>
          <a:p>
            <a:pPr indent="0" lvl="0" marL="0" rtl="0" algn="l">
              <a:spcBef>
                <a:spcPts val="1200"/>
              </a:spcBef>
              <a:spcAft>
                <a:spcPts val="0"/>
              </a:spcAft>
              <a:buNone/>
            </a:pPr>
            <a:r>
              <a:t/>
            </a:r>
            <a:endParaRPr b="1" sz="1700">
              <a:solidFill>
                <a:srgbClr val="EF5856"/>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16" name="Shape 116"/>
        <p:cNvGrpSpPr/>
        <p:nvPr/>
      </p:nvGrpSpPr>
      <p:grpSpPr>
        <a:xfrm>
          <a:off x="0" y="0"/>
          <a:ext cx="0" cy="0"/>
          <a:chOff x="0" y="0"/>
          <a:chExt cx="0" cy="0"/>
        </a:xfrm>
      </p:grpSpPr>
      <p:sp>
        <p:nvSpPr>
          <p:cNvPr id="117" name="Google Shape;117;p21"/>
          <p:cNvSpPr/>
          <p:nvPr/>
        </p:nvSpPr>
        <p:spPr>
          <a:xfrm>
            <a:off x="-56775" y="0"/>
            <a:ext cx="3287700" cy="5143500"/>
          </a:xfrm>
          <a:prstGeom prst="rect">
            <a:avLst/>
          </a:prstGeom>
          <a:solidFill>
            <a:srgbClr val="36195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 name="Google Shape;118;p21"/>
          <p:cNvSpPr txBox="1"/>
          <p:nvPr>
            <p:ph type="ctrTitle"/>
          </p:nvPr>
        </p:nvSpPr>
        <p:spPr>
          <a:xfrm>
            <a:off x="527175" y="212375"/>
            <a:ext cx="2175900" cy="46320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SzPts val="891"/>
              <a:buNone/>
            </a:pPr>
            <a:r>
              <a:rPr b="1" i="1" lang="en" sz="2400">
                <a:solidFill>
                  <a:schemeClr val="lt1"/>
                </a:solidFill>
                <a:latin typeface="Open Sans"/>
                <a:ea typeface="Open Sans"/>
                <a:cs typeface="Open Sans"/>
                <a:sym typeface="Open Sans"/>
              </a:rPr>
              <a:t>Theme: Power of Place </a:t>
            </a:r>
            <a:endParaRPr b="1" i="1" sz="2400">
              <a:solidFill>
                <a:schemeClr val="lt1"/>
              </a:solidFill>
              <a:latin typeface="Open Sans"/>
              <a:ea typeface="Open Sans"/>
              <a:cs typeface="Open Sans"/>
              <a:sym typeface="Open Sans"/>
            </a:endParaRPr>
          </a:p>
          <a:p>
            <a:pPr indent="0" lvl="0" marL="0" rtl="0" algn="l">
              <a:spcBef>
                <a:spcPts val="0"/>
              </a:spcBef>
              <a:spcAft>
                <a:spcPts val="0"/>
              </a:spcAft>
              <a:buSzPts val="891"/>
              <a:buNone/>
            </a:pPr>
            <a:r>
              <a:t/>
            </a:r>
            <a:endParaRPr b="1" sz="2400">
              <a:solidFill>
                <a:schemeClr val="lt1"/>
              </a:solidFill>
              <a:latin typeface="Open Sans"/>
              <a:ea typeface="Open Sans"/>
              <a:cs typeface="Open Sans"/>
              <a:sym typeface="Open Sans"/>
            </a:endParaRPr>
          </a:p>
          <a:p>
            <a:pPr indent="0" lvl="0" marL="0" rtl="0" algn="l">
              <a:spcBef>
                <a:spcPts val="0"/>
              </a:spcBef>
              <a:spcAft>
                <a:spcPts val="0"/>
              </a:spcAft>
              <a:buSzPts val="891"/>
              <a:buNone/>
            </a:pPr>
            <a:r>
              <a:t/>
            </a:r>
            <a:endParaRPr b="1" sz="2400">
              <a:solidFill>
                <a:schemeClr val="lt1"/>
              </a:solidFill>
              <a:latin typeface="Open Sans"/>
              <a:ea typeface="Open Sans"/>
              <a:cs typeface="Open Sans"/>
              <a:sym typeface="Open Sans"/>
            </a:endParaRPr>
          </a:p>
          <a:p>
            <a:pPr indent="0" lvl="0" marL="0" rtl="0" algn="ctr">
              <a:spcBef>
                <a:spcPts val="0"/>
              </a:spcBef>
              <a:spcAft>
                <a:spcPts val="0"/>
              </a:spcAft>
              <a:buSzPts val="891"/>
              <a:buNone/>
            </a:pPr>
            <a:r>
              <a:rPr b="1" lang="en" sz="2400">
                <a:solidFill>
                  <a:schemeClr val="lt1"/>
                </a:solidFill>
                <a:latin typeface="Open Sans"/>
                <a:ea typeface="Open Sans"/>
                <a:cs typeface="Open Sans"/>
                <a:sym typeface="Open Sans"/>
              </a:rPr>
              <a:t>UTAH</a:t>
            </a:r>
            <a:r>
              <a:rPr b="1" lang="en" sz="2400">
                <a:solidFill>
                  <a:schemeClr val="lt1"/>
                </a:solidFill>
                <a:latin typeface="Open Sans"/>
                <a:ea typeface="Open Sans"/>
                <a:cs typeface="Open Sans"/>
                <a:sym typeface="Open Sans"/>
              </a:rPr>
              <a:t> 1776</a:t>
            </a:r>
            <a:endParaRPr b="1" sz="2400">
              <a:solidFill>
                <a:schemeClr val="lt1"/>
              </a:solidFill>
              <a:latin typeface="Open Sans"/>
              <a:ea typeface="Open Sans"/>
              <a:cs typeface="Open Sans"/>
              <a:sym typeface="Open Sans"/>
            </a:endParaRPr>
          </a:p>
          <a:p>
            <a:pPr indent="0" lvl="0" marL="0" rtl="0" algn="ctr">
              <a:spcBef>
                <a:spcPts val="0"/>
              </a:spcBef>
              <a:spcAft>
                <a:spcPts val="0"/>
              </a:spcAft>
              <a:buSzPts val="891"/>
              <a:buNone/>
            </a:pPr>
            <a:r>
              <a:t/>
            </a:r>
            <a:endParaRPr b="1" sz="2400">
              <a:solidFill>
                <a:schemeClr val="lt1"/>
              </a:solidFill>
              <a:latin typeface="Open Sans"/>
              <a:ea typeface="Open Sans"/>
              <a:cs typeface="Open Sans"/>
              <a:sym typeface="Open Sans"/>
            </a:endParaRPr>
          </a:p>
          <a:p>
            <a:pPr indent="0" lvl="0" marL="0" rtl="0" algn="ctr">
              <a:spcBef>
                <a:spcPts val="0"/>
              </a:spcBef>
              <a:spcAft>
                <a:spcPts val="0"/>
              </a:spcAft>
              <a:buSzPts val="891"/>
              <a:buNone/>
            </a:pPr>
            <a:r>
              <a:t/>
            </a:r>
            <a:endParaRPr b="1" sz="2400">
              <a:solidFill>
                <a:schemeClr val="lt1"/>
              </a:solidFill>
              <a:latin typeface="Open Sans"/>
              <a:ea typeface="Open Sans"/>
              <a:cs typeface="Open Sans"/>
              <a:sym typeface="Open Sans"/>
            </a:endParaRPr>
          </a:p>
          <a:p>
            <a:pPr indent="0" lvl="0" marL="0" rtl="0" algn="ctr">
              <a:spcBef>
                <a:spcPts val="0"/>
              </a:spcBef>
              <a:spcAft>
                <a:spcPts val="0"/>
              </a:spcAft>
              <a:buSzPts val="891"/>
              <a:buNone/>
            </a:pPr>
            <a:r>
              <a:rPr b="1" lang="en" sz="2400">
                <a:solidFill>
                  <a:schemeClr val="lt1"/>
                </a:solidFill>
                <a:latin typeface="Open Sans"/>
                <a:ea typeface="Open Sans"/>
                <a:cs typeface="Open Sans"/>
                <a:sym typeface="Open Sans"/>
              </a:rPr>
              <a:t>Spanish North America</a:t>
            </a:r>
            <a:endParaRPr b="1" sz="2400">
              <a:solidFill>
                <a:schemeClr val="lt1"/>
              </a:solidFill>
              <a:latin typeface="Open Sans"/>
              <a:ea typeface="Open Sans"/>
              <a:cs typeface="Open Sans"/>
              <a:sym typeface="Open Sans"/>
            </a:endParaRPr>
          </a:p>
        </p:txBody>
      </p:sp>
      <p:sp>
        <p:nvSpPr>
          <p:cNvPr id="119" name="Google Shape;119;p21"/>
          <p:cNvSpPr/>
          <p:nvPr/>
        </p:nvSpPr>
        <p:spPr>
          <a:xfrm>
            <a:off x="4801908" y="1850150"/>
            <a:ext cx="2635919" cy="1219154"/>
          </a:xfrm>
          <a:prstGeom prst="rect">
            <a:avLst/>
          </a:prstGeom>
        </p:spPr>
        <p:txBody>
          <a:bodyPr>
            <a:prstTxWarp prst="textPlain"/>
          </a:bodyPr>
          <a:lstStyle/>
          <a:p>
            <a:pPr lvl="0" algn="ctr"/>
            <a:r>
              <a:rPr b="0" i="0">
                <a:ln cap="flat" cmpd="sng" w="9525">
                  <a:solidFill>
                    <a:schemeClr val="dk2"/>
                  </a:solidFill>
                  <a:prstDash val="solid"/>
                  <a:round/>
                  <a:headEnd len="sm" w="sm" type="none"/>
                  <a:tailEnd len="sm" w="sm" type="none"/>
                </a:ln>
                <a:solidFill>
                  <a:schemeClr val="lt2"/>
                </a:solidFill>
                <a:latin typeface="Arial"/>
              </a:rPr>
              <a:t>???</a:t>
            </a:r>
          </a:p>
        </p:txBody>
      </p:sp>
      <p:pic>
        <p:nvPicPr>
          <p:cNvPr id="120" name="Google Shape;120;p21"/>
          <p:cNvPicPr preferRelativeResize="0"/>
          <p:nvPr/>
        </p:nvPicPr>
        <p:blipFill>
          <a:blip r:embed="rId3">
            <a:alphaModFix/>
          </a:blip>
          <a:stretch>
            <a:fillRect/>
          </a:stretch>
        </p:blipFill>
        <p:spPr>
          <a:xfrm>
            <a:off x="4128000" y="52525"/>
            <a:ext cx="4390325" cy="48143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afterEffect" presetClass="emph" presetID="8" presetSubtype="0">
                                  <p:stCondLst>
                                    <p:cond delay="0"/>
                                  </p:stCondLst>
                                  <p:childTnLst>
                                    <p:animRot by="-21600000">
                                      <p:cBhvr>
                                        <p:cTn dur="1000" fill="hold"/>
                                        <p:tgtEl>
                                          <p:spTgt spid="119"/>
                                        </p:tgtEl>
                                        <p:attrNameLst>
                                          <p:attrName>r</p:attrName>
                                        </p:attrNameLst>
                                      </p:cBhvr>
                                    </p:animRo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0"/>
                                        </p:tgtEl>
                                        <p:attrNameLst>
                                          <p:attrName>style.visibility</p:attrName>
                                        </p:attrNameLst>
                                      </p:cBhvr>
                                      <p:to>
                                        <p:strVal val="visible"/>
                                      </p:to>
                                    </p:set>
                                    <p:animEffect filter="fade" transition="in">
                                      <p:cBhvr>
                                        <p:cTn dur="1000"/>
                                        <p:tgtEl>
                                          <p:spTgt spid="12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3F3F3"/>
        </a:solidFill>
      </p:bgPr>
    </p:bg>
    <p:spTree>
      <p:nvGrpSpPr>
        <p:cNvPr id="125" name="Shape 125"/>
        <p:cNvGrpSpPr/>
        <p:nvPr/>
      </p:nvGrpSpPr>
      <p:grpSpPr>
        <a:xfrm>
          <a:off x="0" y="0"/>
          <a:ext cx="0" cy="0"/>
          <a:chOff x="0" y="0"/>
          <a:chExt cx="0" cy="0"/>
        </a:xfrm>
      </p:grpSpPr>
      <p:sp>
        <p:nvSpPr>
          <p:cNvPr id="126" name="Google Shape;126;p22"/>
          <p:cNvSpPr/>
          <p:nvPr/>
        </p:nvSpPr>
        <p:spPr>
          <a:xfrm>
            <a:off x="-56775" y="0"/>
            <a:ext cx="3287700" cy="5143500"/>
          </a:xfrm>
          <a:prstGeom prst="rect">
            <a:avLst/>
          </a:prstGeom>
          <a:solidFill>
            <a:srgbClr val="36195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7" name="Google Shape;127;p22"/>
          <p:cNvSpPr txBox="1"/>
          <p:nvPr>
            <p:ph type="ctrTitle"/>
          </p:nvPr>
        </p:nvSpPr>
        <p:spPr>
          <a:xfrm>
            <a:off x="335100" y="212375"/>
            <a:ext cx="2575800" cy="4632000"/>
          </a:xfrm>
          <a:prstGeom prst="rect">
            <a:avLst/>
          </a:prstGeom>
        </p:spPr>
        <p:txBody>
          <a:bodyPr anchorCtr="0" anchor="ctr" bIns="91425" lIns="91425" spcFirstLastPara="1" rIns="91425" wrap="square" tIns="91425">
            <a:normAutofit/>
          </a:bodyPr>
          <a:lstStyle/>
          <a:p>
            <a:pPr indent="0" lvl="0" marL="0" rtl="0" algn="ctr">
              <a:lnSpc>
                <a:spcPct val="115000"/>
              </a:lnSpc>
              <a:spcBef>
                <a:spcPts val="0"/>
              </a:spcBef>
              <a:spcAft>
                <a:spcPts val="0"/>
              </a:spcAft>
              <a:buSzPts val="1100"/>
              <a:buNone/>
            </a:pPr>
            <a:r>
              <a:rPr b="1" lang="en" sz="2400">
                <a:solidFill>
                  <a:schemeClr val="lt1"/>
                </a:solidFill>
                <a:latin typeface="Open Sans"/>
                <a:ea typeface="Open Sans"/>
                <a:cs typeface="Open Sans"/>
                <a:sym typeface="Open Sans"/>
              </a:rPr>
              <a:t>Domínguez  and Escalante Expedition </a:t>
            </a:r>
            <a:r>
              <a:rPr b="1" lang="en" sz="1700">
                <a:solidFill>
                  <a:schemeClr val="lt1"/>
                </a:solidFill>
                <a:latin typeface="Open Sans"/>
                <a:ea typeface="Open Sans"/>
                <a:cs typeface="Open Sans"/>
                <a:sym typeface="Open Sans"/>
              </a:rPr>
              <a:t>	</a:t>
            </a:r>
            <a:endParaRPr b="1" sz="1700">
              <a:solidFill>
                <a:schemeClr val="lt1"/>
              </a:solidFill>
              <a:latin typeface="Open Sans"/>
              <a:ea typeface="Open Sans"/>
              <a:cs typeface="Open Sans"/>
              <a:sym typeface="Open Sans"/>
            </a:endParaRPr>
          </a:p>
          <a:p>
            <a:pPr indent="0" lvl="0" marL="0" rtl="0" algn="ctr">
              <a:lnSpc>
                <a:spcPct val="115000"/>
              </a:lnSpc>
              <a:spcBef>
                <a:spcPts val="1200"/>
              </a:spcBef>
              <a:spcAft>
                <a:spcPts val="1200"/>
              </a:spcAft>
              <a:buClr>
                <a:schemeClr val="dk1"/>
              </a:buClr>
              <a:buSzPts val="1100"/>
              <a:buFont typeface="Arial"/>
              <a:buNone/>
            </a:pPr>
            <a:r>
              <a:rPr b="1" lang="en" sz="1600">
                <a:solidFill>
                  <a:schemeClr val="lt1"/>
                </a:solidFill>
                <a:latin typeface="Open Sans"/>
                <a:ea typeface="Open Sans"/>
                <a:cs typeface="Open Sans"/>
                <a:sym typeface="Open Sans"/>
              </a:rPr>
              <a:t>July 1776-January 1777</a:t>
            </a:r>
            <a:endParaRPr b="1" sz="2340">
              <a:solidFill>
                <a:schemeClr val="lt1"/>
              </a:solidFill>
              <a:latin typeface="Open Sans"/>
              <a:ea typeface="Open Sans"/>
              <a:cs typeface="Open Sans"/>
              <a:sym typeface="Open Sans"/>
            </a:endParaRPr>
          </a:p>
        </p:txBody>
      </p:sp>
      <p:sp>
        <p:nvSpPr>
          <p:cNvPr id="128" name="Google Shape;128;p22"/>
          <p:cNvSpPr txBox="1"/>
          <p:nvPr>
            <p:ph idx="1" type="subTitle"/>
          </p:nvPr>
        </p:nvSpPr>
        <p:spPr>
          <a:xfrm>
            <a:off x="3526875" y="404850"/>
            <a:ext cx="5129700" cy="4516200"/>
          </a:xfrm>
          <a:prstGeom prst="rect">
            <a:avLst/>
          </a:prstGeom>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00">
                <a:solidFill>
                  <a:srgbClr val="36195F"/>
                </a:solidFill>
                <a:latin typeface="Open Sans"/>
                <a:ea typeface="Open Sans"/>
                <a:cs typeface="Open Sans"/>
                <a:sym typeface="Open Sans"/>
              </a:rPr>
              <a:t>RESOURCES</a:t>
            </a:r>
            <a:endParaRPr b="1" sz="18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u="sng">
                <a:solidFill>
                  <a:schemeClr val="hlink"/>
                </a:solidFill>
                <a:latin typeface="Open Sans"/>
                <a:ea typeface="Open Sans"/>
                <a:cs typeface="Open Sans"/>
                <a:sym typeface="Open Sans"/>
                <a:hlinkClick r:id="rId3"/>
              </a:rPr>
              <a:t>Expedition 1776 “Flat Stanley” Explorers</a:t>
            </a:r>
            <a:endParaRPr b="1" sz="1700">
              <a:solidFill>
                <a:srgbClr val="36195F"/>
              </a:solidFill>
              <a:latin typeface="Open Sans"/>
              <a:ea typeface="Open Sans"/>
              <a:cs typeface="Open Sans"/>
              <a:sym typeface="Open Sans"/>
            </a:endParaRPr>
          </a:p>
          <a:p>
            <a:pPr indent="-336550" lvl="0" marL="914400" rtl="0" algn="l">
              <a:lnSpc>
                <a:spcPct val="115000"/>
              </a:lnSpc>
              <a:spcBef>
                <a:spcPts val="1200"/>
              </a:spcBef>
              <a:spcAft>
                <a:spcPts val="0"/>
              </a:spcAft>
              <a:buClr>
                <a:srgbClr val="36195F"/>
              </a:buClr>
              <a:buSzPts val="1700"/>
              <a:buFont typeface="Open Sans"/>
              <a:buChar char="●"/>
            </a:pPr>
            <a:r>
              <a:rPr b="1" lang="en" sz="1700">
                <a:solidFill>
                  <a:srgbClr val="36195F"/>
                </a:solidFill>
                <a:latin typeface="Open Sans"/>
                <a:ea typeface="Open Sans"/>
                <a:cs typeface="Open Sans"/>
                <a:sym typeface="Open Sans"/>
              </a:rPr>
              <a:t>Spanish, Mexican, New Mexican, Ute </a:t>
            </a:r>
            <a:endParaRPr b="1" sz="17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u="sng">
                <a:solidFill>
                  <a:schemeClr val="hlink"/>
                </a:solidFill>
                <a:latin typeface="Open Sans"/>
                <a:ea typeface="Open Sans"/>
                <a:cs typeface="Open Sans"/>
                <a:sym typeface="Open Sans"/>
                <a:hlinkClick r:id="rId4"/>
              </a:rPr>
              <a:t>GIS Story Map</a:t>
            </a:r>
            <a:r>
              <a:rPr b="1" lang="en" sz="1700">
                <a:solidFill>
                  <a:srgbClr val="36195F"/>
                </a:solidFill>
                <a:latin typeface="Open Sans"/>
                <a:ea typeface="Open Sans"/>
                <a:cs typeface="Open Sans"/>
                <a:sym typeface="Open Sans"/>
              </a:rPr>
              <a:t> </a:t>
            </a:r>
            <a:endParaRPr b="1" sz="1700">
              <a:solidFill>
                <a:srgbClr val="36195F"/>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 sz="1700">
                <a:solidFill>
                  <a:srgbClr val="36195F"/>
                </a:solidFill>
                <a:latin typeface="Open Sans"/>
                <a:ea typeface="Open Sans"/>
                <a:cs typeface="Open Sans"/>
                <a:sym typeface="Open Sans"/>
              </a:rPr>
              <a:t>Lessons</a:t>
            </a:r>
            <a:endParaRPr b="1" sz="1700">
              <a:solidFill>
                <a:srgbClr val="36195F"/>
              </a:solidFill>
              <a:latin typeface="Open Sans"/>
              <a:ea typeface="Open Sans"/>
              <a:cs typeface="Open Sans"/>
              <a:sym typeface="Open Sans"/>
            </a:endParaRPr>
          </a:p>
          <a:p>
            <a:pPr indent="-336550" lvl="0" marL="914400" rtl="0" algn="l">
              <a:lnSpc>
                <a:spcPct val="115000"/>
              </a:lnSpc>
              <a:spcBef>
                <a:spcPts val="1200"/>
              </a:spcBef>
              <a:spcAft>
                <a:spcPts val="0"/>
              </a:spcAft>
              <a:buClr>
                <a:schemeClr val="accent5"/>
              </a:buClr>
              <a:buSzPts val="1700"/>
              <a:buChar char="●"/>
            </a:pPr>
            <a:r>
              <a:rPr b="1" lang="en" sz="1700" u="sng">
                <a:solidFill>
                  <a:schemeClr val="accent5"/>
                </a:solidFill>
                <a:hlinkClick r:id="rId5">
                  <a:extLst>
                    <a:ext uri="{A12FA001-AC4F-418D-AE19-62706E023703}">
                      <ahyp:hlinkClr val="tx"/>
                    </a:ext>
                  </a:extLst>
                </a:hlinkClick>
              </a:rPr>
              <a:t>4th Grade Lesson </a:t>
            </a:r>
            <a:endParaRPr b="1" sz="1700" u="sng">
              <a:solidFill>
                <a:schemeClr val="accent5"/>
              </a:solidFill>
            </a:endParaRPr>
          </a:p>
          <a:p>
            <a:pPr indent="-336550" lvl="0" marL="914400" rtl="0" algn="l">
              <a:lnSpc>
                <a:spcPct val="115000"/>
              </a:lnSpc>
              <a:spcBef>
                <a:spcPts val="0"/>
              </a:spcBef>
              <a:spcAft>
                <a:spcPts val="0"/>
              </a:spcAft>
              <a:buClr>
                <a:schemeClr val="accent5"/>
              </a:buClr>
              <a:buSzPts val="1700"/>
              <a:buChar char="●"/>
            </a:pPr>
            <a:r>
              <a:rPr b="1" lang="en" sz="1700" u="sng">
                <a:solidFill>
                  <a:schemeClr val="accent5"/>
                </a:solidFill>
                <a:hlinkClick r:id="rId6">
                  <a:extLst>
                    <a:ext uri="{A12FA001-AC4F-418D-AE19-62706E023703}">
                      <ahyp:hlinkClr val="tx"/>
                    </a:ext>
                  </a:extLst>
                </a:hlinkClick>
              </a:rPr>
              <a:t>7th Grade Lesson </a:t>
            </a:r>
            <a:endParaRPr b="1" sz="1700" u="sng">
              <a:solidFill>
                <a:schemeClr val="accent5"/>
              </a:solidFill>
            </a:endParaRPr>
          </a:p>
          <a:p>
            <a:pPr indent="-336550" lvl="0" marL="914400" rtl="0" algn="l">
              <a:lnSpc>
                <a:spcPct val="115000"/>
              </a:lnSpc>
              <a:spcBef>
                <a:spcPts val="0"/>
              </a:spcBef>
              <a:spcAft>
                <a:spcPts val="0"/>
              </a:spcAft>
              <a:buClr>
                <a:schemeClr val="accent5"/>
              </a:buClr>
              <a:buSzPts val="1700"/>
              <a:buChar char="●"/>
            </a:pPr>
            <a:r>
              <a:rPr b="1" lang="en" sz="1700" u="sng">
                <a:solidFill>
                  <a:schemeClr val="accent5"/>
                </a:solidFill>
                <a:hlinkClick r:id="rId7">
                  <a:extLst>
                    <a:ext uri="{A12FA001-AC4F-418D-AE19-62706E023703}">
                      <ahyp:hlinkClr val="tx"/>
                    </a:ext>
                  </a:extLst>
                </a:hlinkClick>
              </a:rPr>
              <a:t>7th Grade Journal </a:t>
            </a:r>
            <a:r>
              <a:rPr b="1" lang="en" sz="1700" u="sng">
                <a:solidFill>
                  <a:schemeClr val="accent5"/>
                </a:solidFill>
              </a:rPr>
              <a:t>Writing Activity</a:t>
            </a:r>
            <a:endParaRPr b="1" sz="1700" u="sng">
              <a:solidFill>
                <a:schemeClr val="accent5"/>
              </a:solidFill>
            </a:endParaRPr>
          </a:p>
          <a:p>
            <a:pPr indent="0" lvl="0" marL="0" rtl="0" algn="l">
              <a:lnSpc>
                <a:spcPct val="115000"/>
              </a:lnSpc>
              <a:spcBef>
                <a:spcPts val="1200"/>
              </a:spcBef>
              <a:spcAft>
                <a:spcPts val="0"/>
              </a:spcAft>
              <a:buNone/>
            </a:pPr>
            <a:r>
              <a:rPr b="1" lang="en" sz="1700">
                <a:solidFill>
                  <a:srgbClr val="36195F"/>
                </a:solidFill>
              </a:rPr>
              <a:t>Essential Questions</a:t>
            </a:r>
            <a:endParaRPr b="1" sz="1700">
              <a:solidFill>
                <a:srgbClr val="36195F"/>
              </a:solidFill>
            </a:endParaRPr>
          </a:p>
          <a:p>
            <a:pPr indent="-336550" lvl="0" marL="457200" rtl="0" algn="l">
              <a:lnSpc>
                <a:spcPct val="115000"/>
              </a:lnSpc>
              <a:spcBef>
                <a:spcPts val="1200"/>
              </a:spcBef>
              <a:spcAft>
                <a:spcPts val="0"/>
              </a:spcAft>
              <a:buClr>
                <a:srgbClr val="36195F"/>
              </a:buClr>
              <a:buSzPts val="1700"/>
              <a:buChar char="●"/>
            </a:pPr>
            <a:r>
              <a:rPr lang="en" sz="1700">
                <a:solidFill>
                  <a:srgbClr val="36195F"/>
                </a:solidFill>
              </a:rPr>
              <a:t>Why does this particular expedition matter? </a:t>
            </a:r>
            <a:endParaRPr sz="1700">
              <a:solidFill>
                <a:srgbClr val="36195F"/>
              </a:solidFill>
            </a:endParaRPr>
          </a:p>
          <a:p>
            <a:pPr indent="-336550" lvl="0" marL="457200" rtl="0" algn="l">
              <a:lnSpc>
                <a:spcPct val="115000"/>
              </a:lnSpc>
              <a:spcBef>
                <a:spcPts val="0"/>
              </a:spcBef>
              <a:spcAft>
                <a:spcPts val="0"/>
              </a:spcAft>
              <a:buClr>
                <a:srgbClr val="36195F"/>
              </a:buClr>
              <a:buSzPts val="1700"/>
              <a:buChar char="●"/>
            </a:pPr>
            <a:r>
              <a:rPr lang="en" sz="1700">
                <a:solidFill>
                  <a:srgbClr val="36195F"/>
                </a:solidFill>
              </a:rPr>
              <a:t>What is significant about it?</a:t>
            </a:r>
            <a:endParaRPr sz="1700">
              <a:solidFill>
                <a:srgbClr val="36195F"/>
              </a:solidFill>
            </a:endParaRPr>
          </a:p>
          <a:p>
            <a:pPr indent="0" lvl="0" marL="0" rtl="0" algn="l">
              <a:spcBef>
                <a:spcPts val="1200"/>
              </a:spcBef>
              <a:spcAft>
                <a:spcPts val="0"/>
              </a:spcAft>
              <a:buNone/>
            </a:pPr>
            <a:r>
              <a:t/>
            </a:r>
            <a:endParaRPr b="1" sz="1700">
              <a:solidFill>
                <a:srgbClr val="EF5856"/>
              </a:solidFill>
              <a:latin typeface="Open Sans"/>
              <a:ea typeface="Open Sans"/>
              <a:cs typeface="Open Sans"/>
              <a:sym typeface="Open Sans"/>
            </a:endParaRPr>
          </a:p>
          <a:p>
            <a:pPr indent="0" lvl="0" marL="0" rtl="0" algn="l">
              <a:lnSpc>
                <a:spcPct val="100000"/>
              </a:lnSpc>
              <a:spcBef>
                <a:spcPts val="0"/>
              </a:spcBef>
              <a:spcAft>
                <a:spcPts val="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