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648" r:id="rId1"/>
  </p:sldMasterIdLst>
  <p:sldIdLst>
    <p:sldId id="256" r:id="rId2"/>
    <p:sldId id="257" r:id="rId3"/>
    <p:sldId id="285" r:id="rId4"/>
    <p:sldId id="259" r:id="rId5"/>
    <p:sldId id="284" r:id="rId6"/>
    <p:sldId id="277" r:id="rId7"/>
    <p:sldId id="266" r:id="rId8"/>
    <p:sldId id="267" r:id="rId9"/>
    <p:sldId id="268" r:id="rId10"/>
    <p:sldId id="269" r:id="rId11"/>
    <p:sldId id="270" r:id="rId12"/>
    <p:sldId id="281" r:id="rId13"/>
    <p:sldId id="282" r:id="rId14"/>
    <p:sldId id="283" r:id="rId15"/>
    <p:sldId id="265" r:id="rId16"/>
    <p:sldId id="280" r:id="rId17"/>
    <p:sldId id="274" r:id="rId18"/>
    <p:sldId id="271" r:id="rId19"/>
    <p:sldId id="286" r:id="rId20"/>
    <p:sldId id="278" r:id="rId21"/>
    <p:sldId id="262" r:id="rId22"/>
    <p:sldId id="263" r:id="rId23"/>
    <p:sldId id="26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07" d="100"/>
          <a:sy n="107" d="100"/>
        </p:scale>
        <p:origin x="84" y="2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dirty="0"/>
              <a:t>Click to edit Master title style</a:t>
            </a:r>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08B9EBBA-996F-894A-B54A-D6246ED52CEA}"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9334626" y="6041362"/>
            <a:ext cx="1343706" cy="365125"/>
          </a:xfrm>
          <a:prstGeom prst="rect">
            <a:avLst/>
          </a:prstGeom>
        </p:spPr>
        <p:txBody>
          <a:bodyPr/>
          <a:lstStyle/>
          <a:p>
            <a:fld id="{18C79C5D-2A6F-F04D-97DA-BEF2467B64E4}" type="datetimeFigureOut">
              <a:rPr lang="en-US" dirty="0"/>
              <a:pPr/>
              <a:t>7/9/2025</a:t>
            </a:fld>
            <a:endParaRPr lang="en-US" dirty="0"/>
          </a:p>
        </p:txBody>
      </p:sp>
      <p:sp>
        <p:nvSpPr>
          <p:cNvPr id="6" name="Footer Placeholder 5"/>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8DFA1846-DA80-1C48-A609-854EA85C59AD}"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a:xfrm>
            <a:off x="9334626" y="6041362"/>
            <a:ext cx="1343706" cy="365125"/>
          </a:xfrm>
          <a:prstGeom prst="rect">
            <a:avLst/>
          </a:prstGeom>
        </p:spPr>
        <p:txBody>
          <a:bodyPr/>
          <a:lstStyle/>
          <a:p>
            <a:fld id="{FBF54567-0DE4-3F47-BF90-CB84690072F9}" type="datetimeFigureOut">
              <a:rPr lang="en-US" dirty="0"/>
              <a:pPr/>
              <a:t>7/9/2025</a:t>
            </a:fld>
            <a:endParaRPr lang="en-US" dirty="0"/>
          </a:p>
        </p:txBody>
      </p:sp>
      <p:sp>
        <p:nvSpPr>
          <p:cNvPr id="3" name="Footer Placeholder 2"/>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C6C52C72-DE31-F449-A4ED-4C594FD91407}"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ED62726E-379B-B349-9EED-81ED093FA806}"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lvl1pPr>
              <a:defRPr sz="3200"/>
            </a:lvl1pPr>
            <a:lvl2pPr>
              <a:defRPr sz="2800"/>
            </a:lvl2pPr>
            <a:lvl3pPr>
              <a:defRPr sz="2400"/>
            </a:lvl3pPr>
            <a:lvl4pPr>
              <a:defRPr sz="2000"/>
            </a:lvl4pPr>
            <a:lvl5pP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9B3A1323-8D79-1946-B0D7-40001CF92E9D}"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9334626" y="6041362"/>
            <a:ext cx="1343706" cy="365125"/>
          </a:xfrm>
          <a:prstGeom prst="rect">
            <a:avLst/>
          </a:prstGeom>
        </p:spPr>
        <p:txBody>
          <a:bodyPr/>
          <a:lstStyle/>
          <a:p>
            <a:fld id="{8DFA1846-DA80-1C48-A609-854EA85C59AD}" type="datetimeFigureOut">
              <a:rPr lang="en-US" dirty="0"/>
              <a:pPr/>
              <a:t>7/9/2025</a:t>
            </a:fld>
            <a:endParaRPr lang="en-US" dirty="0"/>
          </a:p>
        </p:txBody>
      </p:sp>
      <p:sp>
        <p:nvSpPr>
          <p:cNvPr id="5" name="Footer Placeholder 4"/>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9334626" y="6041362"/>
            <a:ext cx="1343706" cy="365125"/>
          </a:xfrm>
          <a:prstGeom prst="rect">
            <a:avLst/>
          </a:prstGeom>
        </p:spPr>
        <p:txBody>
          <a:bodyPr/>
          <a:lstStyle/>
          <a:p>
            <a:fld id="{57302355-E14B-8545-A8F8-0FE83CC9D524}" type="datetimeFigureOut">
              <a:rPr lang="en-US" dirty="0"/>
              <a:pPr/>
              <a:t>7/9/2025</a:t>
            </a:fld>
            <a:endParaRPr lang="en-US" dirty="0"/>
          </a:p>
        </p:txBody>
      </p:sp>
      <p:sp>
        <p:nvSpPr>
          <p:cNvPr id="6" name="Footer Placeholder 5"/>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9334626" y="6041362"/>
            <a:ext cx="1343706" cy="365125"/>
          </a:xfrm>
          <a:prstGeom prst="rect">
            <a:avLst/>
          </a:prstGeom>
        </p:spPr>
        <p:txBody>
          <a:bodyPr/>
          <a:lstStyle/>
          <a:p>
            <a:fld id="{02640F58-564D-2B4F-AE67-E407BA4FCF45}" type="datetimeFigureOut">
              <a:rPr lang="en-US" dirty="0"/>
              <a:pPr/>
              <a:t>7/9/2025</a:t>
            </a:fld>
            <a:endParaRPr lang="en-US" dirty="0"/>
          </a:p>
        </p:txBody>
      </p:sp>
      <p:sp>
        <p:nvSpPr>
          <p:cNvPr id="8" name="Footer Placeholder 7"/>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9334626" y="6041362"/>
            <a:ext cx="1343706" cy="365125"/>
          </a:xfrm>
          <a:prstGeom prst="rect">
            <a:avLst/>
          </a:prstGeom>
        </p:spPr>
        <p:txBody>
          <a:bodyPr/>
          <a:lstStyle/>
          <a:p>
            <a:fld id="{F13A34C8-038E-2045-AF43-DF7DBB8E0E9E}" type="datetimeFigureOut">
              <a:rPr lang="en-US" dirty="0"/>
              <a:pPr/>
              <a:t>7/9/2025</a:t>
            </a:fld>
            <a:endParaRPr lang="en-US" dirty="0"/>
          </a:p>
        </p:txBody>
      </p:sp>
      <p:sp>
        <p:nvSpPr>
          <p:cNvPr id="4" name="Footer Placeholder 3"/>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9334626" y="6041362"/>
            <a:ext cx="1343706" cy="365125"/>
          </a:xfrm>
          <a:prstGeom prst="rect">
            <a:avLst/>
          </a:prstGeom>
        </p:spPr>
        <p:txBody>
          <a:bodyPr/>
          <a:lstStyle/>
          <a:p>
            <a:fld id="{8818C68F-D26B-8F47-958C-23B49CF8A634}" type="datetimeFigureOut">
              <a:rPr lang="en-US" dirty="0"/>
              <a:pPr/>
              <a:t>7/9/2025</a:t>
            </a:fld>
            <a:endParaRPr lang="en-US" dirty="0"/>
          </a:p>
        </p:txBody>
      </p:sp>
      <p:sp>
        <p:nvSpPr>
          <p:cNvPr id="3" name="Footer Placeholder 2"/>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9334626" y="6041362"/>
            <a:ext cx="1343706" cy="365125"/>
          </a:xfrm>
          <a:prstGeom prst="rect">
            <a:avLst/>
          </a:prstGeom>
        </p:spPr>
        <p:txBody>
          <a:bodyPr/>
          <a:lstStyle/>
          <a:p>
            <a:fld id="{D0DF5E60-9974-AC48-9591-99C2BB44B7CF}" type="datetimeFigureOut">
              <a:rPr lang="en-US" dirty="0"/>
              <a:pPr/>
              <a:t>7/9/2025</a:t>
            </a:fld>
            <a:endParaRPr lang="en-US" dirty="0"/>
          </a:p>
        </p:txBody>
      </p:sp>
      <p:sp>
        <p:nvSpPr>
          <p:cNvPr id="6" name="Footer Placeholder 5"/>
          <p:cNvSpPr>
            <a:spLocks noGrp="1"/>
          </p:cNvSpPr>
          <p:nvPr>
            <p:ph type="ftr" sz="quarter" idx="11"/>
          </p:nvPr>
        </p:nvSpPr>
        <p:spPr>
          <a:xfrm>
            <a:off x="451514" y="6041362"/>
            <a:ext cx="864432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678331"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a:prstGeom prst="rect">
            <a:avLst/>
          </a:prstGeom>
        </p:spPr>
        <p:txBody>
          <a:bodyPr/>
          <a:lstStyle/>
          <a:p>
            <a:fld id="{18C79C5D-2A6F-F04D-97DA-BEF2467B64E4}" type="datetimeFigureOut">
              <a:rPr lang="en-US" dirty="0"/>
              <a:pPr/>
              <a:t>7/9/2025</a:t>
            </a:fld>
            <a:endParaRPr lang="en-US" dirty="0"/>
          </a:p>
        </p:txBody>
      </p:sp>
      <p:sp>
        <p:nvSpPr>
          <p:cNvPr id="6" name="Footer Placeholder 5"/>
          <p:cNvSpPr>
            <a:spLocks noGrp="1"/>
          </p:cNvSpPr>
          <p:nvPr>
            <p:ph type="ftr" sz="quarter" idx="11"/>
          </p:nvPr>
        </p:nvSpPr>
        <p:spPr>
          <a:xfrm>
            <a:off x="590396" y="6041362"/>
            <a:ext cx="3295413"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a:prstGeom prst="rect">
            <a:avLst/>
          </a:prstGeo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a:extLst>
              <a:ext uri="{FF2B5EF4-FFF2-40B4-BE49-F238E27FC236}">
                <a16:creationId xmlns:a16="http://schemas.microsoft.com/office/drawing/2014/main" id="{E9DC49CA-1F36-40C9-A3A0-B1FA9350E735}"/>
              </a:ext>
            </a:extLst>
          </p:cNvPr>
          <p:cNvPicPr>
            <a:picLocks noChangeAspect="1"/>
          </p:cNvPicPr>
          <p:nvPr userDrawn="1"/>
        </p:nvPicPr>
        <p:blipFill>
          <a:blip r:embed="rId16"/>
          <a:stretch>
            <a:fillRect/>
          </a:stretch>
        </p:blipFill>
        <p:spPr>
          <a:xfrm>
            <a:off x="10206289" y="4944064"/>
            <a:ext cx="1902776" cy="1913936"/>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32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28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2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20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20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olly@nucenter.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Hzgzim5m7o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B2ABA-238F-4CEE-8BA9-D15BB5F29F7F}"/>
              </a:ext>
            </a:extLst>
          </p:cNvPr>
          <p:cNvSpPr>
            <a:spLocks noGrp="1"/>
          </p:cNvSpPr>
          <p:nvPr>
            <p:ph type="ctrTitle"/>
          </p:nvPr>
        </p:nvSpPr>
        <p:spPr>
          <a:xfrm>
            <a:off x="544534" y="1443209"/>
            <a:ext cx="11102931" cy="2971051"/>
          </a:xfrm>
        </p:spPr>
        <p:txBody>
          <a:bodyPr/>
          <a:lstStyle/>
          <a:p>
            <a:r>
              <a:rPr lang="en-US" dirty="0">
                <a:solidFill>
                  <a:schemeClr val="bg2"/>
                </a:solidFill>
              </a:rPr>
              <a:t>Their Story Doesn’t Have to End…</a:t>
            </a:r>
            <a:br>
              <a:rPr lang="en-US" dirty="0">
                <a:solidFill>
                  <a:schemeClr val="bg2"/>
                </a:solidFill>
              </a:rPr>
            </a:br>
            <a:r>
              <a:rPr lang="en-US" dirty="0">
                <a:solidFill>
                  <a:schemeClr val="bg2"/>
                </a:solidFill>
              </a:rPr>
              <a:t>Suicide Prevention</a:t>
            </a:r>
          </a:p>
        </p:txBody>
      </p:sp>
      <p:sp>
        <p:nvSpPr>
          <p:cNvPr id="3" name="Subtitle 2">
            <a:extLst>
              <a:ext uri="{FF2B5EF4-FFF2-40B4-BE49-F238E27FC236}">
                <a16:creationId xmlns:a16="http://schemas.microsoft.com/office/drawing/2014/main" id="{FAD812AC-9E31-48CA-9407-5487269FE248}"/>
              </a:ext>
            </a:extLst>
          </p:cNvPr>
          <p:cNvSpPr>
            <a:spLocks noGrp="1"/>
          </p:cNvSpPr>
          <p:nvPr>
            <p:ph type="subTitle" idx="1"/>
          </p:nvPr>
        </p:nvSpPr>
        <p:spPr>
          <a:xfrm>
            <a:off x="810000" y="5280846"/>
            <a:ext cx="9578337" cy="1497025"/>
          </a:xfrm>
        </p:spPr>
        <p:txBody>
          <a:bodyPr>
            <a:normAutofit fontScale="92500"/>
          </a:bodyPr>
          <a:lstStyle/>
          <a:p>
            <a:r>
              <a:rPr lang="en-US" dirty="0"/>
              <a:t>Holly Todd - Northeastern Utah Educational Service</a:t>
            </a:r>
          </a:p>
          <a:p>
            <a:r>
              <a:rPr lang="en-US" dirty="0">
                <a:hlinkClick r:id="rId2"/>
              </a:rPr>
              <a:t>holly@nucenter.org</a:t>
            </a:r>
            <a:r>
              <a:rPr lang="en-US" dirty="0"/>
              <a:t> 			435-503-7390</a:t>
            </a:r>
          </a:p>
        </p:txBody>
      </p:sp>
    </p:spTree>
    <p:extLst>
      <p:ext uri="{BB962C8B-B14F-4D97-AF65-F5344CB8AC3E}">
        <p14:creationId xmlns:p14="http://schemas.microsoft.com/office/powerpoint/2010/main" val="1171911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F4120-D648-46FE-A1A2-6CBB0BCCBDBF}"/>
              </a:ext>
            </a:extLst>
          </p:cNvPr>
          <p:cNvSpPr>
            <a:spLocks noGrp="1"/>
          </p:cNvSpPr>
          <p:nvPr>
            <p:ph type="title"/>
          </p:nvPr>
        </p:nvSpPr>
        <p:spPr/>
        <p:txBody>
          <a:bodyPr/>
          <a:lstStyle/>
          <a:p>
            <a:r>
              <a:rPr lang="en-US" dirty="0">
                <a:solidFill>
                  <a:schemeClr val="bg2"/>
                </a:solidFill>
              </a:rPr>
              <a:t>THREATS</a:t>
            </a:r>
          </a:p>
        </p:txBody>
      </p:sp>
      <p:sp>
        <p:nvSpPr>
          <p:cNvPr id="3" name="Content Placeholder 2">
            <a:extLst>
              <a:ext uri="{FF2B5EF4-FFF2-40B4-BE49-F238E27FC236}">
                <a16:creationId xmlns:a16="http://schemas.microsoft.com/office/drawing/2014/main" id="{3492E4AA-0364-4F01-B1A4-3B5C5F723E26}"/>
              </a:ext>
            </a:extLst>
          </p:cNvPr>
          <p:cNvSpPr>
            <a:spLocks noGrp="1"/>
          </p:cNvSpPr>
          <p:nvPr>
            <p:ph idx="1"/>
          </p:nvPr>
        </p:nvSpPr>
        <p:spPr/>
        <p:txBody>
          <a:bodyPr/>
          <a:lstStyle/>
          <a:p>
            <a:r>
              <a:rPr lang="en-US" dirty="0"/>
              <a:t>Direct</a:t>
            </a:r>
          </a:p>
          <a:p>
            <a:r>
              <a:rPr lang="en-US" dirty="0"/>
              <a:t>Indirect</a:t>
            </a:r>
          </a:p>
          <a:p>
            <a:r>
              <a:rPr lang="en-US" dirty="0"/>
              <a:t>Making a plan</a:t>
            </a:r>
          </a:p>
          <a:p>
            <a:r>
              <a:rPr lang="en-US" dirty="0"/>
              <a:t>Research suicide methods online</a:t>
            </a:r>
          </a:p>
          <a:p>
            <a:r>
              <a:rPr lang="en-US" dirty="0"/>
              <a:t>Obtaining lethal means</a:t>
            </a:r>
          </a:p>
        </p:txBody>
      </p:sp>
    </p:spTree>
    <p:extLst>
      <p:ext uri="{BB962C8B-B14F-4D97-AF65-F5344CB8AC3E}">
        <p14:creationId xmlns:p14="http://schemas.microsoft.com/office/powerpoint/2010/main" val="1845303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2A485-220F-4759-BE5A-07D6091C8824}"/>
              </a:ext>
            </a:extLst>
          </p:cNvPr>
          <p:cNvSpPr>
            <a:spLocks noGrp="1"/>
          </p:cNvSpPr>
          <p:nvPr>
            <p:ph type="title"/>
          </p:nvPr>
        </p:nvSpPr>
        <p:spPr/>
        <p:txBody>
          <a:bodyPr/>
          <a:lstStyle/>
          <a:p>
            <a:r>
              <a:rPr lang="en-US" dirty="0">
                <a:solidFill>
                  <a:schemeClr val="bg2"/>
                </a:solidFill>
              </a:rPr>
              <a:t>SITUATIONS</a:t>
            </a:r>
          </a:p>
        </p:txBody>
      </p:sp>
      <p:sp>
        <p:nvSpPr>
          <p:cNvPr id="3" name="Content Placeholder 2">
            <a:extLst>
              <a:ext uri="{FF2B5EF4-FFF2-40B4-BE49-F238E27FC236}">
                <a16:creationId xmlns:a16="http://schemas.microsoft.com/office/drawing/2014/main" id="{D942827D-CECC-4658-99BB-67FA7E300168}"/>
              </a:ext>
            </a:extLst>
          </p:cNvPr>
          <p:cNvSpPr>
            <a:spLocks noGrp="1"/>
          </p:cNvSpPr>
          <p:nvPr>
            <p:ph idx="1"/>
          </p:nvPr>
        </p:nvSpPr>
        <p:spPr/>
        <p:txBody>
          <a:bodyPr>
            <a:normAutofit lnSpcReduction="10000"/>
          </a:bodyPr>
          <a:lstStyle/>
          <a:p>
            <a:r>
              <a:rPr lang="en-US" dirty="0"/>
              <a:t>Mental health issues</a:t>
            </a:r>
          </a:p>
          <a:p>
            <a:r>
              <a:rPr lang="en-US" dirty="0"/>
              <a:t>Getting in trouble</a:t>
            </a:r>
          </a:p>
          <a:p>
            <a:r>
              <a:rPr lang="en-US" dirty="0"/>
              <a:t>Transitions</a:t>
            </a:r>
          </a:p>
          <a:p>
            <a:r>
              <a:rPr lang="en-US" dirty="0"/>
              <a:t>Exposure to suicide</a:t>
            </a:r>
          </a:p>
          <a:p>
            <a:r>
              <a:rPr lang="en-US" dirty="0"/>
              <a:t>Rejection</a:t>
            </a:r>
          </a:p>
          <a:p>
            <a:r>
              <a:rPr lang="en-US" dirty="0"/>
              <a:t>Life situations</a:t>
            </a:r>
          </a:p>
        </p:txBody>
      </p:sp>
    </p:spTree>
    <p:extLst>
      <p:ext uri="{BB962C8B-B14F-4D97-AF65-F5344CB8AC3E}">
        <p14:creationId xmlns:p14="http://schemas.microsoft.com/office/powerpoint/2010/main" val="1115578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1A653-B5BD-4D52-BBB1-76A82E3F9C6A}"/>
              </a:ext>
            </a:extLst>
          </p:cNvPr>
          <p:cNvSpPr>
            <a:spLocks noGrp="1"/>
          </p:cNvSpPr>
          <p:nvPr>
            <p:ph type="title"/>
          </p:nvPr>
        </p:nvSpPr>
        <p:spPr/>
        <p:txBody>
          <a:bodyPr/>
          <a:lstStyle/>
          <a:p>
            <a:r>
              <a:rPr lang="en-US" dirty="0">
                <a:solidFill>
                  <a:schemeClr val="bg2"/>
                </a:solidFill>
              </a:rPr>
              <a:t>Protective Factors</a:t>
            </a:r>
          </a:p>
        </p:txBody>
      </p:sp>
      <p:sp>
        <p:nvSpPr>
          <p:cNvPr id="3" name="Content Placeholder 2">
            <a:extLst>
              <a:ext uri="{FF2B5EF4-FFF2-40B4-BE49-F238E27FC236}">
                <a16:creationId xmlns:a16="http://schemas.microsoft.com/office/drawing/2014/main" id="{A04184A5-C2AE-47B9-ABE7-C2E8EF1513C4}"/>
              </a:ext>
            </a:extLst>
          </p:cNvPr>
          <p:cNvSpPr>
            <a:spLocks noGrp="1"/>
          </p:cNvSpPr>
          <p:nvPr>
            <p:ph idx="1"/>
          </p:nvPr>
        </p:nvSpPr>
        <p:spPr>
          <a:xfrm>
            <a:off x="818712" y="2222287"/>
            <a:ext cx="9371663" cy="4442464"/>
          </a:xfrm>
        </p:spPr>
        <p:txBody>
          <a:bodyPr>
            <a:normAutofit/>
          </a:bodyPr>
          <a:lstStyle/>
          <a:p>
            <a:r>
              <a:rPr lang="en-US" dirty="0"/>
              <a:t>Emerging research continues to examine what protective factors promote children’s resilience and how they can support prevention and intervention efforts for children and their families.</a:t>
            </a:r>
          </a:p>
          <a:p>
            <a:pPr lvl="1"/>
            <a:r>
              <a:rPr lang="en-US" dirty="0"/>
              <a:t>Connection</a:t>
            </a:r>
          </a:p>
          <a:p>
            <a:pPr lvl="1"/>
            <a:r>
              <a:rPr lang="en-US" dirty="0"/>
              <a:t>Collaboration</a:t>
            </a:r>
          </a:p>
          <a:p>
            <a:pPr lvl="1"/>
            <a:r>
              <a:rPr lang="en-US" dirty="0"/>
              <a:t>Choice</a:t>
            </a:r>
          </a:p>
          <a:p>
            <a:pPr lvl="1"/>
            <a:endParaRPr lang="en-US" dirty="0"/>
          </a:p>
        </p:txBody>
      </p:sp>
    </p:spTree>
    <p:extLst>
      <p:ext uri="{BB962C8B-B14F-4D97-AF65-F5344CB8AC3E}">
        <p14:creationId xmlns:p14="http://schemas.microsoft.com/office/powerpoint/2010/main" val="1874002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1A653-B5BD-4D52-BBB1-76A82E3F9C6A}"/>
              </a:ext>
            </a:extLst>
          </p:cNvPr>
          <p:cNvSpPr>
            <a:spLocks noGrp="1"/>
          </p:cNvSpPr>
          <p:nvPr>
            <p:ph type="title"/>
          </p:nvPr>
        </p:nvSpPr>
        <p:spPr/>
        <p:txBody>
          <a:bodyPr/>
          <a:lstStyle/>
          <a:p>
            <a:r>
              <a:rPr lang="en-US" dirty="0">
                <a:solidFill>
                  <a:schemeClr val="bg2"/>
                </a:solidFill>
              </a:rPr>
              <a:t>It’s About the Relationship</a:t>
            </a:r>
          </a:p>
        </p:txBody>
      </p:sp>
      <p:sp>
        <p:nvSpPr>
          <p:cNvPr id="3" name="Content Placeholder 2">
            <a:extLst>
              <a:ext uri="{FF2B5EF4-FFF2-40B4-BE49-F238E27FC236}">
                <a16:creationId xmlns:a16="http://schemas.microsoft.com/office/drawing/2014/main" id="{A04184A5-C2AE-47B9-ABE7-C2E8EF1513C4}"/>
              </a:ext>
            </a:extLst>
          </p:cNvPr>
          <p:cNvSpPr>
            <a:spLocks noGrp="1"/>
          </p:cNvSpPr>
          <p:nvPr>
            <p:ph idx="1"/>
          </p:nvPr>
        </p:nvSpPr>
        <p:spPr>
          <a:xfrm>
            <a:off x="818712" y="2222287"/>
            <a:ext cx="9371663" cy="4442464"/>
          </a:xfrm>
        </p:spPr>
        <p:txBody>
          <a:bodyPr>
            <a:normAutofit/>
          </a:bodyPr>
          <a:lstStyle/>
          <a:p>
            <a:r>
              <a:rPr lang="en-US" dirty="0"/>
              <a:t>Center on Developing Child (Harvard University) research suggests that the single most common factor in how children overcome adversity is the presence of at least one loving, consistent, and supportive adult.</a:t>
            </a:r>
          </a:p>
        </p:txBody>
      </p:sp>
    </p:spTree>
    <p:extLst>
      <p:ext uri="{BB962C8B-B14F-4D97-AF65-F5344CB8AC3E}">
        <p14:creationId xmlns:p14="http://schemas.microsoft.com/office/powerpoint/2010/main" val="3075277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1A653-B5BD-4D52-BBB1-76A82E3F9C6A}"/>
              </a:ext>
            </a:extLst>
          </p:cNvPr>
          <p:cNvSpPr>
            <a:spLocks noGrp="1"/>
          </p:cNvSpPr>
          <p:nvPr>
            <p:ph type="title"/>
          </p:nvPr>
        </p:nvSpPr>
        <p:spPr/>
        <p:txBody>
          <a:bodyPr/>
          <a:lstStyle/>
          <a:p>
            <a:r>
              <a:rPr lang="en-US" dirty="0">
                <a:solidFill>
                  <a:schemeClr val="bg2"/>
                </a:solidFill>
              </a:rPr>
              <a:t>Josh Shipp</a:t>
            </a:r>
          </a:p>
        </p:txBody>
      </p:sp>
      <p:sp>
        <p:nvSpPr>
          <p:cNvPr id="3" name="Content Placeholder 2">
            <a:extLst>
              <a:ext uri="{FF2B5EF4-FFF2-40B4-BE49-F238E27FC236}">
                <a16:creationId xmlns:a16="http://schemas.microsoft.com/office/drawing/2014/main" id="{A04184A5-C2AE-47B9-ABE7-C2E8EF1513C4}"/>
              </a:ext>
            </a:extLst>
          </p:cNvPr>
          <p:cNvSpPr>
            <a:spLocks noGrp="1"/>
          </p:cNvSpPr>
          <p:nvPr>
            <p:ph idx="1"/>
          </p:nvPr>
        </p:nvSpPr>
        <p:spPr>
          <a:xfrm>
            <a:off x="818712" y="2222287"/>
            <a:ext cx="9371663" cy="4442464"/>
          </a:xfrm>
        </p:spPr>
        <p:txBody>
          <a:bodyPr>
            <a:normAutofit/>
          </a:bodyPr>
          <a:lstStyle/>
          <a:p>
            <a:r>
              <a:rPr lang="en-US" dirty="0"/>
              <a:t>“Everyone is one caring adult away from being a success story.”</a:t>
            </a:r>
          </a:p>
          <a:p>
            <a:r>
              <a:rPr lang="en-US" dirty="0"/>
              <a:t>“Kids won’t judge you on your eloquent words, but on your track record.”</a:t>
            </a:r>
          </a:p>
        </p:txBody>
      </p:sp>
    </p:spTree>
    <p:extLst>
      <p:ext uri="{BB962C8B-B14F-4D97-AF65-F5344CB8AC3E}">
        <p14:creationId xmlns:p14="http://schemas.microsoft.com/office/powerpoint/2010/main" val="3249101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0E057-829A-41EC-A24E-FC84D011A3E7}"/>
              </a:ext>
            </a:extLst>
          </p:cNvPr>
          <p:cNvSpPr>
            <a:spLocks noGrp="1"/>
          </p:cNvSpPr>
          <p:nvPr>
            <p:ph type="title"/>
          </p:nvPr>
        </p:nvSpPr>
        <p:spPr>
          <a:xfrm>
            <a:off x="801288" y="641922"/>
            <a:ext cx="10571998" cy="970450"/>
          </a:xfrm>
        </p:spPr>
        <p:txBody>
          <a:bodyPr/>
          <a:lstStyle/>
          <a:p>
            <a:r>
              <a:rPr lang="en-US" dirty="0">
                <a:solidFill>
                  <a:schemeClr val="bg2"/>
                </a:solidFill>
              </a:rPr>
              <a:t>How to Check In?</a:t>
            </a:r>
          </a:p>
        </p:txBody>
      </p:sp>
      <p:sp>
        <p:nvSpPr>
          <p:cNvPr id="3" name="Content Placeholder 2">
            <a:extLst>
              <a:ext uri="{FF2B5EF4-FFF2-40B4-BE49-F238E27FC236}">
                <a16:creationId xmlns:a16="http://schemas.microsoft.com/office/drawing/2014/main" id="{DC56FA5B-DE2B-4EC7-9C3F-0EB22EC05858}"/>
              </a:ext>
            </a:extLst>
          </p:cNvPr>
          <p:cNvSpPr>
            <a:spLocks noGrp="1"/>
          </p:cNvSpPr>
          <p:nvPr>
            <p:ph idx="1"/>
          </p:nvPr>
        </p:nvSpPr>
        <p:spPr>
          <a:xfrm>
            <a:off x="818712" y="2222287"/>
            <a:ext cx="10554574" cy="4261640"/>
          </a:xfrm>
        </p:spPr>
        <p:txBody>
          <a:bodyPr>
            <a:normAutofit/>
          </a:bodyPr>
          <a:lstStyle/>
          <a:p>
            <a:r>
              <a:rPr lang="en-US" sz="4000" dirty="0"/>
              <a:t>Listen non-judgmentally</a:t>
            </a:r>
          </a:p>
          <a:p>
            <a:pPr lvl="1"/>
            <a:r>
              <a:rPr lang="en-US" sz="3200" dirty="0"/>
              <a:t>Avoid comparisons, should, and guilt</a:t>
            </a:r>
          </a:p>
          <a:p>
            <a:r>
              <a:rPr lang="en-US" sz="3600" dirty="0"/>
              <a:t>Hold On, HOPE on</a:t>
            </a:r>
          </a:p>
        </p:txBody>
      </p:sp>
    </p:spTree>
    <p:extLst>
      <p:ext uri="{BB962C8B-B14F-4D97-AF65-F5344CB8AC3E}">
        <p14:creationId xmlns:p14="http://schemas.microsoft.com/office/powerpoint/2010/main" val="569633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88F5-4751-4CE7-8C33-AF42B50932E9}"/>
              </a:ext>
            </a:extLst>
          </p:cNvPr>
          <p:cNvSpPr>
            <a:spLocks noGrp="1"/>
          </p:cNvSpPr>
          <p:nvPr>
            <p:ph type="title"/>
          </p:nvPr>
        </p:nvSpPr>
        <p:spPr/>
        <p:txBody>
          <a:bodyPr/>
          <a:lstStyle/>
          <a:p>
            <a:r>
              <a:rPr lang="en-US" dirty="0">
                <a:solidFill>
                  <a:schemeClr val="bg2"/>
                </a:solidFill>
              </a:rPr>
              <a:t>Seize the Awkward</a:t>
            </a:r>
          </a:p>
        </p:txBody>
      </p:sp>
      <p:sp>
        <p:nvSpPr>
          <p:cNvPr id="3" name="Content Placeholder 2">
            <a:extLst>
              <a:ext uri="{FF2B5EF4-FFF2-40B4-BE49-F238E27FC236}">
                <a16:creationId xmlns:a16="http://schemas.microsoft.com/office/drawing/2014/main" id="{98E5A80E-484D-4493-9E44-6AC09E40991D}"/>
              </a:ext>
            </a:extLst>
          </p:cNvPr>
          <p:cNvSpPr>
            <a:spLocks noGrp="1"/>
          </p:cNvSpPr>
          <p:nvPr>
            <p:ph idx="1"/>
          </p:nvPr>
        </p:nvSpPr>
        <p:spPr/>
        <p:txBody>
          <a:bodyPr/>
          <a:lstStyle/>
          <a:p>
            <a:r>
              <a:rPr lang="en-US" dirty="0"/>
              <a:t>I’ve noticed you’ve been down lately, what’s going on?</a:t>
            </a:r>
          </a:p>
          <a:p>
            <a:r>
              <a:rPr lang="en-US" dirty="0"/>
              <a:t>Seems like you haven’t been yourself lately.  Are you ok?</a:t>
            </a:r>
          </a:p>
          <a:p>
            <a:r>
              <a:rPr lang="en-US" dirty="0"/>
              <a:t>Your face is telling me you could use a good talk.  Do you want to go grab a bite and talk?</a:t>
            </a:r>
          </a:p>
        </p:txBody>
      </p:sp>
    </p:spTree>
    <p:extLst>
      <p:ext uri="{BB962C8B-B14F-4D97-AF65-F5344CB8AC3E}">
        <p14:creationId xmlns:p14="http://schemas.microsoft.com/office/powerpoint/2010/main" val="3051668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A3004-7753-41DE-969B-751AACE1AF4A}"/>
              </a:ext>
            </a:extLst>
          </p:cNvPr>
          <p:cNvSpPr>
            <a:spLocks noGrp="1"/>
          </p:cNvSpPr>
          <p:nvPr>
            <p:ph type="title"/>
          </p:nvPr>
        </p:nvSpPr>
        <p:spPr>
          <a:xfrm>
            <a:off x="818712" y="598017"/>
            <a:ext cx="10571998" cy="970450"/>
          </a:xfrm>
        </p:spPr>
        <p:txBody>
          <a:bodyPr/>
          <a:lstStyle/>
          <a:p>
            <a:r>
              <a:rPr lang="en-US" dirty="0">
                <a:solidFill>
                  <a:schemeClr val="bg2"/>
                </a:solidFill>
              </a:rPr>
              <a:t>They’ve Expressed Thoughts or Signs of Suicide…Now What?</a:t>
            </a:r>
          </a:p>
        </p:txBody>
      </p:sp>
      <p:sp>
        <p:nvSpPr>
          <p:cNvPr id="3" name="Content Placeholder 2">
            <a:extLst>
              <a:ext uri="{FF2B5EF4-FFF2-40B4-BE49-F238E27FC236}">
                <a16:creationId xmlns:a16="http://schemas.microsoft.com/office/drawing/2014/main" id="{900424E5-7304-42BD-8846-A267A789F4D5}"/>
              </a:ext>
            </a:extLst>
          </p:cNvPr>
          <p:cNvSpPr>
            <a:spLocks noGrp="1"/>
          </p:cNvSpPr>
          <p:nvPr>
            <p:ph idx="1"/>
          </p:nvPr>
        </p:nvSpPr>
        <p:spPr>
          <a:xfrm>
            <a:off x="818712" y="2222287"/>
            <a:ext cx="9437651" cy="4235074"/>
          </a:xfrm>
        </p:spPr>
        <p:txBody>
          <a:bodyPr>
            <a:normAutofit fontScale="92500"/>
          </a:bodyPr>
          <a:lstStyle/>
          <a:p>
            <a:r>
              <a:rPr lang="en-US" dirty="0"/>
              <a:t>Talk with the student and express your concerns</a:t>
            </a:r>
          </a:p>
          <a:p>
            <a:pPr lvl="1"/>
            <a:r>
              <a:rPr lang="en-US" dirty="0"/>
              <a:t>What you’ve noticed – no judgment</a:t>
            </a:r>
          </a:p>
          <a:p>
            <a:pPr lvl="1"/>
            <a:r>
              <a:rPr lang="en-US" dirty="0"/>
              <a:t>Ask the direct question</a:t>
            </a:r>
          </a:p>
          <a:p>
            <a:r>
              <a:rPr lang="en-US" dirty="0"/>
              <a:t>Don’t leave the student alone</a:t>
            </a:r>
          </a:p>
          <a:p>
            <a:r>
              <a:rPr lang="en-US" dirty="0"/>
              <a:t>Make sure the student is escorted to the school-based mental health supports</a:t>
            </a:r>
          </a:p>
          <a:p>
            <a:r>
              <a:rPr lang="en-US" dirty="0"/>
              <a:t>Contact parents – offer resources</a:t>
            </a:r>
          </a:p>
        </p:txBody>
      </p:sp>
    </p:spTree>
    <p:extLst>
      <p:ext uri="{BB962C8B-B14F-4D97-AF65-F5344CB8AC3E}">
        <p14:creationId xmlns:p14="http://schemas.microsoft.com/office/powerpoint/2010/main" val="24980280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8E100-0390-43E9-9F1E-4ACE25B8A415}"/>
              </a:ext>
            </a:extLst>
          </p:cNvPr>
          <p:cNvSpPr>
            <a:spLocks noGrp="1"/>
          </p:cNvSpPr>
          <p:nvPr>
            <p:ph type="title"/>
          </p:nvPr>
        </p:nvSpPr>
        <p:spPr/>
        <p:txBody>
          <a:bodyPr/>
          <a:lstStyle/>
          <a:p>
            <a:r>
              <a:rPr lang="en-US" dirty="0">
                <a:solidFill>
                  <a:schemeClr val="bg2"/>
                </a:solidFill>
              </a:rPr>
              <a:t>Resources</a:t>
            </a:r>
          </a:p>
        </p:txBody>
      </p:sp>
      <p:sp>
        <p:nvSpPr>
          <p:cNvPr id="3" name="Content Placeholder 2">
            <a:extLst>
              <a:ext uri="{FF2B5EF4-FFF2-40B4-BE49-F238E27FC236}">
                <a16:creationId xmlns:a16="http://schemas.microsoft.com/office/drawing/2014/main" id="{7EBC909C-5D23-41D6-ACD1-6D3E7DC7E9B0}"/>
              </a:ext>
            </a:extLst>
          </p:cNvPr>
          <p:cNvSpPr>
            <a:spLocks noGrp="1"/>
          </p:cNvSpPr>
          <p:nvPr>
            <p:ph sz="half" idx="1"/>
          </p:nvPr>
        </p:nvSpPr>
        <p:spPr/>
        <p:txBody>
          <a:bodyPr>
            <a:normAutofit fontScale="92500" lnSpcReduction="20000"/>
          </a:bodyPr>
          <a:lstStyle/>
          <a:p>
            <a:r>
              <a:rPr lang="en-US" b="1" dirty="0"/>
              <a:t>SafeUT</a:t>
            </a:r>
            <a:r>
              <a:rPr lang="en-US" dirty="0"/>
              <a:t> - app</a:t>
            </a:r>
          </a:p>
          <a:p>
            <a:r>
              <a:rPr lang="en-US" b="1" dirty="0"/>
              <a:t>988</a:t>
            </a:r>
            <a:r>
              <a:rPr lang="en-US" dirty="0"/>
              <a:t> – national crisis line</a:t>
            </a:r>
          </a:p>
          <a:p>
            <a:r>
              <a:rPr lang="en-US" b="1" dirty="0"/>
              <a:t>911</a:t>
            </a:r>
            <a:r>
              <a:rPr lang="en-US" dirty="0"/>
              <a:t> – ask for mental health-trained responders</a:t>
            </a:r>
          </a:p>
          <a:p>
            <a:r>
              <a:rPr lang="en-US" b="1" dirty="0"/>
              <a:t>741741</a:t>
            </a:r>
            <a:r>
              <a:rPr lang="en-US" dirty="0"/>
              <a:t> – crisis text line</a:t>
            </a:r>
          </a:p>
        </p:txBody>
      </p:sp>
      <p:sp>
        <p:nvSpPr>
          <p:cNvPr id="4" name="Content Placeholder 3">
            <a:extLst>
              <a:ext uri="{FF2B5EF4-FFF2-40B4-BE49-F238E27FC236}">
                <a16:creationId xmlns:a16="http://schemas.microsoft.com/office/drawing/2014/main" id="{0B0689FE-8DF6-4187-8F3D-32AC692AEDCB}"/>
              </a:ext>
            </a:extLst>
          </p:cNvPr>
          <p:cNvSpPr>
            <a:spLocks noGrp="1"/>
          </p:cNvSpPr>
          <p:nvPr>
            <p:ph sz="half" idx="2"/>
          </p:nvPr>
        </p:nvSpPr>
        <p:spPr/>
        <p:txBody>
          <a:bodyPr>
            <a:normAutofit fontScale="92500" lnSpcReduction="20000"/>
          </a:bodyPr>
          <a:lstStyle/>
          <a:p>
            <a:r>
              <a:rPr lang="en-US" b="1" dirty="0"/>
              <a:t>Utah Suicide Prevention Coalition</a:t>
            </a:r>
            <a:r>
              <a:rPr lang="en-US" dirty="0"/>
              <a:t> – Live on</a:t>
            </a:r>
          </a:p>
          <a:p>
            <a:r>
              <a:rPr lang="en-US" b="1" dirty="0"/>
              <a:t>Utah Crisis Line &amp; MCOT</a:t>
            </a:r>
          </a:p>
          <a:p>
            <a:pPr marL="0" indent="0">
              <a:buNone/>
            </a:pPr>
            <a:r>
              <a:rPr lang="en-US" dirty="0"/>
              <a:t>	801-587-3000</a:t>
            </a:r>
          </a:p>
          <a:p>
            <a:r>
              <a:rPr lang="en-US" b="1" dirty="0"/>
              <a:t>Community-based services</a:t>
            </a:r>
            <a:r>
              <a:rPr lang="en-US" dirty="0"/>
              <a:t> (check with your school-based mental health team)</a:t>
            </a:r>
          </a:p>
        </p:txBody>
      </p:sp>
    </p:spTree>
    <p:extLst>
      <p:ext uri="{BB962C8B-B14F-4D97-AF65-F5344CB8AC3E}">
        <p14:creationId xmlns:p14="http://schemas.microsoft.com/office/powerpoint/2010/main" val="1038774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72A2CE1-1EB9-4200-92E7-2D80E9F692B5}"/>
              </a:ext>
            </a:extLst>
          </p:cNvPr>
          <p:cNvSpPr>
            <a:spLocks noGrp="1"/>
          </p:cNvSpPr>
          <p:nvPr>
            <p:ph idx="1"/>
          </p:nvPr>
        </p:nvSpPr>
        <p:spPr/>
        <p:txBody>
          <a:bodyPr/>
          <a:lstStyle/>
          <a:p>
            <a:r>
              <a:rPr lang="en-US" u="sng" dirty="0">
                <a:solidFill>
                  <a:schemeClr val="bg1"/>
                </a:solidFill>
              </a:rPr>
              <a:t>https://youtu.be/id22GS_sXb0</a:t>
            </a:r>
            <a:endParaRPr lang="en-US" dirty="0">
              <a:solidFill>
                <a:schemeClr val="bg1"/>
              </a:solidFill>
            </a:endParaRPr>
          </a:p>
        </p:txBody>
      </p:sp>
    </p:spTree>
    <p:extLst>
      <p:ext uri="{BB962C8B-B14F-4D97-AF65-F5344CB8AC3E}">
        <p14:creationId xmlns:p14="http://schemas.microsoft.com/office/powerpoint/2010/main" val="2938583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FBC55C-7A90-42C1-96E7-FDD7107965F2}"/>
              </a:ext>
            </a:extLst>
          </p:cNvPr>
          <p:cNvSpPr>
            <a:spLocks noGrp="1"/>
          </p:cNvSpPr>
          <p:nvPr>
            <p:ph type="title"/>
          </p:nvPr>
        </p:nvSpPr>
        <p:spPr/>
        <p:txBody>
          <a:bodyPr/>
          <a:lstStyle/>
          <a:p>
            <a:r>
              <a:rPr lang="en-US" dirty="0">
                <a:solidFill>
                  <a:schemeClr val="bg2"/>
                </a:solidFill>
              </a:rPr>
              <a:t>Objectives</a:t>
            </a:r>
          </a:p>
        </p:txBody>
      </p:sp>
      <p:sp>
        <p:nvSpPr>
          <p:cNvPr id="5" name="Content Placeholder 4">
            <a:extLst>
              <a:ext uri="{FF2B5EF4-FFF2-40B4-BE49-F238E27FC236}">
                <a16:creationId xmlns:a16="http://schemas.microsoft.com/office/drawing/2014/main" id="{E078B61D-D925-44A1-BEAB-C0AD20590308}"/>
              </a:ext>
            </a:extLst>
          </p:cNvPr>
          <p:cNvSpPr>
            <a:spLocks noGrp="1"/>
          </p:cNvSpPr>
          <p:nvPr>
            <p:ph idx="1"/>
          </p:nvPr>
        </p:nvSpPr>
        <p:spPr>
          <a:xfrm>
            <a:off x="818712" y="2222287"/>
            <a:ext cx="10554574" cy="4481334"/>
          </a:xfrm>
        </p:spPr>
        <p:txBody>
          <a:bodyPr>
            <a:normAutofit/>
          </a:bodyPr>
          <a:lstStyle/>
          <a:p>
            <a:r>
              <a:rPr lang="en-US" sz="2800" dirty="0"/>
              <a:t>Build knowledge, attitudes, and skills to help prevent suicide of Utah students</a:t>
            </a:r>
          </a:p>
          <a:p>
            <a:r>
              <a:rPr lang="en-US" sz="2800" dirty="0"/>
              <a:t>Recognize warning signs</a:t>
            </a:r>
          </a:p>
          <a:p>
            <a:r>
              <a:rPr lang="en-US" sz="2800" dirty="0"/>
              <a:t>Understand the legal and ethical considerations when responding to a suicidal crisis </a:t>
            </a:r>
          </a:p>
          <a:p>
            <a:r>
              <a:rPr lang="en-US" sz="2800" dirty="0"/>
              <a:t>Identify resources for referral and support</a:t>
            </a:r>
          </a:p>
          <a:p>
            <a:r>
              <a:rPr lang="en-US" sz="2800" dirty="0"/>
              <a:t>Earn credit for suicide prevention state requirement</a:t>
            </a:r>
          </a:p>
        </p:txBody>
      </p:sp>
    </p:spTree>
    <p:extLst>
      <p:ext uri="{BB962C8B-B14F-4D97-AF65-F5344CB8AC3E}">
        <p14:creationId xmlns:p14="http://schemas.microsoft.com/office/powerpoint/2010/main" val="3082552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8E43D-0944-40E4-8F8A-7314AD6C3758}"/>
              </a:ext>
            </a:extLst>
          </p:cNvPr>
          <p:cNvSpPr>
            <a:spLocks noGrp="1"/>
          </p:cNvSpPr>
          <p:nvPr>
            <p:ph type="title"/>
          </p:nvPr>
        </p:nvSpPr>
        <p:spPr>
          <a:xfrm>
            <a:off x="1343400" y="3429000"/>
            <a:ext cx="10571998" cy="970450"/>
          </a:xfrm>
        </p:spPr>
        <p:txBody>
          <a:bodyPr/>
          <a:lstStyle/>
          <a:p>
            <a:r>
              <a:rPr lang="en-US" dirty="0"/>
              <a:t>But if I ask, won’t I break the law?</a:t>
            </a:r>
          </a:p>
        </p:txBody>
      </p:sp>
    </p:spTree>
    <p:extLst>
      <p:ext uri="{BB962C8B-B14F-4D97-AF65-F5344CB8AC3E}">
        <p14:creationId xmlns:p14="http://schemas.microsoft.com/office/powerpoint/2010/main" val="2263667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476B9-8EAA-462B-B1EE-352A7B00999A}"/>
              </a:ext>
            </a:extLst>
          </p:cNvPr>
          <p:cNvSpPr>
            <a:spLocks noGrp="1"/>
          </p:cNvSpPr>
          <p:nvPr>
            <p:ph type="title"/>
          </p:nvPr>
        </p:nvSpPr>
        <p:spPr>
          <a:xfrm>
            <a:off x="801288" y="940014"/>
            <a:ext cx="10571998" cy="970450"/>
          </a:xfrm>
        </p:spPr>
        <p:txBody>
          <a:bodyPr/>
          <a:lstStyle/>
          <a:p>
            <a:r>
              <a:rPr lang="en-US" dirty="0">
                <a:solidFill>
                  <a:schemeClr val="bg2"/>
                </a:solidFill>
              </a:rPr>
              <a:t>Legal Responsibility (53E-9-203)</a:t>
            </a:r>
            <a:br>
              <a:rPr lang="en-US" dirty="0">
                <a:solidFill>
                  <a:schemeClr val="bg2"/>
                </a:solidFill>
              </a:rPr>
            </a:br>
            <a:r>
              <a:rPr lang="en-US" dirty="0">
                <a:solidFill>
                  <a:schemeClr val="bg2"/>
                </a:solidFill>
              </a:rPr>
              <a:t>Activities prohibited without prior written consent</a:t>
            </a:r>
          </a:p>
        </p:txBody>
      </p:sp>
      <p:sp>
        <p:nvSpPr>
          <p:cNvPr id="3" name="Content Placeholder 2">
            <a:extLst>
              <a:ext uri="{FF2B5EF4-FFF2-40B4-BE49-F238E27FC236}">
                <a16:creationId xmlns:a16="http://schemas.microsoft.com/office/drawing/2014/main" id="{CADF17A7-658C-4E44-89FD-E39C70A81E78}"/>
              </a:ext>
            </a:extLst>
          </p:cNvPr>
          <p:cNvSpPr>
            <a:spLocks noGrp="1"/>
          </p:cNvSpPr>
          <p:nvPr>
            <p:ph idx="1"/>
          </p:nvPr>
        </p:nvSpPr>
        <p:spPr>
          <a:xfrm>
            <a:off x="818712" y="2222287"/>
            <a:ext cx="9908991" cy="4404756"/>
          </a:xfrm>
        </p:spPr>
        <p:txBody>
          <a:bodyPr>
            <a:normAutofit fontScale="92500" lnSpcReduction="20000"/>
          </a:bodyPr>
          <a:lstStyle/>
          <a:p>
            <a:r>
              <a:rPr lang="en-US" i="1" dirty="0"/>
              <a:t>If a school employee, agent, or school resource officer believes a student is a at-risk of attempting suicide, physical self-harm, or harming others, the school employee, agent, or school resource officer may intervene and ask a student questions regarding the student’s thoughts, physically self-harming behavior, or thoughts of harming others for the purpose of:</a:t>
            </a:r>
          </a:p>
          <a:p>
            <a:pPr lvl="1"/>
            <a:r>
              <a:rPr lang="en-US" i="1" dirty="0"/>
              <a:t>Referring the student to appropriate prevention services; and</a:t>
            </a:r>
          </a:p>
          <a:p>
            <a:pPr lvl="1"/>
            <a:r>
              <a:rPr lang="en-US" i="1" dirty="0"/>
              <a:t>Informing the student’s parent.</a:t>
            </a:r>
          </a:p>
        </p:txBody>
      </p:sp>
    </p:spTree>
    <p:extLst>
      <p:ext uri="{BB962C8B-B14F-4D97-AF65-F5344CB8AC3E}">
        <p14:creationId xmlns:p14="http://schemas.microsoft.com/office/powerpoint/2010/main" val="127491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476B9-8EAA-462B-B1EE-352A7B00999A}"/>
              </a:ext>
            </a:extLst>
          </p:cNvPr>
          <p:cNvSpPr>
            <a:spLocks noGrp="1"/>
          </p:cNvSpPr>
          <p:nvPr>
            <p:ph type="title"/>
          </p:nvPr>
        </p:nvSpPr>
        <p:spPr>
          <a:xfrm>
            <a:off x="801288" y="516214"/>
            <a:ext cx="10571998" cy="1393487"/>
          </a:xfrm>
        </p:spPr>
        <p:txBody>
          <a:bodyPr/>
          <a:lstStyle/>
          <a:p>
            <a:r>
              <a:rPr lang="en-US" dirty="0">
                <a:solidFill>
                  <a:schemeClr val="bg2"/>
                </a:solidFill>
              </a:rPr>
              <a:t>Legal Responsibility (53G-9-604)</a:t>
            </a:r>
            <a:br>
              <a:rPr lang="en-US" dirty="0">
                <a:solidFill>
                  <a:schemeClr val="bg2"/>
                </a:solidFill>
              </a:rPr>
            </a:br>
            <a:r>
              <a:rPr lang="en-US" dirty="0">
                <a:solidFill>
                  <a:schemeClr val="bg2"/>
                </a:solidFill>
              </a:rPr>
              <a:t>Parental notification of certain incidents and threats</a:t>
            </a:r>
          </a:p>
        </p:txBody>
      </p:sp>
      <p:sp>
        <p:nvSpPr>
          <p:cNvPr id="3" name="Content Placeholder 2">
            <a:extLst>
              <a:ext uri="{FF2B5EF4-FFF2-40B4-BE49-F238E27FC236}">
                <a16:creationId xmlns:a16="http://schemas.microsoft.com/office/drawing/2014/main" id="{CADF17A7-658C-4E44-89FD-E39C70A81E78}"/>
              </a:ext>
            </a:extLst>
          </p:cNvPr>
          <p:cNvSpPr>
            <a:spLocks noGrp="1"/>
          </p:cNvSpPr>
          <p:nvPr>
            <p:ph idx="1"/>
          </p:nvPr>
        </p:nvSpPr>
        <p:spPr/>
        <p:txBody>
          <a:bodyPr>
            <a:normAutofit/>
          </a:bodyPr>
          <a:lstStyle/>
          <a:p>
            <a:r>
              <a:rPr lang="en-US" i="1" dirty="0"/>
              <a:t>A school shall:</a:t>
            </a:r>
          </a:p>
          <a:p>
            <a:pPr lvl="1"/>
            <a:r>
              <a:rPr lang="en-US" i="1" dirty="0"/>
              <a:t>Notify a parent if the parent’s student threatens suicide;</a:t>
            </a:r>
          </a:p>
          <a:p>
            <a:pPr lvl="1"/>
            <a:endParaRPr lang="en-US" i="1" dirty="0"/>
          </a:p>
          <a:p>
            <a:pPr marL="457200" lvl="1" indent="0">
              <a:buNone/>
            </a:pPr>
            <a:r>
              <a:rPr lang="en-US" i="1" dirty="0"/>
              <a:t>**Also reiterated in 53G-9-605 </a:t>
            </a:r>
          </a:p>
        </p:txBody>
      </p:sp>
    </p:spTree>
    <p:extLst>
      <p:ext uri="{BB962C8B-B14F-4D97-AF65-F5344CB8AC3E}">
        <p14:creationId xmlns:p14="http://schemas.microsoft.com/office/powerpoint/2010/main" val="2777862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476B9-8EAA-462B-B1EE-352A7B00999A}"/>
              </a:ext>
            </a:extLst>
          </p:cNvPr>
          <p:cNvSpPr>
            <a:spLocks noGrp="1"/>
          </p:cNvSpPr>
          <p:nvPr>
            <p:ph type="title"/>
          </p:nvPr>
        </p:nvSpPr>
        <p:spPr>
          <a:xfrm>
            <a:off x="810000" y="498401"/>
            <a:ext cx="10571998" cy="1393487"/>
          </a:xfrm>
        </p:spPr>
        <p:txBody>
          <a:bodyPr/>
          <a:lstStyle/>
          <a:p>
            <a:r>
              <a:rPr lang="en-US" dirty="0">
                <a:solidFill>
                  <a:schemeClr val="bg2"/>
                </a:solidFill>
              </a:rPr>
              <a:t>Legal Responsibility (53G-9-704)</a:t>
            </a:r>
            <a:br>
              <a:rPr lang="en-US" dirty="0">
                <a:solidFill>
                  <a:schemeClr val="bg2"/>
                </a:solidFill>
              </a:rPr>
            </a:br>
            <a:r>
              <a:rPr lang="en-US" dirty="0">
                <a:solidFill>
                  <a:schemeClr val="bg2"/>
                </a:solidFill>
              </a:rPr>
              <a:t>Youth suicide prevention training for employees</a:t>
            </a:r>
          </a:p>
        </p:txBody>
      </p:sp>
      <p:sp>
        <p:nvSpPr>
          <p:cNvPr id="3" name="Content Placeholder 2">
            <a:extLst>
              <a:ext uri="{FF2B5EF4-FFF2-40B4-BE49-F238E27FC236}">
                <a16:creationId xmlns:a16="http://schemas.microsoft.com/office/drawing/2014/main" id="{CADF17A7-658C-4E44-89FD-E39C70A81E78}"/>
              </a:ext>
            </a:extLst>
          </p:cNvPr>
          <p:cNvSpPr>
            <a:spLocks noGrp="1"/>
          </p:cNvSpPr>
          <p:nvPr>
            <p:ph idx="1"/>
          </p:nvPr>
        </p:nvSpPr>
        <p:spPr/>
        <p:txBody>
          <a:bodyPr>
            <a:normAutofit/>
          </a:bodyPr>
          <a:lstStyle/>
          <a:p>
            <a:r>
              <a:rPr lang="en-US" i="1" dirty="0"/>
              <a:t>A school district or charter school shall require a licensed employee to complete professional development training on youth suicide prevention every three years.</a:t>
            </a:r>
          </a:p>
        </p:txBody>
      </p:sp>
    </p:spTree>
    <p:extLst>
      <p:ext uri="{BB962C8B-B14F-4D97-AF65-F5344CB8AC3E}">
        <p14:creationId xmlns:p14="http://schemas.microsoft.com/office/powerpoint/2010/main" val="2850369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4981FA5-5686-4143-A48B-C6E8F1AD0CA0}"/>
              </a:ext>
            </a:extLst>
          </p:cNvPr>
          <p:cNvSpPr>
            <a:spLocks noGrp="1"/>
          </p:cNvSpPr>
          <p:nvPr>
            <p:ph idx="1"/>
          </p:nvPr>
        </p:nvSpPr>
        <p:spPr/>
        <p:txBody>
          <a:bodyPr>
            <a:normAutofit/>
          </a:bodyPr>
          <a:lstStyle/>
          <a:p>
            <a:r>
              <a:rPr lang="en-US" sz="2800" dirty="0">
                <a:solidFill>
                  <a:schemeClr val="bg1"/>
                </a:solidFill>
                <a:hlinkClick r:id="rId2">
                  <a:extLst>
                    <a:ext uri="{A12FA001-AC4F-418D-AE19-62706E023703}">
                      <ahyp:hlinkClr xmlns:ahyp="http://schemas.microsoft.com/office/drawing/2018/hyperlinkcolor" val="tx"/>
                    </a:ext>
                  </a:extLst>
                </a:hlinkClick>
              </a:rPr>
              <a:t>https://www.youtube.com/watch?v=Hzgzim5m7oU</a:t>
            </a:r>
            <a:r>
              <a:rPr lang="en-US" sz="2800" dirty="0">
                <a:solidFill>
                  <a:schemeClr val="bg1"/>
                </a:solidFill>
              </a:rPr>
              <a:t> </a:t>
            </a:r>
          </a:p>
        </p:txBody>
      </p:sp>
    </p:spTree>
    <p:extLst>
      <p:ext uri="{BB962C8B-B14F-4D97-AF65-F5344CB8AC3E}">
        <p14:creationId xmlns:p14="http://schemas.microsoft.com/office/powerpoint/2010/main" val="2809587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FE1E-957C-4F29-9B78-CB57E9A7A62F}"/>
              </a:ext>
            </a:extLst>
          </p:cNvPr>
          <p:cNvSpPr>
            <a:spLocks noGrp="1"/>
          </p:cNvSpPr>
          <p:nvPr>
            <p:ph type="title"/>
          </p:nvPr>
        </p:nvSpPr>
        <p:spPr/>
        <p:txBody>
          <a:bodyPr/>
          <a:lstStyle/>
          <a:p>
            <a:r>
              <a:rPr lang="en-US" dirty="0">
                <a:solidFill>
                  <a:schemeClr val="bg2"/>
                </a:solidFill>
              </a:rPr>
              <a:t>Words Matter</a:t>
            </a:r>
          </a:p>
        </p:txBody>
      </p:sp>
      <p:graphicFrame>
        <p:nvGraphicFramePr>
          <p:cNvPr id="4" name="Content Placeholder 3">
            <a:extLst>
              <a:ext uri="{FF2B5EF4-FFF2-40B4-BE49-F238E27FC236}">
                <a16:creationId xmlns:a16="http://schemas.microsoft.com/office/drawing/2014/main" id="{A524A45B-471F-4EDF-9AD8-C3C880B99588}"/>
              </a:ext>
            </a:extLst>
          </p:cNvPr>
          <p:cNvGraphicFramePr>
            <a:graphicFrameLocks noGrp="1"/>
          </p:cNvGraphicFramePr>
          <p:nvPr>
            <p:ph idx="1"/>
            <p:extLst>
              <p:ext uri="{D42A27DB-BD31-4B8C-83A1-F6EECF244321}">
                <p14:modId xmlns:p14="http://schemas.microsoft.com/office/powerpoint/2010/main" val="3336748293"/>
              </p:ext>
            </p:extLst>
          </p:nvPr>
        </p:nvGraphicFramePr>
        <p:xfrm>
          <a:off x="466582" y="1650852"/>
          <a:ext cx="11258834" cy="4968240"/>
        </p:xfrm>
        <a:graphic>
          <a:graphicData uri="http://schemas.openxmlformats.org/drawingml/2006/table">
            <a:tbl>
              <a:tblPr firstRow="1" bandRow="1">
                <a:tableStyleId>{5C22544A-7EE6-4342-B048-85BDC9FD1C3A}</a:tableStyleId>
              </a:tblPr>
              <a:tblGrid>
                <a:gridCol w="2902234">
                  <a:extLst>
                    <a:ext uri="{9D8B030D-6E8A-4147-A177-3AD203B41FA5}">
                      <a16:colId xmlns:a16="http://schemas.microsoft.com/office/drawing/2014/main" val="1703866901"/>
                    </a:ext>
                  </a:extLst>
                </a:gridCol>
                <a:gridCol w="4178300">
                  <a:extLst>
                    <a:ext uri="{9D8B030D-6E8A-4147-A177-3AD203B41FA5}">
                      <a16:colId xmlns:a16="http://schemas.microsoft.com/office/drawing/2014/main" val="338488239"/>
                    </a:ext>
                  </a:extLst>
                </a:gridCol>
                <a:gridCol w="4178300">
                  <a:extLst>
                    <a:ext uri="{9D8B030D-6E8A-4147-A177-3AD203B41FA5}">
                      <a16:colId xmlns:a16="http://schemas.microsoft.com/office/drawing/2014/main" val="166871257"/>
                    </a:ext>
                  </a:extLst>
                </a:gridCol>
              </a:tblGrid>
              <a:tr h="370840">
                <a:tc>
                  <a:txBody>
                    <a:bodyPr/>
                    <a:lstStyle/>
                    <a:p>
                      <a:r>
                        <a:rPr lang="en-US" sz="2400" dirty="0">
                          <a:solidFill>
                            <a:schemeClr val="bg2"/>
                          </a:solidFill>
                        </a:rPr>
                        <a:t>Avoid</a:t>
                      </a:r>
                    </a:p>
                  </a:txBody>
                  <a:tcPr>
                    <a:solidFill>
                      <a:schemeClr val="tx2"/>
                    </a:solidFill>
                  </a:tcPr>
                </a:tc>
                <a:tc>
                  <a:txBody>
                    <a:bodyPr/>
                    <a:lstStyle/>
                    <a:p>
                      <a:r>
                        <a:rPr lang="en-US" sz="2400" dirty="0">
                          <a:solidFill>
                            <a:schemeClr val="bg2"/>
                          </a:solidFill>
                        </a:rPr>
                        <a:t>Why</a:t>
                      </a:r>
                    </a:p>
                  </a:txBody>
                  <a:tcPr>
                    <a:solidFill>
                      <a:schemeClr val="tx2"/>
                    </a:solidFill>
                  </a:tcPr>
                </a:tc>
                <a:tc>
                  <a:txBody>
                    <a:bodyPr/>
                    <a:lstStyle/>
                    <a:p>
                      <a:r>
                        <a:rPr lang="en-US" sz="2400" dirty="0">
                          <a:solidFill>
                            <a:schemeClr val="bg2"/>
                          </a:solidFill>
                        </a:rPr>
                        <a:t>Replacement</a:t>
                      </a:r>
                    </a:p>
                  </a:txBody>
                  <a:tcPr>
                    <a:solidFill>
                      <a:schemeClr val="tx2"/>
                    </a:solidFill>
                  </a:tcPr>
                </a:tc>
                <a:extLst>
                  <a:ext uri="{0D108BD9-81ED-4DB2-BD59-A6C34878D82A}">
                    <a16:rowId xmlns:a16="http://schemas.microsoft.com/office/drawing/2014/main" val="2407274364"/>
                  </a:ext>
                </a:extLst>
              </a:tr>
              <a:tr h="370840">
                <a:tc>
                  <a:txBody>
                    <a:bodyPr/>
                    <a:lstStyle/>
                    <a:p>
                      <a:r>
                        <a:rPr lang="en-US" sz="2400" b="1" dirty="0">
                          <a:solidFill>
                            <a:schemeClr val="bg2">
                              <a:lumMod val="75000"/>
                            </a:schemeClr>
                          </a:solidFill>
                        </a:rPr>
                        <a:t>Successful Suicide / Completed Suicide</a:t>
                      </a:r>
                    </a:p>
                  </a:txBody>
                  <a:tcPr/>
                </a:tc>
                <a:tc>
                  <a:txBody>
                    <a:bodyPr/>
                    <a:lstStyle/>
                    <a:p>
                      <a:r>
                        <a:rPr lang="en-US" sz="2000" dirty="0">
                          <a:solidFill>
                            <a:schemeClr val="bg2">
                              <a:lumMod val="75000"/>
                            </a:schemeClr>
                          </a:solidFill>
                        </a:rPr>
                        <a:t>We never want to view loss of suicide as a success</a:t>
                      </a:r>
                    </a:p>
                  </a:txBody>
                  <a:tcPr/>
                </a:tc>
                <a:tc>
                  <a:txBody>
                    <a:bodyPr/>
                    <a:lstStyle/>
                    <a:p>
                      <a:pPr marL="342900" indent="-342900">
                        <a:buFont typeface="Arial" panose="020B0604020202020204" pitchFamily="34" charset="0"/>
                        <a:buChar char="•"/>
                      </a:pPr>
                      <a:r>
                        <a:rPr lang="en-US" sz="2000" dirty="0">
                          <a:solidFill>
                            <a:schemeClr val="bg2">
                              <a:lumMod val="75000"/>
                            </a:schemeClr>
                          </a:solidFill>
                        </a:rPr>
                        <a:t>Died by suicide</a:t>
                      </a:r>
                    </a:p>
                    <a:p>
                      <a:pPr marL="342900" indent="-342900">
                        <a:buFont typeface="Arial" panose="020B0604020202020204" pitchFamily="34" charset="0"/>
                        <a:buChar char="•"/>
                      </a:pPr>
                      <a:r>
                        <a:rPr lang="en-US" sz="2000" dirty="0">
                          <a:solidFill>
                            <a:schemeClr val="bg2">
                              <a:lumMod val="75000"/>
                            </a:schemeClr>
                          </a:solidFill>
                        </a:rPr>
                        <a:t>Death by suicide</a:t>
                      </a:r>
                    </a:p>
                    <a:p>
                      <a:pPr marL="342900" indent="-342900">
                        <a:buFont typeface="Arial" panose="020B0604020202020204" pitchFamily="34" charset="0"/>
                        <a:buChar char="•"/>
                      </a:pPr>
                      <a:r>
                        <a:rPr lang="en-US" sz="2000" dirty="0">
                          <a:solidFill>
                            <a:schemeClr val="bg2">
                              <a:lumMod val="75000"/>
                            </a:schemeClr>
                          </a:solidFill>
                        </a:rPr>
                        <a:t>Took their own life</a:t>
                      </a:r>
                    </a:p>
                  </a:txBody>
                  <a:tcPr/>
                </a:tc>
                <a:extLst>
                  <a:ext uri="{0D108BD9-81ED-4DB2-BD59-A6C34878D82A}">
                    <a16:rowId xmlns:a16="http://schemas.microsoft.com/office/drawing/2014/main" val="254230879"/>
                  </a:ext>
                </a:extLst>
              </a:tr>
              <a:tr h="370840">
                <a:tc>
                  <a:txBody>
                    <a:bodyPr/>
                    <a:lstStyle/>
                    <a:p>
                      <a:r>
                        <a:rPr lang="en-US" sz="2400" b="1" dirty="0">
                          <a:solidFill>
                            <a:schemeClr val="bg2">
                              <a:lumMod val="75000"/>
                            </a:schemeClr>
                          </a:solidFill>
                        </a:rPr>
                        <a:t>Unsuccessful suicide / Failed attempt</a:t>
                      </a:r>
                    </a:p>
                  </a:txBody>
                  <a:tcPr/>
                </a:tc>
                <a:tc>
                  <a:txBody>
                    <a:bodyPr/>
                    <a:lstStyle/>
                    <a:p>
                      <a:r>
                        <a:rPr lang="en-US" sz="2000">
                          <a:solidFill>
                            <a:schemeClr val="bg2">
                              <a:lumMod val="75000"/>
                            </a:schemeClr>
                          </a:solidFill>
                        </a:rPr>
                        <a:t>Implies that suicide is a good thing that we want to </a:t>
                      </a:r>
                      <a:endParaRPr lang="en-US" sz="2000" dirty="0">
                        <a:solidFill>
                          <a:schemeClr val="bg2">
                            <a:lumMod val="75000"/>
                          </a:schemeClr>
                        </a:solidFill>
                      </a:endParaRPr>
                    </a:p>
                  </a:txBody>
                  <a:tcPr/>
                </a:tc>
                <a:tc>
                  <a:txBody>
                    <a:bodyPr/>
                    <a:lstStyle/>
                    <a:p>
                      <a:pPr marL="342900" indent="-342900">
                        <a:buFont typeface="Arial" panose="020B0604020202020204" pitchFamily="34" charset="0"/>
                        <a:buChar char="•"/>
                      </a:pPr>
                      <a:r>
                        <a:rPr lang="en-US" sz="2000" dirty="0">
                          <a:solidFill>
                            <a:schemeClr val="bg2">
                              <a:lumMod val="75000"/>
                            </a:schemeClr>
                          </a:solidFill>
                        </a:rPr>
                        <a:t>They survived their attempt</a:t>
                      </a:r>
                    </a:p>
                    <a:p>
                      <a:pPr marL="342900" indent="-342900">
                        <a:buFont typeface="Arial" panose="020B0604020202020204" pitchFamily="34" charset="0"/>
                        <a:buChar char="•"/>
                      </a:pPr>
                      <a:r>
                        <a:rPr lang="en-US" sz="2000" dirty="0">
                          <a:solidFill>
                            <a:schemeClr val="bg2">
                              <a:lumMod val="75000"/>
                            </a:schemeClr>
                          </a:solidFill>
                        </a:rPr>
                        <a:t>Survivor</a:t>
                      </a:r>
                    </a:p>
                  </a:txBody>
                  <a:tcPr/>
                </a:tc>
                <a:extLst>
                  <a:ext uri="{0D108BD9-81ED-4DB2-BD59-A6C34878D82A}">
                    <a16:rowId xmlns:a16="http://schemas.microsoft.com/office/drawing/2014/main" val="170098605"/>
                  </a:ext>
                </a:extLst>
              </a:tr>
              <a:tr h="370840">
                <a:tc>
                  <a:txBody>
                    <a:bodyPr/>
                    <a:lstStyle/>
                    <a:p>
                      <a:r>
                        <a:rPr lang="en-US" sz="2400" b="1" dirty="0">
                          <a:solidFill>
                            <a:schemeClr val="bg2">
                              <a:lumMod val="75000"/>
                            </a:schemeClr>
                          </a:solidFill>
                        </a:rPr>
                        <a:t>Committed suicide</a:t>
                      </a:r>
                    </a:p>
                  </a:txBody>
                  <a:tcPr/>
                </a:tc>
                <a:tc>
                  <a:txBody>
                    <a:bodyPr/>
                    <a:lstStyle/>
                    <a:p>
                      <a:r>
                        <a:rPr lang="en-US" sz="2000">
                          <a:solidFill>
                            <a:schemeClr val="bg2">
                              <a:lumMod val="75000"/>
                            </a:schemeClr>
                          </a:solidFill>
                        </a:rPr>
                        <a:t>It implies that suicide is criminal or a sin</a:t>
                      </a:r>
                      <a:endParaRPr lang="en-US" sz="2000" dirty="0">
                        <a:solidFill>
                          <a:schemeClr val="bg2">
                            <a:lumMod val="75000"/>
                          </a:schemeClr>
                        </a:solidFill>
                      </a:endParaRPr>
                    </a:p>
                  </a:txBody>
                  <a:tcPr/>
                </a:tc>
                <a:tc>
                  <a:txBody>
                    <a:bodyPr/>
                    <a:lstStyle/>
                    <a:p>
                      <a:pPr marL="342900" indent="-342900">
                        <a:buFont typeface="Arial" panose="020B0604020202020204" pitchFamily="34" charset="0"/>
                        <a:buChar char="•"/>
                      </a:pPr>
                      <a:r>
                        <a:rPr lang="en-US" sz="2000" dirty="0">
                          <a:solidFill>
                            <a:schemeClr val="bg2">
                              <a:lumMod val="75000"/>
                            </a:schemeClr>
                          </a:solidFill>
                        </a:rPr>
                        <a:t>Died by suicide or took their own life</a:t>
                      </a:r>
                    </a:p>
                  </a:txBody>
                  <a:tcPr/>
                </a:tc>
                <a:extLst>
                  <a:ext uri="{0D108BD9-81ED-4DB2-BD59-A6C34878D82A}">
                    <a16:rowId xmlns:a16="http://schemas.microsoft.com/office/drawing/2014/main" val="3377063696"/>
                  </a:ext>
                </a:extLst>
              </a:tr>
              <a:tr h="370840">
                <a:tc>
                  <a:txBody>
                    <a:bodyPr/>
                    <a:lstStyle/>
                    <a:p>
                      <a:r>
                        <a:rPr lang="en-US" sz="2400" b="1" dirty="0">
                          <a:solidFill>
                            <a:schemeClr val="bg2">
                              <a:lumMod val="75000"/>
                            </a:schemeClr>
                          </a:solidFill>
                        </a:rPr>
                        <a:t>He / she is suicidal</a:t>
                      </a:r>
                    </a:p>
                  </a:txBody>
                  <a:tcPr/>
                </a:tc>
                <a:tc>
                  <a:txBody>
                    <a:bodyPr/>
                    <a:lstStyle/>
                    <a:p>
                      <a:r>
                        <a:rPr lang="en-US" sz="2000">
                          <a:solidFill>
                            <a:schemeClr val="bg2">
                              <a:lumMod val="75000"/>
                            </a:schemeClr>
                          </a:solidFill>
                        </a:rPr>
                        <a:t>They are more than their thoughts.  Suicidal thoughts are fairly common, but acting on them doesn’t have to be.</a:t>
                      </a:r>
                      <a:endParaRPr lang="en-US" sz="2000" dirty="0">
                        <a:solidFill>
                          <a:schemeClr val="bg2">
                            <a:lumMod val="75000"/>
                          </a:schemeClr>
                        </a:solidFill>
                      </a:endParaRPr>
                    </a:p>
                  </a:txBody>
                  <a:tcPr/>
                </a:tc>
                <a:tc>
                  <a:txBody>
                    <a:bodyPr/>
                    <a:lstStyle/>
                    <a:p>
                      <a:pPr marL="342900" indent="-342900">
                        <a:buFont typeface="Arial" panose="020B0604020202020204" pitchFamily="34" charset="0"/>
                        <a:buChar char="•"/>
                      </a:pPr>
                      <a:r>
                        <a:rPr lang="en-US" sz="2000" dirty="0">
                          <a:solidFill>
                            <a:schemeClr val="bg2">
                              <a:lumMod val="75000"/>
                            </a:schemeClr>
                          </a:solidFill>
                        </a:rPr>
                        <a:t>He has suicidal thoughts.</a:t>
                      </a:r>
                    </a:p>
                    <a:p>
                      <a:pPr marL="342900" indent="-342900">
                        <a:buFont typeface="Arial" panose="020B0604020202020204" pitchFamily="34" charset="0"/>
                        <a:buChar char="•"/>
                      </a:pPr>
                      <a:r>
                        <a:rPr lang="en-US" sz="2000" dirty="0">
                          <a:solidFill>
                            <a:schemeClr val="bg2">
                              <a:lumMod val="75000"/>
                            </a:schemeClr>
                          </a:solidFill>
                        </a:rPr>
                        <a:t>She had thoughts of suicide.</a:t>
                      </a:r>
                    </a:p>
                  </a:txBody>
                  <a:tcPr/>
                </a:tc>
                <a:extLst>
                  <a:ext uri="{0D108BD9-81ED-4DB2-BD59-A6C34878D82A}">
                    <a16:rowId xmlns:a16="http://schemas.microsoft.com/office/drawing/2014/main" val="3969889786"/>
                  </a:ext>
                </a:extLst>
              </a:tr>
            </a:tbl>
          </a:graphicData>
        </a:graphic>
      </p:graphicFrame>
    </p:spTree>
    <p:extLst>
      <p:ext uri="{BB962C8B-B14F-4D97-AF65-F5344CB8AC3E}">
        <p14:creationId xmlns:p14="http://schemas.microsoft.com/office/powerpoint/2010/main" val="1298631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2"/>
                </a:solidFill>
              </a:rPr>
              <a:t>Safe Messaging</a:t>
            </a:r>
          </a:p>
        </p:txBody>
      </p:sp>
      <p:sp>
        <p:nvSpPr>
          <p:cNvPr id="3" name="Content Placeholder 2"/>
          <p:cNvSpPr>
            <a:spLocks noGrp="1"/>
          </p:cNvSpPr>
          <p:nvPr>
            <p:ph idx="1"/>
          </p:nvPr>
        </p:nvSpPr>
        <p:spPr/>
        <p:txBody>
          <a:bodyPr/>
          <a:lstStyle/>
          <a:p>
            <a:pPr lvl="1"/>
            <a:r>
              <a:rPr lang="en-US" sz="3200" dirty="0"/>
              <a:t>Avoid the M’s: </a:t>
            </a:r>
          </a:p>
          <a:p>
            <a:pPr lvl="2"/>
            <a:r>
              <a:rPr lang="en-US" dirty="0"/>
              <a:t>Methods, </a:t>
            </a:r>
          </a:p>
          <a:p>
            <a:pPr lvl="2"/>
            <a:r>
              <a:rPr lang="en-US" dirty="0"/>
              <a:t>Minimalizing, </a:t>
            </a:r>
          </a:p>
          <a:p>
            <a:pPr lvl="2"/>
            <a:r>
              <a:rPr lang="en-US" dirty="0"/>
              <a:t>Memorializing, </a:t>
            </a:r>
          </a:p>
          <a:p>
            <a:pPr lvl="2"/>
            <a:r>
              <a:rPr lang="en-US" dirty="0"/>
              <a:t>Melodramatic</a:t>
            </a:r>
          </a:p>
          <a:p>
            <a:endParaRPr lang="en-US" dirty="0"/>
          </a:p>
        </p:txBody>
      </p:sp>
    </p:spTree>
    <p:extLst>
      <p:ext uri="{BB962C8B-B14F-4D97-AF65-F5344CB8AC3E}">
        <p14:creationId xmlns:p14="http://schemas.microsoft.com/office/powerpoint/2010/main" val="2546055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0E057-829A-41EC-A24E-FC84D011A3E7}"/>
              </a:ext>
            </a:extLst>
          </p:cNvPr>
          <p:cNvSpPr>
            <a:spLocks noGrp="1"/>
          </p:cNvSpPr>
          <p:nvPr>
            <p:ph type="title"/>
          </p:nvPr>
        </p:nvSpPr>
        <p:spPr/>
        <p:txBody>
          <a:bodyPr/>
          <a:lstStyle/>
          <a:p>
            <a:r>
              <a:rPr lang="en-US" dirty="0">
                <a:solidFill>
                  <a:schemeClr val="bg2"/>
                </a:solidFill>
              </a:rPr>
              <a:t>Know the FACTS (Warning Signs)</a:t>
            </a:r>
          </a:p>
        </p:txBody>
      </p:sp>
      <p:sp>
        <p:nvSpPr>
          <p:cNvPr id="3" name="Content Placeholder 2">
            <a:extLst>
              <a:ext uri="{FF2B5EF4-FFF2-40B4-BE49-F238E27FC236}">
                <a16:creationId xmlns:a16="http://schemas.microsoft.com/office/drawing/2014/main" id="{DC56FA5B-DE2B-4EC7-9C3F-0EB22EC05858}"/>
              </a:ext>
            </a:extLst>
          </p:cNvPr>
          <p:cNvSpPr>
            <a:spLocks noGrp="1"/>
          </p:cNvSpPr>
          <p:nvPr>
            <p:ph sz="half" idx="1"/>
          </p:nvPr>
        </p:nvSpPr>
        <p:spPr/>
        <p:txBody>
          <a:bodyPr>
            <a:normAutofit lnSpcReduction="10000"/>
          </a:bodyPr>
          <a:lstStyle/>
          <a:p>
            <a:r>
              <a:rPr lang="en-US" sz="4000" b="1" dirty="0"/>
              <a:t>F</a:t>
            </a:r>
            <a:r>
              <a:rPr lang="en-US" dirty="0"/>
              <a:t>eelings</a:t>
            </a:r>
          </a:p>
          <a:p>
            <a:r>
              <a:rPr lang="en-US" sz="4000" b="1" dirty="0"/>
              <a:t>A</a:t>
            </a:r>
            <a:r>
              <a:rPr lang="en-US" dirty="0"/>
              <a:t>ctions</a:t>
            </a:r>
          </a:p>
          <a:p>
            <a:r>
              <a:rPr lang="en-US" sz="4000" b="1" dirty="0"/>
              <a:t>C</a:t>
            </a:r>
            <a:r>
              <a:rPr lang="en-US" dirty="0"/>
              <a:t>hanges</a:t>
            </a:r>
          </a:p>
          <a:p>
            <a:r>
              <a:rPr lang="en-US" sz="4000" b="1" dirty="0"/>
              <a:t>T</a:t>
            </a:r>
            <a:r>
              <a:rPr lang="en-US" dirty="0"/>
              <a:t>hreats</a:t>
            </a:r>
          </a:p>
          <a:p>
            <a:r>
              <a:rPr lang="en-US" sz="4000" b="1" dirty="0"/>
              <a:t>S</a:t>
            </a:r>
            <a:r>
              <a:rPr lang="en-US" dirty="0"/>
              <a:t>ituations</a:t>
            </a:r>
          </a:p>
        </p:txBody>
      </p:sp>
      <p:sp>
        <p:nvSpPr>
          <p:cNvPr id="4" name="Content Placeholder 3">
            <a:extLst>
              <a:ext uri="{FF2B5EF4-FFF2-40B4-BE49-F238E27FC236}">
                <a16:creationId xmlns:a16="http://schemas.microsoft.com/office/drawing/2014/main" id="{3CC410E2-2358-4216-B6C2-2473D2827672}"/>
              </a:ext>
            </a:extLst>
          </p:cNvPr>
          <p:cNvSpPr>
            <a:spLocks noGrp="1"/>
          </p:cNvSpPr>
          <p:nvPr>
            <p:ph sz="half" idx="2"/>
          </p:nvPr>
        </p:nvSpPr>
        <p:spPr/>
        <p:txBody>
          <a:bodyPr>
            <a:normAutofit lnSpcReduction="10000"/>
          </a:bodyPr>
          <a:lstStyle/>
          <a:p>
            <a:r>
              <a:rPr lang="en-US" dirty="0"/>
              <a:t>Direct</a:t>
            </a:r>
          </a:p>
          <a:p>
            <a:r>
              <a:rPr lang="en-US" dirty="0"/>
              <a:t>Indirect</a:t>
            </a:r>
          </a:p>
        </p:txBody>
      </p:sp>
    </p:spTree>
    <p:extLst>
      <p:ext uri="{BB962C8B-B14F-4D97-AF65-F5344CB8AC3E}">
        <p14:creationId xmlns:p14="http://schemas.microsoft.com/office/powerpoint/2010/main" val="219040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0DB22-190A-439F-BA05-975673C71A3F}"/>
              </a:ext>
            </a:extLst>
          </p:cNvPr>
          <p:cNvSpPr>
            <a:spLocks noGrp="1"/>
          </p:cNvSpPr>
          <p:nvPr>
            <p:ph type="title"/>
          </p:nvPr>
        </p:nvSpPr>
        <p:spPr/>
        <p:txBody>
          <a:bodyPr/>
          <a:lstStyle/>
          <a:p>
            <a:r>
              <a:rPr lang="en-US" dirty="0">
                <a:solidFill>
                  <a:schemeClr val="bg2"/>
                </a:solidFill>
              </a:rPr>
              <a:t>FEELINGS</a:t>
            </a:r>
          </a:p>
        </p:txBody>
      </p:sp>
      <p:sp>
        <p:nvSpPr>
          <p:cNvPr id="3" name="Content Placeholder 2">
            <a:extLst>
              <a:ext uri="{FF2B5EF4-FFF2-40B4-BE49-F238E27FC236}">
                <a16:creationId xmlns:a16="http://schemas.microsoft.com/office/drawing/2014/main" id="{415C809D-7CB6-4CAB-980A-B4E5BCA8A438}"/>
              </a:ext>
            </a:extLst>
          </p:cNvPr>
          <p:cNvSpPr>
            <a:spLocks noGrp="1"/>
          </p:cNvSpPr>
          <p:nvPr>
            <p:ph idx="1"/>
          </p:nvPr>
        </p:nvSpPr>
        <p:spPr/>
        <p:txBody>
          <a:bodyPr>
            <a:normAutofit fontScale="92500" lnSpcReduction="10000"/>
          </a:bodyPr>
          <a:lstStyle/>
          <a:p>
            <a:r>
              <a:rPr lang="en-US" dirty="0"/>
              <a:t>Hopeless</a:t>
            </a:r>
          </a:p>
          <a:p>
            <a:r>
              <a:rPr lang="en-US" dirty="0"/>
              <a:t>Depressed</a:t>
            </a:r>
          </a:p>
          <a:p>
            <a:r>
              <a:rPr lang="en-US" dirty="0"/>
              <a:t>Angry</a:t>
            </a:r>
          </a:p>
          <a:p>
            <a:r>
              <a:rPr lang="en-US" dirty="0"/>
              <a:t>Lonely</a:t>
            </a:r>
          </a:p>
          <a:p>
            <a:r>
              <a:rPr lang="en-US" dirty="0"/>
              <a:t>Burdensome</a:t>
            </a:r>
          </a:p>
          <a:p>
            <a:r>
              <a:rPr lang="en-US" dirty="0"/>
              <a:t>Anxious</a:t>
            </a:r>
          </a:p>
        </p:txBody>
      </p:sp>
    </p:spTree>
    <p:extLst>
      <p:ext uri="{BB962C8B-B14F-4D97-AF65-F5344CB8AC3E}">
        <p14:creationId xmlns:p14="http://schemas.microsoft.com/office/powerpoint/2010/main" val="272685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3B643-1F98-4B92-BF12-68AA93B160DE}"/>
              </a:ext>
            </a:extLst>
          </p:cNvPr>
          <p:cNvSpPr>
            <a:spLocks noGrp="1"/>
          </p:cNvSpPr>
          <p:nvPr>
            <p:ph type="title"/>
          </p:nvPr>
        </p:nvSpPr>
        <p:spPr/>
        <p:txBody>
          <a:bodyPr/>
          <a:lstStyle/>
          <a:p>
            <a:r>
              <a:rPr lang="en-US" dirty="0">
                <a:solidFill>
                  <a:schemeClr val="bg2"/>
                </a:solidFill>
              </a:rPr>
              <a:t>ACTIONS (Behaviors)</a:t>
            </a:r>
          </a:p>
        </p:txBody>
      </p:sp>
      <p:sp>
        <p:nvSpPr>
          <p:cNvPr id="3" name="Content Placeholder 2">
            <a:extLst>
              <a:ext uri="{FF2B5EF4-FFF2-40B4-BE49-F238E27FC236}">
                <a16:creationId xmlns:a16="http://schemas.microsoft.com/office/drawing/2014/main" id="{54622D0E-AE0B-4AD1-A100-42B8C8FF76B8}"/>
              </a:ext>
            </a:extLst>
          </p:cNvPr>
          <p:cNvSpPr>
            <a:spLocks noGrp="1"/>
          </p:cNvSpPr>
          <p:nvPr>
            <p:ph idx="1"/>
          </p:nvPr>
        </p:nvSpPr>
        <p:spPr/>
        <p:txBody>
          <a:bodyPr/>
          <a:lstStyle/>
          <a:p>
            <a:r>
              <a:rPr lang="en-US" dirty="0"/>
              <a:t>Substance abuse</a:t>
            </a:r>
          </a:p>
          <a:p>
            <a:r>
              <a:rPr lang="en-US" dirty="0"/>
              <a:t>Recklessness</a:t>
            </a:r>
          </a:p>
          <a:p>
            <a:r>
              <a:rPr lang="en-US" dirty="0"/>
              <a:t>Aggression/fighting</a:t>
            </a:r>
          </a:p>
          <a:p>
            <a:r>
              <a:rPr lang="en-US" dirty="0"/>
              <a:t>Non-suicidal self injury</a:t>
            </a:r>
          </a:p>
          <a:p>
            <a:r>
              <a:rPr lang="en-US" dirty="0"/>
              <a:t>Giving away possessions </a:t>
            </a:r>
          </a:p>
        </p:txBody>
      </p:sp>
    </p:spTree>
    <p:extLst>
      <p:ext uri="{BB962C8B-B14F-4D97-AF65-F5344CB8AC3E}">
        <p14:creationId xmlns:p14="http://schemas.microsoft.com/office/powerpoint/2010/main" val="2846067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023EB-1CAD-400C-9A45-DB5A0ABE8B8B}"/>
              </a:ext>
            </a:extLst>
          </p:cNvPr>
          <p:cNvSpPr>
            <a:spLocks noGrp="1"/>
          </p:cNvSpPr>
          <p:nvPr>
            <p:ph type="title"/>
          </p:nvPr>
        </p:nvSpPr>
        <p:spPr/>
        <p:txBody>
          <a:bodyPr/>
          <a:lstStyle/>
          <a:p>
            <a:r>
              <a:rPr lang="en-US" dirty="0">
                <a:solidFill>
                  <a:schemeClr val="bg2"/>
                </a:solidFill>
              </a:rPr>
              <a:t>CHANGES</a:t>
            </a:r>
          </a:p>
        </p:txBody>
      </p:sp>
      <p:sp>
        <p:nvSpPr>
          <p:cNvPr id="3" name="Content Placeholder 2">
            <a:extLst>
              <a:ext uri="{FF2B5EF4-FFF2-40B4-BE49-F238E27FC236}">
                <a16:creationId xmlns:a16="http://schemas.microsoft.com/office/drawing/2014/main" id="{41AC01AE-0A21-496E-854B-B6AC2B889567}"/>
              </a:ext>
            </a:extLst>
          </p:cNvPr>
          <p:cNvSpPr>
            <a:spLocks noGrp="1"/>
          </p:cNvSpPr>
          <p:nvPr>
            <p:ph idx="1"/>
          </p:nvPr>
        </p:nvSpPr>
        <p:spPr/>
        <p:txBody>
          <a:bodyPr>
            <a:normAutofit fontScale="92500" lnSpcReduction="10000"/>
          </a:bodyPr>
          <a:lstStyle/>
          <a:p>
            <a:r>
              <a:rPr lang="en-US" dirty="0"/>
              <a:t>Academic performance</a:t>
            </a:r>
          </a:p>
          <a:p>
            <a:r>
              <a:rPr lang="en-US" dirty="0"/>
              <a:t>Behavior</a:t>
            </a:r>
          </a:p>
          <a:p>
            <a:r>
              <a:rPr lang="en-US" dirty="0"/>
              <a:t>Personality</a:t>
            </a:r>
          </a:p>
          <a:p>
            <a:r>
              <a:rPr lang="en-US" dirty="0"/>
              <a:t>Withdrawing from peers and family</a:t>
            </a:r>
          </a:p>
          <a:p>
            <a:r>
              <a:rPr lang="en-US" dirty="0"/>
              <a:t>Sleep/eating/appearance</a:t>
            </a:r>
          </a:p>
          <a:p>
            <a:r>
              <a:rPr lang="en-US" dirty="0"/>
              <a:t>Sudden improvement </a:t>
            </a:r>
          </a:p>
        </p:txBody>
      </p:sp>
    </p:spTree>
    <p:extLst>
      <p:ext uri="{BB962C8B-B14F-4D97-AF65-F5344CB8AC3E}">
        <p14:creationId xmlns:p14="http://schemas.microsoft.com/office/powerpoint/2010/main" val="4407240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1">
      <a:dk1>
        <a:srgbClr val="FFFFFF"/>
      </a:dk1>
      <a:lt1>
        <a:srgbClr val="FFFFFF"/>
      </a:lt1>
      <a:dk2>
        <a:srgbClr val="355967"/>
      </a:dk2>
      <a:lt2>
        <a:srgbClr val="72A3B6"/>
      </a:lt2>
      <a:accent1>
        <a:srgbClr val="BCBCBC"/>
      </a:accent1>
      <a:accent2>
        <a:srgbClr val="FFFFFF"/>
      </a:accent2>
      <a:accent3>
        <a:srgbClr val="B6DF5E"/>
      </a:accent3>
      <a:accent4>
        <a:srgbClr val="2596BE"/>
      </a:accent4>
      <a:accent5>
        <a:srgbClr val="70C5E3"/>
      </a:accent5>
      <a:accent6>
        <a:srgbClr val="124B5F"/>
      </a:accent6>
      <a:hlink>
        <a:srgbClr val="D8D8D8"/>
      </a:hlink>
      <a:folHlink>
        <a:srgbClr val="D8D8D8"/>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Quotable</Template>
  <TotalTime>849</TotalTime>
  <Words>730</Words>
  <Application>Microsoft Office PowerPoint</Application>
  <PresentationFormat>Widescreen</PresentationFormat>
  <Paragraphs>124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Century Gothic</vt:lpstr>
      <vt:lpstr>Wingdings 2</vt:lpstr>
      <vt:lpstr>Quotable</vt:lpstr>
      <vt:lpstr>Their Story Doesn’t Have to End… Suicide Prevention</vt:lpstr>
      <vt:lpstr>Objectives</vt:lpstr>
      <vt:lpstr>PowerPoint Presentation</vt:lpstr>
      <vt:lpstr>Words Matter</vt:lpstr>
      <vt:lpstr>Safe Messaging</vt:lpstr>
      <vt:lpstr>Know the FACTS (Warning Signs)</vt:lpstr>
      <vt:lpstr>FEELINGS</vt:lpstr>
      <vt:lpstr>ACTIONS (Behaviors)</vt:lpstr>
      <vt:lpstr>CHANGES</vt:lpstr>
      <vt:lpstr>THREATS</vt:lpstr>
      <vt:lpstr>SITUATIONS</vt:lpstr>
      <vt:lpstr>Protective Factors</vt:lpstr>
      <vt:lpstr>It’s About the Relationship</vt:lpstr>
      <vt:lpstr>Josh Shipp</vt:lpstr>
      <vt:lpstr>How to Check In?</vt:lpstr>
      <vt:lpstr>Seize the Awkward</vt:lpstr>
      <vt:lpstr>They’ve Expressed Thoughts or Signs of Suicide…Now What?</vt:lpstr>
      <vt:lpstr>Resources</vt:lpstr>
      <vt:lpstr>PowerPoint Presentation</vt:lpstr>
      <vt:lpstr>But if I ask, won’t I break the law?</vt:lpstr>
      <vt:lpstr>Legal Responsibility (53E-9-203) Activities prohibited without prior written consent</vt:lpstr>
      <vt:lpstr>Legal Responsibility (53G-9-604) Parental notification of certain incidents and threats</vt:lpstr>
      <vt:lpstr>Legal Responsibility (53G-9-704) Youth suicide prevention training for employees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Story Doesn’t Have to End…Be the One Caring Adult</dc:title>
  <dc:creator>Holly Todd</dc:creator>
  <cp:lastModifiedBy>Holly Todd</cp:lastModifiedBy>
  <cp:revision>33</cp:revision>
  <dcterms:created xsi:type="dcterms:W3CDTF">2024-05-13T17:38:21Z</dcterms:created>
  <dcterms:modified xsi:type="dcterms:W3CDTF">2025-07-09T22:40:39Z</dcterms:modified>
</cp:coreProperties>
</file>