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Bree Serif"/>
      <p:regular r:id="rId36"/>
    </p:embeddedFont>
    <p:embeddedFont>
      <p:font typeface="Comforta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mfortaa-regular.fntdata"/><Relationship Id="rId14" Type="http://schemas.openxmlformats.org/officeDocument/2006/relationships/slide" Target="slides/slide9.xml"/><Relationship Id="rId36" Type="http://schemas.openxmlformats.org/officeDocument/2006/relationships/font" Target="fonts/BreeSerif-regular.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omforta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b1c216c97_1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b1c216c9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b21ba8b5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eb21ba8b5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b1c216c8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eb1c216c8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c0189ad2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6c0189ad2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6c0189ad2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6c0189ad2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6c0189ad2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6c0189ad2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6c0189ad27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6c0189ad27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6c0189ad2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6c0189ad2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6c0189ad2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6c0189ad2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6c0189ad2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6c0189ad2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6c0189ad27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6c0189ad2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eb1c216c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eb1c216c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6c0189ad2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6c0189ad2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6c0189ad2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6c0189ad2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6c0189ad27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6c0189ad27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6c0189ad27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6c0189ad27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6c0189ad27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6c0189ad27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6c0189ad2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6c0189ad2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6c0189ad27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6c0189ad27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6c0189ad2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6c0189ad2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eb1c216c8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eb1c216c8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6c0189ad27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6c0189ad27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b1c216c8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eb1c216c8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eb1c216c8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eb1c216c8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b21ba8b50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eb21ba8b50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c0189ad2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6c0189ad2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6c0189ad2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6c0189ad2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b1c216c8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eb1c216c8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6c0189ad2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6c0189ad2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6c0189ad2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6c0189ad2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magicschool.ai" TargetMode="External"/><Relationship Id="rId4" Type="http://schemas.openxmlformats.org/officeDocument/2006/relationships/hyperlink" Target="https://npshistory.com/publications/mopi/index.htm" TargetMode="Externa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magicschool.ai" TargetMode="External"/><Relationship Id="rId6" Type="http://schemas.openxmlformats.org/officeDocument/2006/relationships/hyperlink" Target="https://app.schoolai.com/" TargetMode="External"/><Relationship Id="rId7" Type="http://schemas.openxmlformats.org/officeDocument/2006/relationships/hyperlink" Target="https://gemini.google.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gemini.google.com/"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magicschool.ai" TargetMode="External"/><Relationship Id="rId4" Type="http://schemas.openxmlformats.org/officeDocument/2006/relationships/image" Target="../media/image4.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magicschool.ai" TargetMode="External"/><Relationship Id="rId4" Type="http://schemas.openxmlformats.org/officeDocument/2006/relationships/image" Target="../media/image4.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app.schoolai.com/" TargetMode="External"/><Relationship Id="rId4" Type="http://schemas.openxmlformats.org/officeDocument/2006/relationships/image" Target="../media/image14.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magicschool.ai" TargetMode="External"/><Relationship Id="rId4" Type="http://schemas.openxmlformats.org/officeDocument/2006/relationships/image" Target="../media/image4.png"/><Relationship Id="rId5"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magicschool.ai" TargetMode="External"/><Relationship Id="rId4" Type="http://schemas.openxmlformats.org/officeDocument/2006/relationships/image" Target="../media/image4.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magicschool.ai" TargetMode="External"/><Relationship Id="rId6" Type="http://schemas.openxmlformats.org/officeDocument/2006/relationships/hyperlink" Target="https://app.schoolai.com/" TargetMode="External"/><Relationship Id="rId7" Type="http://schemas.openxmlformats.org/officeDocument/2006/relationships/hyperlink" Target="https://translate.google.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magicschool.ai" TargetMode="External"/><Relationship Id="rId4" Type="http://schemas.openxmlformats.org/officeDocument/2006/relationships/image" Target="../media/image4.png"/><Relationship Id="rId5"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app.schoolai.com/" TargetMode="External"/><Relationship Id="rId4" Type="http://schemas.openxmlformats.org/officeDocument/2006/relationships/image" Target="../media/image18.png"/><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translate.google.com/" TargetMode="Externa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hyperlink" Target="https://drive.google.com/file/d/19NHsuPJJQqZVcuPYRdUWZL49B_Ha4VgR/view?usp=sharing" TargetMode="External"/><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1.jp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app.schoolai.com/" TargetMode="External"/><Relationship Id="rId6" Type="http://schemas.openxmlformats.org/officeDocument/2006/relationships/hyperlink" Target="http://magicschool.a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app.schoolai.com/" TargetMode="External"/><Relationship Id="rId4" Type="http://schemas.openxmlformats.org/officeDocument/2006/relationships/hyperlink" Target="https://npshistory.com/publications/mopi/index.htm" TargetMode="External"/><Relationship Id="rId5" Type="http://schemas.openxmlformats.org/officeDocument/2006/relationships/image" Target="../media/image20.png"/><Relationship Id="rId6" Type="http://schemas.openxmlformats.org/officeDocument/2006/relationships/image" Target="../media/image3.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53" name="Shape 53"/>
        <p:cNvGrpSpPr/>
        <p:nvPr/>
      </p:nvGrpSpPr>
      <p:grpSpPr>
        <a:xfrm>
          <a:off x="0" y="0"/>
          <a:ext cx="0" cy="0"/>
          <a:chOff x="0" y="0"/>
          <a:chExt cx="0" cy="0"/>
        </a:xfrm>
      </p:grpSpPr>
      <p:sp>
        <p:nvSpPr>
          <p:cNvPr id="54" name="Google Shape;54;p13"/>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type="ctrTitle"/>
          </p:nvPr>
        </p:nvSpPr>
        <p:spPr>
          <a:xfrm>
            <a:off x="3128075" y="127700"/>
            <a:ext cx="5704200" cy="13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latin typeface="Bree Serif"/>
                <a:ea typeface="Bree Serif"/>
                <a:cs typeface="Bree Serif"/>
                <a:sym typeface="Bree Serif"/>
              </a:rPr>
              <a:t>Power Tools: Differentiate for All Learners Without Teacher Burnout</a:t>
            </a:r>
            <a:endParaRPr sz="4500">
              <a:latin typeface="Bree Serif"/>
              <a:ea typeface="Bree Serif"/>
              <a:cs typeface="Bree Serif"/>
              <a:sym typeface="Bree Serif"/>
            </a:endParaRPr>
          </a:p>
        </p:txBody>
      </p:sp>
      <p:sp>
        <p:nvSpPr>
          <p:cNvPr id="56" name="Google Shape;56;p13"/>
          <p:cNvSpPr txBox="1"/>
          <p:nvPr>
            <p:ph idx="1" type="subTitle"/>
          </p:nvPr>
        </p:nvSpPr>
        <p:spPr>
          <a:xfrm>
            <a:off x="1503400" y="3776225"/>
            <a:ext cx="8520600" cy="13281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852"/>
              <a:buNone/>
            </a:pPr>
            <a:r>
              <a:rPr lang="en" sz="1970">
                <a:solidFill>
                  <a:schemeClr val="dk1"/>
                </a:solidFill>
                <a:latin typeface="Bree Serif"/>
                <a:ea typeface="Bree Serif"/>
                <a:cs typeface="Bree Serif"/>
                <a:sym typeface="Bree Serif"/>
              </a:rPr>
              <a:t>Dari Thacker       </a:t>
            </a:r>
            <a:endParaRPr sz="1970">
              <a:solidFill>
                <a:schemeClr val="dk1"/>
              </a:solidFill>
              <a:latin typeface="Bree Serif"/>
              <a:ea typeface="Bree Serif"/>
              <a:cs typeface="Bree Serif"/>
              <a:sym typeface="Bree Serif"/>
            </a:endParaRPr>
          </a:p>
          <a:p>
            <a:pPr indent="0" lvl="0" marL="0" rtl="0" algn="ctr">
              <a:lnSpc>
                <a:spcPct val="80000"/>
              </a:lnSpc>
              <a:spcBef>
                <a:spcPts val="0"/>
              </a:spcBef>
              <a:spcAft>
                <a:spcPts val="0"/>
              </a:spcAft>
              <a:buSzPts val="852"/>
              <a:buNone/>
            </a:pPr>
            <a:r>
              <a:rPr lang="en" sz="1970">
                <a:solidFill>
                  <a:schemeClr val="dk1"/>
                </a:solidFill>
                <a:latin typeface="Bree Serif"/>
                <a:ea typeface="Bree Serif"/>
                <a:cs typeface="Bree Serif"/>
                <a:sym typeface="Bree Serif"/>
              </a:rPr>
              <a:t>dariscreativecorner@gmail.com</a:t>
            </a:r>
            <a:endParaRPr sz="1970">
              <a:solidFill>
                <a:schemeClr val="dk1"/>
              </a:solidFill>
              <a:latin typeface="Bree Serif"/>
              <a:ea typeface="Bree Serif"/>
              <a:cs typeface="Bree Serif"/>
              <a:sym typeface="Bree Serif"/>
            </a:endParaRPr>
          </a:p>
          <a:p>
            <a:pPr indent="0" lvl="0" marL="0" rtl="0" algn="ctr">
              <a:lnSpc>
                <a:spcPct val="80000"/>
              </a:lnSpc>
              <a:spcBef>
                <a:spcPts val="0"/>
              </a:spcBef>
              <a:spcAft>
                <a:spcPts val="0"/>
              </a:spcAft>
              <a:buSzPts val="852"/>
              <a:buNone/>
            </a:pPr>
            <a:r>
              <a:rPr lang="en" sz="1970">
                <a:solidFill>
                  <a:schemeClr val="dk1"/>
                </a:solidFill>
                <a:latin typeface="Bree Serif"/>
                <a:ea typeface="Bree Serif"/>
                <a:cs typeface="Bree Serif"/>
                <a:sym typeface="Bree Serif"/>
              </a:rPr>
              <a:t>Silver Summit Elementary </a:t>
            </a:r>
            <a:endParaRPr sz="1970">
              <a:solidFill>
                <a:schemeClr val="dk1"/>
              </a:solidFill>
              <a:latin typeface="Bree Serif"/>
              <a:ea typeface="Bree Serif"/>
              <a:cs typeface="Bree Serif"/>
              <a:sym typeface="Bree Serif"/>
            </a:endParaRPr>
          </a:p>
          <a:p>
            <a:pPr indent="0" lvl="0" marL="0" rtl="0" algn="ctr">
              <a:lnSpc>
                <a:spcPct val="80000"/>
              </a:lnSpc>
              <a:spcBef>
                <a:spcPts val="0"/>
              </a:spcBef>
              <a:spcAft>
                <a:spcPts val="0"/>
              </a:spcAft>
              <a:buSzPts val="852"/>
              <a:buNone/>
            </a:pPr>
            <a:r>
              <a:rPr lang="en" sz="1970">
                <a:solidFill>
                  <a:schemeClr val="dk1"/>
                </a:solidFill>
                <a:latin typeface="Bree Serif"/>
                <a:ea typeface="Bree Serif"/>
                <a:cs typeface="Bree Serif"/>
                <a:sym typeface="Bree Serif"/>
              </a:rPr>
              <a:t>(South Summit School District)</a:t>
            </a:r>
            <a:endParaRPr sz="1970">
              <a:solidFill>
                <a:schemeClr val="dk1"/>
              </a:solidFill>
              <a:latin typeface="Bree Serif"/>
              <a:ea typeface="Bree Serif"/>
              <a:cs typeface="Bree Serif"/>
              <a:sym typeface="Bree Serif"/>
            </a:endParaRPr>
          </a:p>
        </p:txBody>
      </p:sp>
      <p:sp>
        <p:nvSpPr>
          <p:cNvPr id="57" name="Google Shape;57;p13"/>
          <p:cNvSpPr txBox="1"/>
          <p:nvPr/>
        </p:nvSpPr>
        <p:spPr>
          <a:xfrm>
            <a:off x="2886275" y="2848000"/>
            <a:ext cx="61878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chemeClr val="dk1"/>
                </a:solidFill>
                <a:highlight>
                  <a:srgbClr val="F1F2F4"/>
                </a:highlight>
                <a:latin typeface="Bree Serif"/>
                <a:ea typeface="Bree Serif"/>
                <a:cs typeface="Bree Serif"/>
                <a:sym typeface="Bree Serif"/>
              </a:rPr>
              <a:t>https://bit.ly/Power_Tools_Differentiate_Without_Burnout</a:t>
            </a:r>
            <a:endParaRPr sz="2600">
              <a:highlight>
                <a:srgbClr val="F1F2F4"/>
              </a:highlight>
              <a:latin typeface="Bree Serif"/>
              <a:ea typeface="Bree Serif"/>
              <a:cs typeface="Bree Serif"/>
              <a:sym typeface="Bree Serif"/>
            </a:endParaRPr>
          </a:p>
        </p:txBody>
      </p:sp>
      <p:pic>
        <p:nvPicPr>
          <p:cNvPr id="58" name="Google Shape;58;p13"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59" name="Google Shape;59;p13"/>
          <p:cNvPicPr preferRelativeResize="0"/>
          <p:nvPr/>
        </p:nvPicPr>
        <p:blipFill>
          <a:blip r:embed="rId4">
            <a:alphaModFix/>
          </a:blip>
          <a:stretch>
            <a:fillRect/>
          </a:stretch>
        </p:blipFill>
        <p:spPr>
          <a:xfrm>
            <a:off x="722412" y="3364225"/>
            <a:ext cx="1328099" cy="1328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43" name="Shape 143"/>
        <p:cNvGrpSpPr/>
        <p:nvPr/>
      </p:nvGrpSpPr>
      <p:grpSpPr>
        <a:xfrm>
          <a:off x="0" y="0"/>
          <a:ext cx="0" cy="0"/>
          <a:chOff x="0" y="0"/>
          <a:chExt cx="0" cy="0"/>
        </a:xfrm>
      </p:grpSpPr>
      <p:sp>
        <p:nvSpPr>
          <p:cNvPr id="144" name="Google Shape;144;p22"/>
          <p:cNvSpPr txBox="1"/>
          <p:nvPr>
            <p:ph idx="1" type="body"/>
          </p:nvPr>
        </p:nvSpPr>
        <p:spPr>
          <a:xfrm>
            <a:off x="311700" y="296550"/>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Re-Level Texts</a:t>
            </a:r>
            <a:endParaRPr sz="2500">
              <a:solidFill>
                <a:schemeClr val="dk1"/>
              </a:solidFill>
              <a:latin typeface="Bree Serif"/>
              <a:ea typeface="Bree Serif"/>
              <a:cs typeface="Bree Serif"/>
              <a:sym typeface="Bree Serif"/>
            </a:endParaRPr>
          </a:p>
        </p:txBody>
      </p:sp>
      <p:sp>
        <p:nvSpPr>
          <p:cNvPr id="145" name="Google Shape;145;p22"/>
          <p:cNvSpPr txBox="1"/>
          <p:nvPr/>
        </p:nvSpPr>
        <p:spPr>
          <a:xfrm>
            <a:off x="311700" y="942350"/>
            <a:ext cx="8210700" cy="15699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MagicSchool.ai</a:t>
            </a:r>
            <a:r>
              <a:rPr lang="en" sz="3000">
                <a:solidFill>
                  <a:schemeClr val="dk1"/>
                </a:solidFill>
                <a:latin typeface="Bree Serif"/>
                <a:ea typeface="Bree Serif"/>
                <a:cs typeface="Bree Serif"/>
                <a:sym typeface="Bree Serif"/>
              </a:rPr>
              <a:t>- freemium</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u="sng">
                <a:solidFill>
                  <a:schemeClr val="dk1"/>
                </a:solidFill>
                <a:latin typeface="Bree Serif"/>
                <a:ea typeface="Bree Serif"/>
                <a:cs typeface="Bree Serif"/>
                <a:sym typeface="Bree Serif"/>
                <a:hlinkClick r:id="rId4">
                  <a:extLst>
                    <a:ext uri="{A12FA001-AC4F-418D-AE19-62706E023703}">
                      <ahyp:hlinkClr val="tx"/>
                    </a:ext>
                  </a:extLst>
                </a:hlinkClick>
              </a:rPr>
              <a:t>Sample Text -&gt;</a:t>
            </a:r>
            <a:endParaRPr sz="30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pic>
        <p:nvPicPr>
          <p:cNvPr id="146" name="Google Shape;146;p22"/>
          <p:cNvPicPr preferRelativeResize="0"/>
          <p:nvPr/>
        </p:nvPicPr>
        <p:blipFill>
          <a:blip r:embed="rId5">
            <a:alphaModFix/>
          </a:blip>
          <a:stretch>
            <a:fillRect/>
          </a:stretch>
        </p:blipFill>
        <p:spPr>
          <a:xfrm>
            <a:off x="217904" y="3788450"/>
            <a:ext cx="2037472" cy="1200150"/>
          </a:xfrm>
          <a:prstGeom prst="rect">
            <a:avLst/>
          </a:prstGeom>
          <a:noFill/>
          <a:ln>
            <a:noFill/>
          </a:ln>
        </p:spPr>
      </p:pic>
      <p:pic>
        <p:nvPicPr>
          <p:cNvPr id="147" name="Google Shape;147;p22"/>
          <p:cNvPicPr preferRelativeResize="0"/>
          <p:nvPr/>
        </p:nvPicPr>
        <p:blipFill>
          <a:blip r:embed="rId6">
            <a:alphaModFix/>
          </a:blip>
          <a:stretch>
            <a:fillRect/>
          </a:stretch>
        </p:blipFill>
        <p:spPr>
          <a:xfrm>
            <a:off x="2441775" y="3788450"/>
            <a:ext cx="4067175" cy="1200150"/>
          </a:xfrm>
          <a:prstGeom prst="rect">
            <a:avLst/>
          </a:prstGeom>
          <a:noFill/>
          <a:ln>
            <a:noFill/>
          </a:ln>
        </p:spPr>
      </p:pic>
      <p:pic>
        <p:nvPicPr>
          <p:cNvPr id="148" name="Google Shape;148;p22"/>
          <p:cNvPicPr preferRelativeResize="0"/>
          <p:nvPr/>
        </p:nvPicPr>
        <p:blipFill>
          <a:blip r:embed="rId7">
            <a:alphaModFix/>
          </a:blip>
          <a:stretch>
            <a:fillRect/>
          </a:stretch>
        </p:blipFill>
        <p:spPr>
          <a:xfrm>
            <a:off x="5430925" y="1124638"/>
            <a:ext cx="3091475" cy="2325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52" name="Shape 152"/>
        <p:cNvGrpSpPr/>
        <p:nvPr/>
      </p:nvGrpSpPr>
      <p:grpSpPr>
        <a:xfrm>
          <a:off x="0" y="0"/>
          <a:ext cx="0" cy="0"/>
          <a:chOff x="0" y="0"/>
          <a:chExt cx="0" cy="0"/>
        </a:xfrm>
      </p:grpSpPr>
      <p:sp>
        <p:nvSpPr>
          <p:cNvPr id="153" name="Google Shape;153;p23"/>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23"/>
          <p:cNvSpPr txBox="1"/>
          <p:nvPr>
            <p:ph type="ctrTitle"/>
          </p:nvPr>
        </p:nvSpPr>
        <p:spPr>
          <a:xfrm>
            <a:off x="2941100" y="101900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Quickly Produce Text Meeting Standards</a:t>
            </a:r>
            <a:endParaRPr sz="4500">
              <a:highlight>
                <a:srgbClr val="F1F2F4"/>
              </a:highlight>
              <a:latin typeface="Bree Serif"/>
              <a:ea typeface="Bree Serif"/>
              <a:cs typeface="Bree Serif"/>
              <a:sym typeface="Bree Serif"/>
            </a:endParaRPr>
          </a:p>
        </p:txBody>
      </p:sp>
      <p:pic>
        <p:nvPicPr>
          <p:cNvPr id="155" name="Google Shape;155;p23"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156" name="Google Shape;156;p23"/>
          <p:cNvPicPr preferRelativeResize="0"/>
          <p:nvPr/>
        </p:nvPicPr>
        <p:blipFill>
          <a:blip r:embed="rId4">
            <a:alphaModFix/>
          </a:blip>
          <a:stretch>
            <a:fillRect/>
          </a:stretch>
        </p:blipFill>
        <p:spPr>
          <a:xfrm>
            <a:off x="722412" y="3228438"/>
            <a:ext cx="1328099" cy="1328099"/>
          </a:xfrm>
          <a:prstGeom prst="rect">
            <a:avLst/>
          </a:prstGeom>
          <a:noFill/>
          <a:ln>
            <a:noFill/>
          </a:ln>
        </p:spPr>
      </p:pic>
      <p:sp>
        <p:nvSpPr>
          <p:cNvPr id="157" name="Google Shape;157;p23"/>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
        <p:nvSpPr>
          <p:cNvPr id="158" name="Google Shape;158;p23"/>
          <p:cNvSpPr txBox="1"/>
          <p:nvPr/>
        </p:nvSpPr>
        <p:spPr>
          <a:xfrm>
            <a:off x="2941100" y="2723825"/>
            <a:ext cx="5704200" cy="20319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5">
                  <a:extLst>
                    <a:ext uri="{A12FA001-AC4F-418D-AE19-62706E023703}">
                      <ahyp:hlinkClr val="tx"/>
                    </a:ext>
                  </a:extLst>
                </a:hlinkClick>
              </a:rPr>
              <a:t>Magicschool.ai</a:t>
            </a:r>
            <a:endParaRPr sz="3000">
              <a:solidFill>
                <a:schemeClr val="lt1"/>
              </a:solidFill>
              <a:latin typeface="Bree Serif"/>
              <a:ea typeface="Bree Serif"/>
              <a:cs typeface="Bree Serif"/>
              <a:sym typeface="Bree Serif"/>
            </a:endParaRPr>
          </a:p>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6">
                  <a:extLst>
                    <a:ext uri="{A12FA001-AC4F-418D-AE19-62706E023703}">
                      <ahyp:hlinkClr val="tx"/>
                    </a:ext>
                  </a:extLst>
                </a:hlinkClick>
              </a:rPr>
              <a:t>School.ai</a:t>
            </a:r>
            <a:endParaRPr sz="3000">
              <a:solidFill>
                <a:schemeClr val="lt1"/>
              </a:solidFill>
              <a:latin typeface="Bree Serif"/>
              <a:ea typeface="Bree Serif"/>
              <a:cs typeface="Bree Serif"/>
              <a:sym typeface="Bree Serif"/>
            </a:endParaRPr>
          </a:p>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7">
                  <a:extLst>
                    <a:ext uri="{A12FA001-AC4F-418D-AE19-62706E023703}">
                      <ahyp:hlinkClr val="tx"/>
                    </a:ext>
                  </a:extLst>
                </a:hlinkClick>
              </a:rPr>
              <a:t>Google Gemini</a:t>
            </a:r>
            <a:r>
              <a:rPr lang="en" sz="3000">
                <a:solidFill>
                  <a:schemeClr val="lt1"/>
                </a:solidFill>
                <a:latin typeface="Bree Serif"/>
                <a:ea typeface="Bree Serif"/>
                <a:cs typeface="Bree Serif"/>
                <a:sym typeface="Bree Serif"/>
              </a:rPr>
              <a:t> </a:t>
            </a:r>
            <a:endParaRPr sz="3000">
              <a:solidFill>
                <a:schemeClr val="lt1"/>
              </a:solidFill>
              <a:latin typeface="Bree Serif"/>
              <a:ea typeface="Bree Serif"/>
              <a:cs typeface="Bree Serif"/>
              <a:sym typeface="Bree Serif"/>
            </a:endParaRPr>
          </a:p>
          <a:p>
            <a:pPr indent="-419100" lvl="0" marL="4572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Organize in Google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62" name="Shape 162"/>
        <p:cNvGrpSpPr/>
        <p:nvPr/>
      </p:nvGrpSpPr>
      <p:grpSpPr>
        <a:xfrm>
          <a:off x="0" y="0"/>
          <a:ext cx="0" cy="0"/>
          <a:chOff x="0" y="0"/>
          <a:chExt cx="0" cy="0"/>
        </a:xfrm>
      </p:grpSpPr>
      <p:sp>
        <p:nvSpPr>
          <p:cNvPr id="163" name="Google Shape;163;p24"/>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4"/>
          <p:cNvSpPr txBox="1"/>
          <p:nvPr>
            <p:ph type="ctrTitle"/>
          </p:nvPr>
        </p:nvSpPr>
        <p:spPr>
          <a:xfrm>
            <a:off x="2941100" y="333875"/>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Tips for Success</a:t>
            </a:r>
            <a:endParaRPr sz="4500">
              <a:highlight>
                <a:srgbClr val="F1F2F4"/>
              </a:highlight>
              <a:latin typeface="Bree Serif"/>
              <a:ea typeface="Bree Serif"/>
              <a:cs typeface="Bree Serif"/>
              <a:sym typeface="Bree Serif"/>
            </a:endParaRPr>
          </a:p>
        </p:txBody>
      </p:sp>
      <p:pic>
        <p:nvPicPr>
          <p:cNvPr id="165" name="Google Shape;165;p24"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166" name="Google Shape;166;p24"/>
          <p:cNvPicPr preferRelativeResize="0"/>
          <p:nvPr/>
        </p:nvPicPr>
        <p:blipFill>
          <a:blip r:embed="rId4">
            <a:alphaModFix/>
          </a:blip>
          <a:stretch>
            <a:fillRect/>
          </a:stretch>
        </p:blipFill>
        <p:spPr>
          <a:xfrm>
            <a:off x="722412" y="3228438"/>
            <a:ext cx="1328099" cy="1328099"/>
          </a:xfrm>
          <a:prstGeom prst="rect">
            <a:avLst/>
          </a:prstGeom>
          <a:noFill/>
          <a:ln>
            <a:noFill/>
          </a:ln>
        </p:spPr>
      </p:pic>
      <p:sp>
        <p:nvSpPr>
          <p:cNvPr id="167" name="Google Shape;167;p24"/>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
        <p:nvSpPr>
          <p:cNvPr id="168" name="Google Shape;168;p24"/>
          <p:cNvSpPr txBox="1"/>
          <p:nvPr/>
        </p:nvSpPr>
        <p:spPr>
          <a:xfrm>
            <a:off x="2941100" y="1420400"/>
            <a:ext cx="5704200" cy="29553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chemeClr val="dk1"/>
              </a:buClr>
              <a:buSzPts val="3000"/>
              <a:buFont typeface="Bree Serif"/>
              <a:buChar char="●"/>
            </a:pPr>
            <a:r>
              <a:rPr lang="en" sz="3000">
                <a:latin typeface="Bree Serif"/>
                <a:ea typeface="Bree Serif"/>
                <a:cs typeface="Bree Serif"/>
                <a:sym typeface="Bree Serif"/>
              </a:rPr>
              <a:t>Prompt is EVERYTHING!</a:t>
            </a:r>
            <a:endParaRPr sz="3000">
              <a:latin typeface="Bree Serif"/>
              <a:ea typeface="Bree Serif"/>
              <a:cs typeface="Bree Serif"/>
              <a:sym typeface="Bree Serif"/>
            </a:endParaRPr>
          </a:p>
          <a:p>
            <a:pPr indent="-419100" lvl="0" marL="457200" rtl="0" algn="l">
              <a:spcBef>
                <a:spcPts val="0"/>
              </a:spcBef>
              <a:spcAft>
                <a:spcPts val="0"/>
              </a:spcAft>
              <a:buClr>
                <a:schemeClr val="dk1"/>
              </a:buClr>
              <a:buSzPts val="3000"/>
              <a:buFont typeface="Bree Serif"/>
              <a:buChar char="●"/>
            </a:pPr>
            <a:r>
              <a:rPr lang="en" sz="3000">
                <a:latin typeface="Bree Serif"/>
                <a:ea typeface="Bree Serif"/>
                <a:cs typeface="Bree Serif"/>
                <a:sym typeface="Bree Serif"/>
              </a:rPr>
              <a:t>Be as specific as possible:</a:t>
            </a:r>
            <a:endParaRPr sz="3000">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latin typeface="Bree Serif"/>
                <a:ea typeface="Bree Serif"/>
                <a:cs typeface="Bree Serif"/>
                <a:sym typeface="Bree Serif"/>
              </a:rPr>
              <a:t>Standard</a:t>
            </a:r>
            <a:endParaRPr sz="3000">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latin typeface="Bree Serif"/>
                <a:ea typeface="Bree Serif"/>
                <a:cs typeface="Bree Serif"/>
                <a:sym typeface="Bree Serif"/>
              </a:rPr>
              <a:t>Age-appropriate</a:t>
            </a:r>
            <a:endParaRPr sz="3000">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latin typeface="Bree Serif"/>
                <a:ea typeface="Bree Serif"/>
                <a:cs typeface="Bree Serif"/>
                <a:sym typeface="Bree Serif"/>
              </a:rPr>
              <a:t>Accessible</a:t>
            </a:r>
            <a:endParaRPr sz="3000">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latin typeface="Bree Serif"/>
                <a:ea typeface="Bree Serif"/>
                <a:cs typeface="Bree Serif"/>
                <a:sym typeface="Bree Serif"/>
              </a:rPr>
              <a:t>Type of text</a:t>
            </a:r>
            <a:endParaRPr sz="3000">
              <a:latin typeface="Bree Serif"/>
              <a:ea typeface="Bree Serif"/>
              <a:cs typeface="Bree Serif"/>
              <a:sym typeface="Bree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72" name="Shape 172"/>
        <p:cNvGrpSpPr/>
        <p:nvPr/>
      </p:nvGrpSpPr>
      <p:grpSpPr>
        <a:xfrm>
          <a:off x="0" y="0"/>
          <a:ext cx="0" cy="0"/>
          <a:chOff x="0" y="0"/>
          <a:chExt cx="0" cy="0"/>
        </a:xfrm>
      </p:grpSpPr>
      <p:sp>
        <p:nvSpPr>
          <p:cNvPr id="173" name="Google Shape;173;p25"/>
          <p:cNvSpPr txBox="1"/>
          <p:nvPr/>
        </p:nvSpPr>
        <p:spPr>
          <a:xfrm>
            <a:off x="311700" y="942350"/>
            <a:ext cx="82107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Bree Serif"/>
                <a:ea typeface="Bree Serif"/>
                <a:cs typeface="Bree Serif"/>
                <a:sym typeface="Bree Serif"/>
              </a:rPr>
              <a:t>5th Social Studies Standard:</a:t>
            </a:r>
            <a:endParaRPr sz="30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3000">
                <a:solidFill>
                  <a:schemeClr val="dk1"/>
                </a:solidFill>
                <a:latin typeface="Bree Serif"/>
                <a:ea typeface="Bree Serif"/>
                <a:cs typeface="Bree Serif"/>
                <a:sym typeface="Bree Serif"/>
              </a:rPr>
              <a:t>(SS 5.4.1b)  I can examine </a:t>
            </a:r>
            <a:r>
              <a:rPr lang="en" sz="3000">
                <a:solidFill>
                  <a:schemeClr val="dk1"/>
                </a:solidFill>
                <a:highlight>
                  <a:srgbClr val="FFFFFF"/>
                </a:highlight>
                <a:latin typeface="Bree Serif"/>
                <a:ea typeface="Bree Serif"/>
                <a:cs typeface="Bree Serif"/>
                <a:sym typeface="Bree Serif"/>
              </a:rPr>
              <a:t>causes and consequences of important events in the United States expansion (e.g. Louisiana Purchase, Lewis and Clark expedition, treaties with American Indians, Homestead Act, Trail of Tears, California Gold Rush)</a:t>
            </a:r>
            <a:r>
              <a:rPr lang="en" sz="3000">
                <a:solidFill>
                  <a:schemeClr val="dk1"/>
                </a:solidFill>
                <a:latin typeface="Bree Serif"/>
                <a:ea typeface="Bree Serif"/>
                <a:cs typeface="Bree Serif"/>
                <a:sym typeface="Bree Serif"/>
              </a:rPr>
              <a:t> (SS 5.4.1b).</a:t>
            </a:r>
            <a:endParaRPr sz="3000">
              <a:solidFill>
                <a:schemeClr val="dk1"/>
              </a:solidFill>
              <a:latin typeface="Bree Serif"/>
              <a:ea typeface="Bree Serif"/>
              <a:cs typeface="Bree Serif"/>
              <a:sym typeface="Bree Serif"/>
            </a:endParaRPr>
          </a:p>
        </p:txBody>
      </p:sp>
      <p:sp>
        <p:nvSpPr>
          <p:cNvPr id="174" name="Google Shape;174;p25"/>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78" name="Shape 178"/>
        <p:cNvGrpSpPr/>
        <p:nvPr/>
      </p:nvGrpSpPr>
      <p:grpSpPr>
        <a:xfrm>
          <a:off x="0" y="0"/>
          <a:ext cx="0" cy="0"/>
          <a:chOff x="0" y="0"/>
          <a:chExt cx="0" cy="0"/>
        </a:xfrm>
      </p:grpSpPr>
      <p:sp>
        <p:nvSpPr>
          <p:cNvPr id="179" name="Google Shape;179;p26"/>
          <p:cNvSpPr txBox="1"/>
          <p:nvPr/>
        </p:nvSpPr>
        <p:spPr>
          <a:xfrm>
            <a:off x="311700" y="975800"/>
            <a:ext cx="8210700" cy="4063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Bree Serif"/>
              <a:buChar char="●"/>
            </a:pPr>
            <a:r>
              <a:rPr lang="en" sz="2800">
                <a:solidFill>
                  <a:schemeClr val="dk1"/>
                </a:solidFill>
                <a:latin typeface="Bree Serif"/>
                <a:ea typeface="Bree Serif"/>
                <a:cs typeface="Bree Serif"/>
                <a:sym typeface="Bree Serif"/>
              </a:rPr>
              <a:t>Sample Prompt: I need an informational text that is accessible to and age appropriate for 5th graders that meets the following criteria: causes and consequences of important events in the United States expansion (e.g. Louisiana Purchase, Lewis and Clark expedition, treaties with American Indians, Homestead Act, Trail of Tears, California Gold Rush) (SS 5.4.1b). Can you provide me with one?</a:t>
            </a:r>
            <a:endParaRPr sz="3000">
              <a:solidFill>
                <a:schemeClr val="dk1"/>
              </a:solidFill>
              <a:latin typeface="Bree Serif"/>
              <a:ea typeface="Bree Serif"/>
              <a:cs typeface="Bree Serif"/>
              <a:sym typeface="Bree Serif"/>
            </a:endParaRPr>
          </a:p>
        </p:txBody>
      </p:sp>
      <p:sp>
        <p:nvSpPr>
          <p:cNvPr id="180" name="Google Shape;180;p26"/>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84" name="Shape 184"/>
        <p:cNvGrpSpPr/>
        <p:nvPr/>
      </p:nvGrpSpPr>
      <p:grpSpPr>
        <a:xfrm>
          <a:off x="0" y="0"/>
          <a:ext cx="0" cy="0"/>
          <a:chOff x="0" y="0"/>
          <a:chExt cx="0" cy="0"/>
        </a:xfrm>
      </p:grpSpPr>
      <p:sp>
        <p:nvSpPr>
          <p:cNvPr id="185" name="Google Shape;185;p27"/>
          <p:cNvSpPr txBox="1"/>
          <p:nvPr/>
        </p:nvSpPr>
        <p:spPr>
          <a:xfrm>
            <a:off x="311700" y="942350"/>
            <a:ext cx="8210700" cy="14775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lt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Google Gemini</a:t>
            </a:r>
            <a:r>
              <a:rPr lang="en" sz="3000">
                <a:solidFill>
                  <a:schemeClr val="lt1"/>
                </a:solidFill>
                <a:latin typeface="Bree Serif"/>
                <a:ea typeface="Bree Serif"/>
                <a:cs typeface="Bree Serif"/>
                <a:sym typeface="Bree Serif"/>
              </a:rPr>
              <a:t> </a:t>
            </a:r>
            <a:endParaRPr sz="3000">
              <a:solidFill>
                <a:schemeClr val="lt1"/>
              </a:solidFill>
              <a:latin typeface="Bree Serif"/>
              <a:ea typeface="Bree Serif"/>
              <a:cs typeface="Bree Serif"/>
              <a:sym typeface="Bree Serif"/>
            </a:endParaRPr>
          </a:p>
          <a:p>
            <a:pPr indent="0" lvl="0" marL="0" rtl="0" algn="ctr">
              <a:spcBef>
                <a:spcPts val="0"/>
              </a:spcBef>
              <a:spcAft>
                <a:spcPts val="0"/>
              </a:spcAft>
              <a:buNone/>
            </a:pPr>
            <a:r>
              <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sp>
        <p:nvSpPr>
          <p:cNvPr id="186" name="Google Shape;186;p27"/>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pic>
        <p:nvPicPr>
          <p:cNvPr id="187" name="Google Shape;187;p27"/>
          <p:cNvPicPr preferRelativeResize="0"/>
          <p:nvPr/>
        </p:nvPicPr>
        <p:blipFill>
          <a:blip r:embed="rId4">
            <a:alphaModFix/>
          </a:blip>
          <a:stretch>
            <a:fillRect/>
          </a:stretch>
        </p:blipFill>
        <p:spPr>
          <a:xfrm>
            <a:off x="311700" y="3508050"/>
            <a:ext cx="6438900" cy="1276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91" name="Shape 191"/>
        <p:cNvGrpSpPr/>
        <p:nvPr/>
      </p:nvGrpSpPr>
      <p:grpSpPr>
        <a:xfrm>
          <a:off x="0" y="0"/>
          <a:ext cx="0" cy="0"/>
          <a:chOff x="0" y="0"/>
          <a:chExt cx="0" cy="0"/>
        </a:xfrm>
      </p:grpSpPr>
      <p:sp>
        <p:nvSpPr>
          <p:cNvPr id="192" name="Google Shape;192;p28"/>
          <p:cNvSpPr txBox="1"/>
          <p:nvPr/>
        </p:nvSpPr>
        <p:spPr>
          <a:xfrm>
            <a:off x="311700" y="942350"/>
            <a:ext cx="8210700" cy="24012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MagicSchool.ai</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Great for informational texts</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Create Google Doc w/ tabs</a:t>
            </a:r>
            <a:endParaRPr sz="3000">
              <a:solidFill>
                <a:schemeClr val="dk1"/>
              </a:solidFill>
              <a:latin typeface="Bree Serif"/>
              <a:ea typeface="Bree Serif"/>
              <a:cs typeface="Bree Serif"/>
              <a:sym typeface="Bree Serif"/>
            </a:endParaRPr>
          </a:p>
          <a:p>
            <a:pPr indent="0" lvl="0" marL="0" rtl="0" algn="ctr">
              <a:spcBef>
                <a:spcPts val="0"/>
              </a:spcBef>
              <a:spcAft>
                <a:spcPts val="0"/>
              </a:spcAft>
              <a:buNone/>
            </a:pPr>
            <a:r>
              <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pic>
        <p:nvPicPr>
          <p:cNvPr id="193" name="Google Shape;193;p28"/>
          <p:cNvPicPr preferRelativeResize="0"/>
          <p:nvPr/>
        </p:nvPicPr>
        <p:blipFill>
          <a:blip r:embed="rId4">
            <a:alphaModFix/>
          </a:blip>
          <a:stretch>
            <a:fillRect/>
          </a:stretch>
        </p:blipFill>
        <p:spPr>
          <a:xfrm>
            <a:off x="903054" y="3755113"/>
            <a:ext cx="2037472" cy="1200150"/>
          </a:xfrm>
          <a:prstGeom prst="rect">
            <a:avLst/>
          </a:prstGeom>
          <a:noFill/>
          <a:ln>
            <a:noFill/>
          </a:ln>
        </p:spPr>
      </p:pic>
      <p:sp>
        <p:nvSpPr>
          <p:cNvPr id="194" name="Google Shape;194;p28"/>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pic>
        <p:nvPicPr>
          <p:cNvPr id="195" name="Google Shape;195;p28"/>
          <p:cNvPicPr preferRelativeResize="0"/>
          <p:nvPr/>
        </p:nvPicPr>
        <p:blipFill>
          <a:blip r:embed="rId5">
            <a:alphaModFix/>
          </a:blip>
          <a:stretch>
            <a:fillRect/>
          </a:stretch>
        </p:blipFill>
        <p:spPr>
          <a:xfrm>
            <a:off x="3371575" y="3788438"/>
            <a:ext cx="4139208" cy="1133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99" name="Shape 199"/>
        <p:cNvGrpSpPr/>
        <p:nvPr/>
      </p:nvGrpSpPr>
      <p:grpSpPr>
        <a:xfrm>
          <a:off x="0" y="0"/>
          <a:ext cx="0" cy="0"/>
          <a:chOff x="0" y="0"/>
          <a:chExt cx="0" cy="0"/>
        </a:xfrm>
      </p:grpSpPr>
      <p:sp>
        <p:nvSpPr>
          <p:cNvPr id="200" name="Google Shape;200;p29"/>
          <p:cNvSpPr txBox="1"/>
          <p:nvPr/>
        </p:nvSpPr>
        <p:spPr>
          <a:xfrm>
            <a:off x="311700" y="942350"/>
            <a:ext cx="8210700" cy="19395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a:solidFill>
                  <a:schemeClr val="dk1"/>
                </a:solidFill>
                <a:latin typeface="Bree Serif"/>
                <a:ea typeface="Bree Serif"/>
                <a:cs typeface="Bree Serif"/>
                <a:sym typeface="Bree Serif"/>
              </a:rPr>
              <a:t>School AI</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Great for informational texts</a:t>
            </a:r>
            <a:endParaRPr sz="3000">
              <a:solidFill>
                <a:schemeClr val="dk1"/>
              </a:solidFill>
              <a:latin typeface="Bree Serif"/>
              <a:ea typeface="Bree Serif"/>
              <a:cs typeface="Bree Serif"/>
              <a:sym typeface="Bree Serif"/>
            </a:endParaRPr>
          </a:p>
          <a:p>
            <a:pPr indent="0" lvl="0" marL="0" rtl="0" algn="ctr">
              <a:spcBef>
                <a:spcPts val="0"/>
              </a:spcBef>
              <a:spcAft>
                <a:spcPts val="0"/>
              </a:spcAft>
              <a:buNone/>
            </a:pPr>
            <a:r>
              <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sp>
        <p:nvSpPr>
          <p:cNvPr id="201" name="Google Shape;201;p29"/>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pic>
        <p:nvPicPr>
          <p:cNvPr id="202" name="Google Shape;202;p29"/>
          <p:cNvPicPr preferRelativeResize="0"/>
          <p:nvPr/>
        </p:nvPicPr>
        <p:blipFill>
          <a:blip r:embed="rId3">
            <a:alphaModFix/>
          </a:blip>
          <a:stretch>
            <a:fillRect/>
          </a:stretch>
        </p:blipFill>
        <p:spPr>
          <a:xfrm>
            <a:off x="3377000" y="3351750"/>
            <a:ext cx="3848100" cy="1724025"/>
          </a:xfrm>
          <a:prstGeom prst="rect">
            <a:avLst/>
          </a:prstGeom>
          <a:noFill/>
          <a:ln>
            <a:noFill/>
          </a:ln>
        </p:spPr>
      </p:pic>
      <p:pic>
        <p:nvPicPr>
          <p:cNvPr id="203" name="Google Shape;203;p29"/>
          <p:cNvPicPr preferRelativeResize="0"/>
          <p:nvPr/>
        </p:nvPicPr>
        <p:blipFill>
          <a:blip r:embed="rId4">
            <a:alphaModFix/>
          </a:blip>
          <a:stretch>
            <a:fillRect/>
          </a:stretch>
        </p:blipFill>
        <p:spPr>
          <a:xfrm>
            <a:off x="1314350" y="3925163"/>
            <a:ext cx="1879600" cy="57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07" name="Shape 207"/>
        <p:cNvGrpSpPr/>
        <p:nvPr/>
      </p:nvGrpSpPr>
      <p:grpSpPr>
        <a:xfrm>
          <a:off x="0" y="0"/>
          <a:ext cx="0" cy="0"/>
          <a:chOff x="0" y="0"/>
          <a:chExt cx="0" cy="0"/>
        </a:xfrm>
      </p:grpSpPr>
      <p:sp>
        <p:nvSpPr>
          <p:cNvPr id="208" name="Google Shape;208;p30"/>
          <p:cNvSpPr txBox="1"/>
          <p:nvPr/>
        </p:nvSpPr>
        <p:spPr>
          <a:xfrm>
            <a:off x="311700" y="942350"/>
            <a:ext cx="5096700" cy="33246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MagicSchool.ai</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RAINA CHATBOT</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Other Types of Texts</a:t>
            </a:r>
            <a:endParaRPr sz="3000">
              <a:solidFill>
                <a:schemeClr val="dk1"/>
              </a:solidFill>
              <a:latin typeface="Bree Serif"/>
              <a:ea typeface="Bree Serif"/>
              <a:cs typeface="Bree Serif"/>
              <a:sym typeface="Bree Serif"/>
            </a:endParaRPr>
          </a:p>
          <a:p>
            <a:pPr indent="-419100" lvl="2" marL="13716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Ex: Stars &amp; Nebulae poem, narrative, etc. </a:t>
            </a:r>
            <a:endParaRPr sz="3000">
              <a:solidFill>
                <a:schemeClr val="dk1"/>
              </a:solidFill>
              <a:latin typeface="Bree Serif"/>
              <a:ea typeface="Bree Serif"/>
              <a:cs typeface="Bree Serif"/>
              <a:sym typeface="Bree Serif"/>
            </a:endParaRPr>
          </a:p>
          <a:p>
            <a:pPr indent="0" lvl="0" marL="0" rtl="0" algn="ctr">
              <a:spcBef>
                <a:spcPts val="0"/>
              </a:spcBef>
              <a:spcAft>
                <a:spcPts val="0"/>
              </a:spcAft>
              <a:buNone/>
            </a:pPr>
            <a:r>
              <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pic>
        <p:nvPicPr>
          <p:cNvPr id="209" name="Google Shape;209;p30"/>
          <p:cNvPicPr preferRelativeResize="0"/>
          <p:nvPr/>
        </p:nvPicPr>
        <p:blipFill>
          <a:blip r:embed="rId4">
            <a:alphaModFix/>
          </a:blip>
          <a:stretch>
            <a:fillRect/>
          </a:stretch>
        </p:blipFill>
        <p:spPr>
          <a:xfrm>
            <a:off x="3075429" y="3604713"/>
            <a:ext cx="2037472" cy="1200150"/>
          </a:xfrm>
          <a:prstGeom prst="rect">
            <a:avLst/>
          </a:prstGeom>
          <a:noFill/>
          <a:ln>
            <a:noFill/>
          </a:ln>
        </p:spPr>
      </p:pic>
      <p:sp>
        <p:nvSpPr>
          <p:cNvPr id="210" name="Google Shape;210;p30"/>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pic>
        <p:nvPicPr>
          <p:cNvPr id="211" name="Google Shape;211;p30"/>
          <p:cNvPicPr preferRelativeResize="0"/>
          <p:nvPr/>
        </p:nvPicPr>
        <p:blipFill>
          <a:blip r:embed="rId5">
            <a:alphaModFix/>
          </a:blip>
          <a:stretch>
            <a:fillRect/>
          </a:stretch>
        </p:blipFill>
        <p:spPr>
          <a:xfrm>
            <a:off x="5408359" y="1138428"/>
            <a:ext cx="3114045" cy="3816825"/>
          </a:xfrm>
          <a:prstGeom prst="rect">
            <a:avLst/>
          </a:prstGeom>
          <a:noFill/>
          <a:ln>
            <a:noFill/>
          </a:ln>
        </p:spPr>
      </p:pic>
      <p:sp>
        <p:nvSpPr>
          <p:cNvPr id="212" name="Google Shape;212;p30"/>
          <p:cNvSpPr/>
          <p:nvPr/>
        </p:nvSpPr>
        <p:spPr>
          <a:xfrm>
            <a:off x="4848172" y="2640275"/>
            <a:ext cx="3513075" cy="849000"/>
          </a:xfrm>
          <a:custGeom>
            <a:rect b="b" l="l" r="r" t="t"/>
            <a:pathLst>
              <a:path extrusionOk="0" h="33960" w="140523">
                <a:moveTo>
                  <a:pt x="18631" y="668"/>
                </a:moveTo>
                <a:cubicBezTo>
                  <a:pt x="45146" y="668"/>
                  <a:pt x="71658" y="0"/>
                  <a:pt x="98173" y="0"/>
                </a:cubicBezTo>
                <a:cubicBezTo>
                  <a:pt x="109492" y="0"/>
                  <a:pt x="121889" y="190"/>
                  <a:pt x="131594" y="6015"/>
                </a:cubicBezTo>
                <a:cubicBezTo>
                  <a:pt x="134974" y="8044"/>
                  <a:pt x="141241" y="10212"/>
                  <a:pt x="140284" y="14036"/>
                </a:cubicBezTo>
                <a:cubicBezTo>
                  <a:pt x="139473" y="17278"/>
                  <a:pt x="135128" y="18332"/>
                  <a:pt x="132262" y="20052"/>
                </a:cubicBezTo>
                <a:cubicBezTo>
                  <a:pt x="121017" y="26798"/>
                  <a:pt x="106054" y="22968"/>
                  <a:pt x="93494" y="26736"/>
                </a:cubicBezTo>
                <a:cubicBezTo>
                  <a:pt x="70623" y="33597"/>
                  <a:pt x="45138" y="36540"/>
                  <a:pt x="21973" y="30747"/>
                </a:cubicBezTo>
                <a:cubicBezTo>
                  <a:pt x="14586" y="28900"/>
                  <a:pt x="4808" y="29061"/>
                  <a:pt x="584" y="22726"/>
                </a:cubicBezTo>
                <a:cubicBezTo>
                  <a:pt x="-1473" y="19641"/>
                  <a:pt x="3582" y="15523"/>
                  <a:pt x="6599" y="13368"/>
                </a:cubicBezTo>
                <a:cubicBezTo>
                  <a:pt x="10773" y="10387"/>
                  <a:pt x="14323" y="5923"/>
                  <a:pt x="19299" y="4678"/>
                </a:cubicBezTo>
                <a:cubicBezTo>
                  <a:pt x="23496" y="3628"/>
                  <a:pt x="28940" y="5064"/>
                  <a:pt x="31999" y="2005"/>
                </a:cubicBezTo>
              </a:path>
            </a:pathLst>
          </a:custGeom>
          <a:noFill/>
          <a:ln cap="flat" cmpd="sng" w="28575">
            <a:solidFill>
              <a:srgbClr val="B45F06"/>
            </a:solidFill>
            <a:prstDash val="solid"/>
            <a:round/>
            <a:headEnd len="med" w="med" type="none"/>
            <a:tailEnd len="med" w="med" type="none"/>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16" name="Shape 216"/>
        <p:cNvGrpSpPr/>
        <p:nvPr/>
      </p:nvGrpSpPr>
      <p:grpSpPr>
        <a:xfrm>
          <a:off x="0" y="0"/>
          <a:ext cx="0" cy="0"/>
          <a:chOff x="0" y="0"/>
          <a:chExt cx="0" cy="0"/>
        </a:xfrm>
      </p:grpSpPr>
      <p:sp>
        <p:nvSpPr>
          <p:cNvPr id="217" name="Google Shape;217;p31"/>
          <p:cNvSpPr txBox="1"/>
          <p:nvPr/>
        </p:nvSpPr>
        <p:spPr>
          <a:xfrm>
            <a:off x="311700" y="942350"/>
            <a:ext cx="5096700" cy="28629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School.ai</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CURRICULUM COACH</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Found on toolbar on right side.  Scroll down.</a:t>
            </a:r>
            <a:endParaRPr sz="3000">
              <a:solidFill>
                <a:schemeClr val="dk1"/>
              </a:solidFill>
              <a:latin typeface="Bree Serif"/>
              <a:ea typeface="Bree Serif"/>
              <a:cs typeface="Bree Serif"/>
              <a:sym typeface="Bree Serif"/>
            </a:endParaRPr>
          </a:p>
          <a:p>
            <a:pPr indent="0" lvl="0" marL="0" rtl="0" algn="ctr">
              <a:spcBef>
                <a:spcPts val="0"/>
              </a:spcBef>
              <a:spcAft>
                <a:spcPts val="0"/>
              </a:spcAft>
              <a:buNone/>
            </a:pPr>
            <a:r>
              <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sp>
        <p:nvSpPr>
          <p:cNvPr id="218" name="Google Shape;218;p31"/>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pic>
        <p:nvPicPr>
          <p:cNvPr id="219" name="Google Shape;219;p31"/>
          <p:cNvPicPr preferRelativeResize="0"/>
          <p:nvPr/>
        </p:nvPicPr>
        <p:blipFill>
          <a:blip r:embed="rId4">
            <a:alphaModFix/>
          </a:blip>
          <a:stretch>
            <a:fillRect/>
          </a:stretch>
        </p:blipFill>
        <p:spPr>
          <a:xfrm>
            <a:off x="5408400" y="1431525"/>
            <a:ext cx="2952850" cy="3540780"/>
          </a:xfrm>
          <a:prstGeom prst="rect">
            <a:avLst/>
          </a:prstGeom>
          <a:noFill/>
          <a:ln>
            <a:noFill/>
          </a:ln>
        </p:spPr>
      </p:pic>
      <p:sp>
        <p:nvSpPr>
          <p:cNvPr id="220" name="Google Shape;220;p31"/>
          <p:cNvSpPr/>
          <p:nvPr/>
        </p:nvSpPr>
        <p:spPr>
          <a:xfrm>
            <a:off x="5128284" y="3592775"/>
            <a:ext cx="3513075" cy="849000"/>
          </a:xfrm>
          <a:custGeom>
            <a:rect b="b" l="l" r="r" t="t"/>
            <a:pathLst>
              <a:path extrusionOk="0" h="33960" w="140523">
                <a:moveTo>
                  <a:pt x="18631" y="668"/>
                </a:moveTo>
                <a:cubicBezTo>
                  <a:pt x="45146" y="668"/>
                  <a:pt x="71658" y="0"/>
                  <a:pt x="98173" y="0"/>
                </a:cubicBezTo>
                <a:cubicBezTo>
                  <a:pt x="109492" y="0"/>
                  <a:pt x="121889" y="190"/>
                  <a:pt x="131594" y="6015"/>
                </a:cubicBezTo>
                <a:cubicBezTo>
                  <a:pt x="134974" y="8044"/>
                  <a:pt x="141241" y="10212"/>
                  <a:pt x="140284" y="14036"/>
                </a:cubicBezTo>
                <a:cubicBezTo>
                  <a:pt x="139473" y="17278"/>
                  <a:pt x="135128" y="18332"/>
                  <a:pt x="132262" y="20052"/>
                </a:cubicBezTo>
                <a:cubicBezTo>
                  <a:pt x="121017" y="26798"/>
                  <a:pt x="106054" y="22968"/>
                  <a:pt x="93494" y="26736"/>
                </a:cubicBezTo>
                <a:cubicBezTo>
                  <a:pt x="70623" y="33597"/>
                  <a:pt x="45138" y="36540"/>
                  <a:pt x="21973" y="30747"/>
                </a:cubicBezTo>
                <a:cubicBezTo>
                  <a:pt x="14586" y="28900"/>
                  <a:pt x="4808" y="29061"/>
                  <a:pt x="584" y="22726"/>
                </a:cubicBezTo>
                <a:cubicBezTo>
                  <a:pt x="-1473" y="19641"/>
                  <a:pt x="3582" y="15523"/>
                  <a:pt x="6599" y="13368"/>
                </a:cubicBezTo>
                <a:cubicBezTo>
                  <a:pt x="10773" y="10387"/>
                  <a:pt x="14323" y="5923"/>
                  <a:pt x="19299" y="4678"/>
                </a:cubicBezTo>
                <a:cubicBezTo>
                  <a:pt x="23496" y="3628"/>
                  <a:pt x="28940" y="5064"/>
                  <a:pt x="31999" y="2005"/>
                </a:cubicBezTo>
              </a:path>
            </a:pathLst>
          </a:custGeom>
          <a:noFill/>
          <a:ln cap="flat" cmpd="sng" w="28575">
            <a:solidFill>
              <a:srgbClr val="B45F06"/>
            </a:solidFill>
            <a:prstDash val="solid"/>
            <a:round/>
            <a:headEnd len="med" w="med" type="none"/>
            <a:tailEnd len="med" w="med" type="none"/>
          </a:ln>
        </p:spPr>
      </p:sp>
      <p:pic>
        <p:nvPicPr>
          <p:cNvPr id="221" name="Google Shape;221;p31"/>
          <p:cNvPicPr preferRelativeResize="0"/>
          <p:nvPr/>
        </p:nvPicPr>
        <p:blipFill>
          <a:blip r:embed="rId5">
            <a:alphaModFix/>
          </a:blip>
          <a:stretch>
            <a:fillRect/>
          </a:stretch>
        </p:blipFill>
        <p:spPr>
          <a:xfrm>
            <a:off x="1581725" y="4125688"/>
            <a:ext cx="1879600" cy="57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63" name="Shape 63"/>
        <p:cNvGrpSpPr/>
        <p:nvPr/>
      </p:nvGrpSpPr>
      <p:grpSpPr>
        <a:xfrm>
          <a:off x="0" y="0"/>
          <a:ext cx="0" cy="0"/>
          <a:chOff x="0" y="0"/>
          <a:chExt cx="0" cy="0"/>
        </a:xfrm>
      </p:grpSpPr>
      <p:sp>
        <p:nvSpPr>
          <p:cNvPr id="64" name="Google Shape;64;p14"/>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txBox="1"/>
          <p:nvPr>
            <p:ph type="ctrTitle"/>
          </p:nvPr>
        </p:nvSpPr>
        <p:spPr>
          <a:xfrm>
            <a:off x="2989525" y="39455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The Dilemma</a:t>
            </a:r>
            <a:endParaRPr sz="4500">
              <a:highlight>
                <a:srgbClr val="F1F2F4"/>
              </a:highlight>
              <a:latin typeface="Bree Serif"/>
              <a:ea typeface="Bree Serif"/>
              <a:cs typeface="Bree Serif"/>
              <a:sym typeface="Bree Serif"/>
            </a:endParaRPr>
          </a:p>
        </p:txBody>
      </p:sp>
      <p:pic>
        <p:nvPicPr>
          <p:cNvPr id="66" name="Google Shape;66;p14"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67" name="Google Shape;67;p14"/>
          <p:cNvPicPr preferRelativeResize="0"/>
          <p:nvPr/>
        </p:nvPicPr>
        <p:blipFill>
          <a:blip r:embed="rId4">
            <a:alphaModFix/>
          </a:blip>
          <a:stretch>
            <a:fillRect/>
          </a:stretch>
        </p:blipFill>
        <p:spPr>
          <a:xfrm>
            <a:off x="722400" y="3193400"/>
            <a:ext cx="1328099" cy="1328099"/>
          </a:xfrm>
          <a:prstGeom prst="rect">
            <a:avLst/>
          </a:prstGeom>
          <a:noFill/>
          <a:ln>
            <a:noFill/>
          </a:ln>
        </p:spPr>
      </p:pic>
      <p:sp>
        <p:nvSpPr>
          <p:cNvPr id="68" name="Google Shape;68;p14"/>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
        <p:nvSpPr>
          <p:cNvPr id="69" name="Google Shape;69;p14"/>
          <p:cNvSpPr txBox="1"/>
          <p:nvPr/>
        </p:nvSpPr>
        <p:spPr>
          <a:xfrm>
            <a:off x="3180400" y="1474305"/>
            <a:ext cx="5513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Bree Serif"/>
                <a:ea typeface="Bree Serif"/>
                <a:cs typeface="Bree Serif"/>
                <a:sym typeface="Bree Serif"/>
              </a:rPr>
              <a:t>How can I best meet the diverse needs of ALL of my students and still provide the same instruction to all while simultaneously not burning myself out in the process?</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25" name="Shape 225"/>
        <p:cNvGrpSpPr/>
        <p:nvPr/>
      </p:nvGrpSpPr>
      <p:grpSpPr>
        <a:xfrm>
          <a:off x="0" y="0"/>
          <a:ext cx="0" cy="0"/>
          <a:chOff x="0" y="0"/>
          <a:chExt cx="0" cy="0"/>
        </a:xfrm>
      </p:grpSpPr>
      <p:sp>
        <p:nvSpPr>
          <p:cNvPr id="226" name="Google Shape;226;p32"/>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32"/>
          <p:cNvSpPr txBox="1"/>
          <p:nvPr>
            <p:ph type="ctrTitle"/>
          </p:nvPr>
        </p:nvSpPr>
        <p:spPr>
          <a:xfrm>
            <a:off x="2922675" y="155175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WHAT ABOUT FOR K-2?</a:t>
            </a:r>
            <a:endParaRPr sz="4500">
              <a:highlight>
                <a:srgbClr val="F1F2F4"/>
              </a:highlight>
              <a:latin typeface="Bree Serif"/>
              <a:ea typeface="Bree Serif"/>
              <a:cs typeface="Bree Serif"/>
              <a:sym typeface="Bree Serif"/>
            </a:endParaRPr>
          </a:p>
        </p:txBody>
      </p:sp>
      <p:pic>
        <p:nvPicPr>
          <p:cNvPr id="228" name="Google Shape;228;p32"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229" name="Google Shape;229;p32"/>
          <p:cNvPicPr preferRelativeResize="0"/>
          <p:nvPr/>
        </p:nvPicPr>
        <p:blipFill>
          <a:blip r:embed="rId4">
            <a:alphaModFix/>
          </a:blip>
          <a:stretch>
            <a:fillRect/>
          </a:stretch>
        </p:blipFill>
        <p:spPr>
          <a:xfrm>
            <a:off x="722400" y="3193400"/>
            <a:ext cx="1328099" cy="1328099"/>
          </a:xfrm>
          <a:prstGeom prst="rect">
            <a:avLst/>
          </a:prstGeom>
          <a:noFill/>
          <a:ln>
            <a:noFill/>
          </a:ln>
        </p:spPr>
      </p:pic>
      <p:sp>
        <p:nvSpPr>
          <p:cNvPr id="230" name="Google Shape;230;p32"/>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34" name="Shape 234"/>
        <p:cNvGrpSpPr/>
        <p:nvPr/>
      </p:nvGrpSpPr>
      <p:grpSpPr>
        <a:xfrm>
          <a:off x="0" y="0"/>
          <a:ext cx="0" cy="0"/>
          <a:chOff x="0" y="0"/>
          <a:chExt cx="0" cy="0"/>
        </a:xfrm>
      </p:grpSpPr>
      <p:sp>
        <p:nvSpPr>
          <p:cNvPr id="235" name="Google Shape;235;p33"/>
          <p:cNvSpPr txBox="1"/>
          <p:nvPr/>
        </p:nvSpPr>
        <p:spPr>
          <a:xfrm>
            <a:off x="311700" y="802575"/>
            <a:ext cx="8210700" cy="19395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MagicSchool.ai</a:t>
            </a:r>
            <a:endParaRPr sz="18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3000">
                <a:solidFill>
                  <a:schemeClr val="dk1"/>
                </a:solidFill>
                <a:latin typeface="Bree Serif"/>
                <a:ea typeface="Bree Serif"/>
                <a:cs typeface="Bree Serif"/>
                <a:sym typeface="Bree Serif"/>
              </a:rPr>
              <a:t> </a:t>
            </a:r>
            <a:endParaRPr sz="3000">
              <a:solidFill>
                <a:schemeClr val="dk1"/>
              </a:solidFill>
              <a:latin typeface="Bree Serif"/>
              <a:ea typeface="Bree Serif"/>
              <a:cs typeface="Bree Serif"/>
              <a:sym typeface="Bree Serif"/>
            </a:endParaRPr>
          </a:p>
          <a:p>
            <a:pPr indent="0" lvl="0" marL="0" rtl="0" algn="ctr">
              <a:spcBef>
                <a:spcPts val="0"/>
              </a:spcBef>
              <a:spcAft>
                <a:spcPts val="0"/>
              </a:spcAft>
              <a:buNone/>
            </a:pPr>
            <a:r>
              <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pic>
        <p:nvPicPr>
          <p:cNvPr id="236" name="Google Shape;236;p33"/>
          <p:cNvPicPr preferRelativeResize="0"/>
          <p:nvPr/>
        </p:nvPicPr>
        <p:blipFill>
          <a:blip r:embed="rId4">
            <a:alphaModFix/>
          </a:blip>
          <a:stretch>
            <a:fillRect/>
          </a:stretch>
        </p:blipFill>
        <p:spPr>
          <a:xfrm>
            <a:off x="1093525" y="3659311"/>
            <a:ext cx="1820925" cy="1072575"/>
          </a:xfrm>
          <a:prstGeom prst="rect">
            <a:avLst/>
          </a:prstGeom>
          <a:noFill/>
          <a:ln>
            <a:noFill/>
          </a:ln>
        </p:spPr>
      </p:pic>
      <p:sp>
        <p:nvSpPr>
          <p:cNvPr id="237" name="Google Shape;237;p33"/>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pic>
        <p:nvPicPr>
          <p:cNvPr id="238" name="Google Shape;238;p33"/>
          <p:cNvPicPr preferRelativeResize="0"/>
          <p:nvPr/>
        </p:nvPicPr>
        <p:blipFill>
          <a:blip r:embed="rId5">
            <a:alphaModFix/>
          </a:blip>
          <a:stretch>
            <a:fillRect/>
          </a:stretch>
        </p:blipFill>
        <p:spPr>
          <a:xfrm>
            <a:off x="3064848" y="3442213"/>
            <a:ext cx="5551900" cy="1506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42" name="Shape 242"/>
        <p:cNvGrpSpPr/>
        <p:nvPr/>
      </p:nvGrpSpPr>
      <p:grpSpPr>
        <a:xfrm>
          <a:off x="0" y="0"/>
          <a:ext cx="0" cy="0"/>
          <a:chOff x="0" y="0"/>
          <a:chExt cx="0" cy="0"/>
        </a:xfrm>
      </p:grpSpPr>
      <p:sp>
        <p:nvSpPr>
          <p:cNvPr id="243" name="Google Shape;243;p34"/>
          <p:cNvSpPr txBox="1"/>
          <p:nvPr/>
        </p:nvSpPr>
        <p:spPr>
          <a:xfrm>
            <a:off x="311700" y="802575"/>
            <a:ext cx="8210700" cy="44331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MagicSchool.ai</a:t>
            </a:r>
            <a:endParaRPr sz="3000">
              <a:solidFill>
                <a:schemeClr val="dk1"/>
              </a:solidFill>
              <a:latin typeface="Bree Serif"/>
              <a:ea typeface="Bree Serif"/>
              <a:cs typeface="Bree Serif"/>
              <a:sym typeface="Bree Serif"/>
            </a:endParaRPr>
          </a:p>
          <a:p>
            <a:pPr indent="-342900" lvl="1" marL="914400" rtl="0" algn="l">
              <a:spcBef>
                <a:spcPts val="0"/>
              </a:spcBef>
              <a:spcAft>
                <a:spcPts val="0"/>
              </a:spcAft>
              <a:buClr>
                <a:schemeClr val="dk1"/>
              </a:buClr>
              <a:buSzPts val="1800"/>
              <a:buFont typeface="Bree Serif"/>
              <a:buChar char="○"/>
            </a:pPr>
            <a:r>
              <a:rPr lang="en" sz="1800">
                <a:solidFill>
                  <a:schemeClr val="dk1"/>
                </a:solidFill>
                <a:latin typeface="Bree Serif"/>
                <a:ea typeface="Bree Serif"/>
                <a:cs typeface="Bree Serif"/>
                <a:sym typeface="Bree Serif"/>
              </a:rPr>
              <a:t>Sample Prompt: Can you provide me with a decodable text about patterns of living things (plants and animals, including humans) in a desert habitat?  Emphasize the diversity of living things in land and water habitats.  Examples of patterns in habitats could include descriptions of temperature or precipitation and the types of plants and animals found in land habitats (SC 2.2.1).  I would like this to include lots of opportunities for students to practice decoding words containing the “ai” dipthong. And, it needs to be age-appropriate and accessible for struggling 2nd graders.</a:t>
            </a:r>
            <a:endParaRPr sz="18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3000">
                <a:solidFill>
                  <a:schemeClr val="dk1"/>
                </a:solidFill>
                <a:latin typeface="Bree Serif"/>
                <a:ea typeface="Bree Serif"/>
                <a:cs typeface="Bree Serif"/>
                <a:sym typeface="Bree Serif"/>
              </a:rPr>
              <a:t> </a:t>
            </a:r>
            <a:endParaRPr sz="3000">
              <a:solidFill>
                <a:schemeClr val="dk1"/>
              </a:solidFill>
              <a:latin typeface="Bree Serif"/>
              <a:ea typeface="Bree Serif"/>
              <a:cs typeface="Bree Serif"/>
              <a:sym typeface="Bree Serif"/>
            </a:endParaRPr>
          </a:p>
          <a:p>
            <a:pPr indent="0" lvl="0" marL="0" rtl="0" algn="ctr">
              <a:spcBef>
                <a:spcPts val="0"/>
              </a:spcBef>
              <a:spcAft>
                <a:spcPts val="0"/>
              </a:spcAft>
              <a:buNone/>
            </a:pPr>
            <a:r>
              <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pic>
        <p:nvPicPr>
          <p:cNvPr id="244" name="Google Shape;244;p34"/>
          <p:cNvPicPr preferRelativeResize="0"/>
          <p:nvPr/>
        </p:nvPicPr>
        <p:blipFill>
          <a:blip r:embed="rId4">
            <a:alphaModFix/>
          </a:blip>
          <a:stretch>
            <a:fillRect/>
          </a:stretch>
        </p:blipFill>
        <p:spPr>
          <a:xfrm>
            <a:off x="1444450" y="3943374"/>
            <a:ext cx="1820925" cy="1072575"/>
          </a:xfrm>
          <a:prstGeom prst="rect">
            <a:avLst/>
          </a:prstGeom>
          <a:noFill/>
          <a:ln>
            <a:noFill/>
          </a:ln>
        </p:spPr>
      </p:pic>
      <p:sp>
        <p:nvSpPr>
          <p:cNvPr id="245" name="Google Shape;245;p34"/>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Quickly Produce Texts</a:t>
            </a:r>
            <a:endParaRPr sz="2500">
              <a:solidFill>
                <a:schemeClr val="dk1"/>
              </a:solidFill>
              <a:latin typeface="Bree Serif"/>
              <a:ea typeface="Bree Serif"/>
              <a:cs typeface="Bree Serif"/>
              <a:sym typeface="Bree Serif"/>
            </a:endParaRPr>
          </a:p>
        </p:txBody>
      </p:sp>
      <p:pic>
        <p:nvPicPr>
          <p:cNvPr id="246" name="Google Shape;246;p34"/>
          <p:cNvPicPr preferRelativeResize="0"/>
          <p:nvPr/>
        </p:nvPicPr>
        <p:blipFill>
          <a:blip r:embed="rId5">
            <a:alphaModFix/>
          </a:blip>
          <a:stretch>
            <a:fillRect/>
          </a:stretch>
        </p:blipFill>
        <p:spPr>
          <a:xfrm>
            <a:off x="3500700" y="4052450"/>
            <a:ext cx="3843625" cy="843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50" name="Shape 250"/>
        <p:cNvGrpSpPr/>
        <p:nvPr/>
      </p:nvGrpSpPr>
      <p:grpSpPr>
        <a:xfrm>
          <a:off x="0" y="0"/>
          <a:ext cx="0" cy="0"/>
          <a:chOff x="0" y="0"/>
          <a:chExt cx="0" cy="0"/>
        </a:xfrm>
      </p:grpSpPr>
      <p:sp>
        <p:nvSpPr>
          <p:cNvPr id="251" name="Google Shape;251;p35"/>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35"/>
          <p:cNvSpPr txBox="1"/>
          <p:nvPr>
            <p:ph type="ctrTitle"/>
          </p:nvPr>
        </p:nvSpPr>
        <p:spPr>
          <a:xfrm>
            <a:off x="2941100" y="101900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Translate Resources</a:t>
            </a:r>
            <a:endParaRPr sz="4500">
              <a:highlight>
                <a:srgbClr val="F1F2F4"/>
              </a:highlight>
              <a:latin typeface="Bree Serif"/>
              <a:ea typeface="Bree Serif"/>
              <a:cs typeface="Bree Serif"/>
              <a:sym typeface="Bree Serif"/>
            </a:endParaRPr>
          </a:p>
        </p:txBody>
      </p:sp>
      <p:pic>
        <p:nvPicPr>
          <p:cNvPr id="253" name="Google Shape;253;p35"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254" name="Google Shape;254;p35"/>
          <p:cNvPicPr preferRelativeResize="0"/>
          <p:nvPr/>
        </p:nvPicPr>
        <p:blipFill>
          <a:blip r:embed="rId4">
            <a:alphaModFix/>
          </a:blip>
          <a:stretch>
            <a:fillRect/>
          </a:stretch>
        </p:blipFill>
        <p:spPr>
          <a:xfrm>
            <a:off x="722412" y="3228438"/>
            <a:ext cx="1328099" cy="1328099"/>
          </a:xfrm>
          <a:prstGeom prst="rect">
            <a:avLst/>
          </a:prstGeom>
          <a:noFill/>
          <a:ln>
            <a:noFill/>
          </a:ln>
        </p:spPr>
      </p:pic>
      <p:sp>
        <p:nvSpPr>
          <p:cNvPr id="255" name="Google Shape;255;p35"/>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
        <p:nvSpPr>
          <p:cNvPr id="256" name="Google Shape;256;p35"/>
          <p:cNvSpPr txBox="1"/>
          <p:nvPr/>
        </p:nvSpPr>
        <p:spPr>
          <a:xfrm>
            <a:off x="2941100" y="2389625"/>
            <a:ext cx="5704200" cy="20319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5">
                  <a:extLst>
                    <a:ext uri="{A12FA001-AC4F-418D-AE19-62706E023703}">
                      <ahyp:hlinkClr val="tx"/>
                    </a:ext>
                  </a:extLst>
                </a:hlinkClick>
              </a:rPr>
              <a:t>Magicschool.ai</a:t>
            </a:r>
            <a:endParaRPr sz="3000">
              <a:solidFill>
                <a:schemeClr val="lt1"/>
              </a:solidFill>
              <a:latin typeface="Bree Serif"/>
              <a:ea typeface="Bree Serif"/>
              <a:cs typeface="Bree Serif"/>
              <a:sym typeface="Bree Serif"/>
            </a:endParaRPr>
          </a:p>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6">
                  <a:extLst>
                    <a:ext uri="{A12FA001-AC4F-418D-AE19-62706E023703}">
                      <ahyp:hlinkClr val="tx"/>
                    </a:ext>
                  </a:extLst>
                </a:hlinkClick>
              </a:rPr>
              <a:t>School.ai</a:t>
            </a:r>
            <a:endParaRPr sz="3000">
              <a:solidFill>
                <a:schemeClr val="lt1"/>
              </a:solidFill>
              <a:latin typeface="Bree Serif"/>
              <a:ea typeface="Bree Serif"/>
              <a:cs typeface="Bree Serif"/>
              <a:sym typeface="Bree Serif"/>
            </a:endParaRPr>
          </a:p>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7">
                  <a:extLst>
                    <a:ext uri="{A12FA001-AC4F-418D-AE19-62706E023703}">
                      <ahyp:hlinkClr val="tx"/>
                    </a:ext>
                  </a:extLst>
                </a:hlinkClick>
              </a:rPr>
              <a:t>Google Translate</a:t>
            </a:r>
            <a:endParaRPr sz="3000">
              <a:solidFill>
                <a:schemeClr val="lt1"/>
              </a:solidFill>
              <a:latin typeface="Bree Serif"/>
              <a:ea typeface="Bree Serif"/>
              <a:cs typeface="Bree Serif"/>
              <a:sym typeface="Bree Serif"/>
            </a:endParaRPr>
          </a:p>
          <a:p>
            <a:pPr indent="-419100" lvl="0" marL="4572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Organize in Google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60" name="Shape 260"/>
        <p:cNvGrpSpPr/>
        <p:nvPr/>
      </p:nvGrpSpPr>
      <p:grpSpPr>
        <a:xfrm>
          <a:off x="0" y="0"/>
          <a:ext cx="0" cy="0"/>
          <a:chOff x="0" y="0"/>
          <a:chExt cx="0" cy="0"/>
        </a:xfrm>
      </p:grpSpPr>
      <p:sp>
        <p:nvSpPr>
          <p:cNvPr id="261" name="Google Shape;261;p36"/>
          <p:cNvSpPr txBox="1"/>
          <p:nvPr/>
        </p:nvSpPr>
        <p:spPr>
          <a:xfrm>
            <a:off x="311700" y="1039650"/>
            <a:ext cx="8210700" cy="23088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MagicSchool.ai</a:t>
            </a:r>
            <a:endParaRPr sz="1800">
              <a:solidFill>
                <a:schemeClr val="dk1"/>
              </a:solidFill>
              <a:latin typeface="Bree Serif"/>
              <a:ea typeface="Bree Serif"/>
              <a:cs typeface="Bree Serif"/>
              <a:sym typeface="Bree Serif"/>
            </a:endParaRPr>
          </a:p>
          <a:p>
            <a:pPr indent="-381000" lvl="1" marL="914400" rtl="0" algn="l">
              <a:spcBef>
                <a:spcPts val="0"/>
              </a:spcBef>
              <a:spcAft>
                <a:spcPts val="0"/>
              </a:spcAft>
              <a:buClr>
                <a:schemeClr val="dk1"/>
              </a:buClr>
              <a:buSzPts val="2400"/>
              <a:buFont typeface="Bree Serif"/>
              <a:buChar char="○"/>
            </a:pPr>
            <a:r>
              <a:rPr lang="en" sz="2400">
                <a:solidFill>
                  <a:schemeClr val="dk1"/>
                </a:solidFill>
                <a:latin typeface="Bree Serif"/>
                <a:ea typeface="Bree Serif"/>
                <a:cs typeface="Bree Serif"/>
                <a:sym typeface="Bree Serif"/>
              </a:rPr>
              <a:t>Does better than Google Translate in authenticity</a:t>
            </a:r>
            <a:endParaRPr sz="24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3000">
                <a:solidFill>
                  <a:schemeClr val="dk1"/>
                </a:solidFill>
                <a:latin typeface="Bree Serif"/>
                <a:ea typeface="Bree Serif"/>
                <a:cs typeface="Bree Serif"/>
                <a:sym typeface="Bree Serif"/>
              </a:rPr>
              <a:t> </a:t>
            </a:r>
            <a:endParaRPr sz="3000">
              <a:solidFill>
                <a:schemeClr val="dk1"/>
              </a:solidFill>
              <a:latin typeface="Bree Serif"/>
              <a:ea typeface="Bree Serif"/>
              <a:cs typeface="Bree Serif"/>
              <a:sym typeface="Bree Serif"/>
            </a:endParaRPr>
          </a:p>
          <a:p>
            <a:pPr indent="0" lvl="0" marL="0" rtl="0" algn="ctr">
              <a:spcBef>
                <a:spcPts val="0"/>
              </a:spcBef>
              <a:spcAft>
                <a:spcPts val="0"/>
              </a:spcAft>
              <a:buNone/>
            </a:pPr>
            <a:r>
              <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pic>
        <p:nvPicPr>
          <p:cNvPr id="262" name="Google Shape;262;p36"/>
          <p:cNvPicPr preferRelativeResize="0"/>
          <p:nvPr/>
        </p:nvPicPr>
        <p:blipFill>
          <a:blip r:embed="rId4">
            <a:alphaModFix/>
          </a:blip>
          <a:stretch>
            <a:fillRect/>
          </a:stretch>
        </p:blipFill>
        <p:spPr>
          <a:xfrm>
            <a:off x="565791" y="3348447"/>
            <a:ext cx="2348659" cy="1383425"/>
          </a:xfrm>
          <a:prstGeom prst="rect">
            <a:avLst/>
          </a:prstGeom>
          <a:noFill/>
          <a:ln>
            <a:noFill/>
          </a:ln>
        </p:spPr>
      </p:pic>
      <p:sp>
        <p:nvSpPr>
          <p:cNvPr id="263" name="Google Shape;263;p36"/>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Translate</a:t>
            </a:r>
            <a:r>
              <a:rPr lang="en" sz="2500">
                <a:solidFill>
                  <a:schemeClr val="dk1"/>
                </a:solidFill>
                <a:latin typeface="Bree Serif"/>
                <a:ea typeface="Bree Serif"/>
                <a:cs typeface="Bree Serif"/>
                <a:sym typeface="Bree Serif"/>
              </a:rPr>
              <a:t> Texts</a:t>
            </a:r>
            <a:endParaRPr sz="2500">
              <a:solidFill>
                <a:schemeClr val="dk1"/>
              </a:solidFill>
              <a:latin typeface="Bree Serif"/>
              <a:ea typeface="Bree Serif"/>
              <a:cs typeface="Bree Serif"/>
              <a:sym typeface="Bree Serif"/>
            </a:endParaRPr>
          </a:p>
        </p:txBody>
      </p:sp>
      <p:pic>
        <p:nvPicPr>
          <p:cNvPr id="264" name="Google Shape;264;p36"/>
          <p:cNvPicPr preferRelativeResize="0"/>
          <p:nvPr/>
        </p:nvPicPr>
        <p:blipFill>
          <a:blip r:embed="rId5">
            <a:alphaModFix/>
          </a:blip>
          <a:stretch>
            <a:fillRect/>
          </a:stretch>
        </p:blipFill>
        <p:spPr>
          <a:xfrm>
            <a:off x="3033450" y="3348450"/>
            <a:ext cx="5085025" cy="1383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68" name="Shape 268"/>
        <p:cNvGrpSpPr/>
        <p:nvPr/>
      </p:nvGrpSpPr>
      <p:grpSpPr>
        <a:xfrm>
          <a:off x="0" y="0"/>
          <a:ext cx="0" cy="0"/>
          <a:chOff x="0" y="0"/>
          <a:chExt cx="0" cy="0"/>
        </a:xfrm>
      </p:grpSpPr>
      <p:sp>
        <p:nvSpPr>
          <p:cNvPr id="269" name="Google Shape;269;p37"/>
          <p:cNvSpPr txBox="1"/>
          <p:nvPr/>
        </p:nvSpPr>
        <p:spPr>
          <a:xfrm>
            <a:off x="311700" y="1206750"/>
            <a:ext cx="8210700" cy="11082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School.ai</a:t>
            </a:r>
            <a:endParaRPr sz="24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sp>
        <p:nvSpPr>
          <p:cNvPr id="270" name="Google Shape;270;p37"/>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Translate Texts</a:t>
            </a:r>
            <a:endParaRPr sz="2500">
              <a:solidFill>
                <a:schemeClr val="dk1"/>
              </a:solidFill>
              <a:latin typeface="Bree Serif"/>
              <a:ea typeface="Bree Serif"/>
              <a:cs typeface="Bree Serif"/>
              <a:sym typeface="Bree Serif"/>
            </a:endParaRPr>
          </a:p>
        </p:txBody>
      </p:sp>
      <p:pic>
        <p:nvPicPr>
          <p:cNvPr id="271" name="Google Shape;271;p37"/>
          <p:cNvPicPr preferRelativeResize="0"/>
          <p:nvPr/>
        </p:nvPicPr>
        <p:blipFill>
          <a:blip r:embed="rId4">
            <a:alphaModFix/>
          </a:blip>
          <a:stretch>
            <a:fillRect/>
          </a:stretch>
        </p:blipFill>
        <p:spPr>
          <a:xfrm>
            <a:off x="3066850" y="3258550"/>
            <a:ext cx="3845875" cy="1732550"/>
          </a:xfrm>
          <a:prstGeom prst="rect">
            <a:avLst/>
          </a:prstGeom>
          <a:noFill/>
          <a:ln>
            <a:noFill/>
          </a:ln>
        </p:spPr>
      </p:pic>
      <p:pic>
        <p:nvPicPr>
          <p:cNvPr id="272" name="Google Shape;272;p37"/>
          <p:cNvPicPr preferRelativeResize="0"/>
          <p:nvPr/>
        </p:nvPicPr>
        <p:blipFill>
          <a:blip r:embed="rId5">
            <a:alphaModFix/>
          </a:blip>
          <a:stretch>
            <a:fillRect/>
          </a:stretch>
        </p:blipFill>
        <p:spPr>
          <a:xfrm>
            <a:off x="445375" y="3836229"/>
            <a:ext cx="2447775" cy="7516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76" name="Shape 276"/>
        <p:cNvGrpSpPr/>
        <p:nvPr/>
      </p:nvGrpSpPr>
      <p:grpSpPr>
        <a:xfrm>
          <a:off x="0" y="0"/>
          <a:ext cx="0" cy="0"/>
          <a:chOff x="0" y="0"/>
          <a:chExt cx="0" cy="0"/>
        </a:xfrm>
      </p:grpSpPr>
      <p:sp>
        <p:nvSpPr>
          <p:cNvPr id="277" name="Google Shape;277;p38"/>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 name="Google Shape;278;p38"/>
          <p:cNvSpPr txBox="1"/>
          <p:nvPr>
            <p:ph type="ctrTitle"/>
          </p:nvPr>
        </p:nvSpPr>
        <p:spPr>
          <a:xfrm>
            <a:off x="2922675" y="155175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WHAT ABOUT ASSIGNMENTS?</a:t>
            </a:r>
            <a:endParaRPr sz="4500">
              <a:highlight>
                <a:srgbClr val="F1F2F4"/>
              </a:highlight>
              <a:latin typeface="Bree Serif"/>
              <a:ea typeface="Bree Serif"/>
              <a:cs typeface="Bree Serif"/>
              <a:sym typeface="Bree Serif"/>
            </a:endParaRPr>
          </a:p>
        </p:txBody>
      </p:sp>
      <p:pic>
        <p:nvPicPr>
          <p:cNvPr id="279" name="Google Shape;279;p38"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280" name="Google Shape;280;p38"/>
          <p:cNvPicPr preferRelativeResize="0"/>
          <p:nvPr/>
        </p:nvPicPr>
        <p:blipFill>
          <a:blip r:embed="rId4">
            <a:alphaModFix/>
          </a:blip>
          <a:stretch>
            <a:fillRect/>
          </a:stretch>
        </p:blipFill>
        <p:spPr>
          <a:xfrm>
            <a:off x="722400" y="3193400"/>
            <a:ext cx="1328099" cy="1328099"/>
          </a:xfrm>
          <a:prstGeom prst="rect">
            <a:avLst/>
          </a:prstGeom>
          <a:noFill/>
          <a:ln>
            <a:noFill/>
          </a:ln>
        </p:spPr>
      </p:pic>
      <p:sp>
        <p:nvSpPr>
          <p:cNvPr id="281" name="Google Shape;281;p38"/>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85" name="Shape 285"/>
        <p:cNvGrpSpPr/>
        <p:nvPr/>
      </p:nvGrpSpPr>
      <p:grpSpPr>
        <a:xfrm>
          <a:off x="0" y="0"/>
          <a:ext cx="0" cy="0"/>
          <a:chOff x="0" y="0"/>
          <a:chExt cx="0" cy="0"/>
        </a:xfrm>
      </p:grpSpPr>
      <p:sp>
        <p:nvSpPr>
          <p:cNvPr id="286" name="Google Shape;286;p39"/>
          <p:cNvSpPr txBox="1"/>
          <p:nvPr/>
        </p:nvSpPr>
        <p:spPr>
          <a:xfrm>
            <a:off x="311700" y="1206750"/>
            <a:ext cx="8210700" cy="6465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Google Translate</a:t>
            </a:r>
            <a:endParaRPr sz="3000">
              <a:solidFill>
                <a:schemeClr val="dk1"/>
              </a:solidFill>
              <a:latin typeface="Bree Serif"/>
              <a:ea typeface="Bree Serif"/>
              <a:cs typeface="Bree Serif"/>
              <a:sym typeface="Bree Serif"/>
            </a:endParaRPr>
          </a:p>
        </p:txBody>
      </p:sp>
      <p:sp>
        <p:nvSpPr>
          <p:cNvPr id="287" name="Google Shape;287;p39"/>
          <p:cNvSpPr txBox="1"/>
          <p:nvPr>
            <p:ph idx="1" type="body"/>
          </p:nvPr>
        </p:nvSpPr>
        <p:spPr>
          <a:xfrm>
            <a:off x="156750" y="313275"/>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Translate Texts</a:t>
            </a:r>
            <a:endParaRPr sz="2500">
              <a:solidFill>
                <a:schemeClr val="dk1"/>
              </a:solidFill>
              <a:latin typeface="Bree Serif"/>
              <a:ea typeface="Bree Serif"/>
              <a:cs typeface="Bree Serif"/>
              <a:sym typeface="Bree Serif"/>
            </a:endParaRPr>
          </a:p>
        </p:txBody>
      </p:sp>
      <p:pic>
        <p:nvPicPr>
          <p:cNvPr id="288" name="Google Shape;288;p39"/>
          <p:cNvPicPr preferRelativeResize="0"/>
          <p:nvPr/>
        </p:nvPicPr>
        <p:blipFill>
          <a:blip r:embed="rId4">
            <a:alphaModFix/>
          </a:blip>
          <a:stretch>
            <a:fillRect/>
          </a:stretch>
        </p:blipFill>
        <p:spPr>
          <a:xfrm>
            <a:off x="1021600" y="1922100"/>
            <a:ext cx="6790904" cy="2985450"/>
          </a:xfrm>
          <a:prstGeom prst="rect">
            <a:avLst/>
          </a:prstGeom>
          <a:noFill/>
          <a:ln>
            <a:noFill/>
          </a:ln>
        </p:spPr>
      </p:pic>
      <p:sp>
        <p:nvSpPr>
          <p:cNvPr id="289" name="Google Shape;289;p39"/>
          <p:cNvSpPr/>
          <p:nvPr/>
        </p:nvSpPr>
        <p:spPr>
          <a:xfrm>
            <a:off x="2759805" y="2423025"/>
            <a:ext cx="1060975" cy="524850"/>
          </a:xfrm>
          <a:custGeom>
            <a:rect b="b" l="l" r="r" t="t"/>
            <a:pathLst>
              <a:path extrusionOk="0" h="20994" w="42439">
                <a:moveTo>
                  <a:pt x="7250" y="669"/>
                </a:moveTo>
                <a:cubicBezTo>
                  <a:pt x="16165" y="669"/>
                  <a:pt x="25284" y="-596"/>
                  <a:pt x="33987" y="1337"/>
                </a:cubicBezTo>
                <a:cubicBezTo>
                  <a:pt x="39060" y="2464"/>
                  <a:pt x="43651" y="9775"/>
                  <a:pt x="42008" y="14705"/>
                </a:cubicBezTo>
                <a:cubicBezTo>
                  <a:pt x="40870" y="18120"/>
                  <a:pt x="35474" y="17843"/>
                  <a:pt x="31982" y="18716"/>
                </a:cubicBezTo>
                <a:cubicBezTo>
                  <a:pt x="23549" y="20823"/>
                  <a:pt x="14161" y="22131"/>
                  <a:pt x="5914" y="19384"/>
                </a:cubicBezTo>
                <a:cubicBezTo>
                  <a:pt x="1034" y="17758"/>
                  <a:pt x="-1617" y="8960"/>
                  <a:pt x="1235" y="4679"/>
                </a:cubicBezTo>
                <a:cubicBezTo>
                  <a:pt x="3393" y="1441"/>
                  <a:pt x="8038" y="0"/>
                  <a:pt x="11929" y="0"/>
                </a:cubicBezTo>
              </a:path>
            </a:pathLst>
          </a:custGeom>
          <a:noFill/>
          <a:ln cap="flat" cmpd="sng" w="19050">
            <a:solidFill>
              <a:srgbClr val="B45F06"/>
            </a:solidFill>
            <a:prstDash val="solid"/>
            <a:round/>
            <a:headEnd len="med" w="med" type="none"/>
            <a:tailEnd len="med" w="med" type="none"/>
          </a:ln>
        </p:spPr>
      </p:sp>
      <p:sp>
        <p:nvSpPr>
          <p:cNvPr id="290" name="Google Shape;290;p39"/>
          <p:cNvSpPr/>
          <p:nvPr/>
        </p:nvSpPr>
        <p:spPr>
          <a:xfrm>
            <a:off x="1892855" y="2542000"/>
            <a:ext cx="1060975" cy="524850"/>
          </a:xfrm>
          <a:custGeom>
            <a:rect b="b" l="l" r="r" t="t"/>
            <a:pathLst>
              <a:path extrusionOk="0" h="20994" w="42439">
                <a:moveTo>
                  <a:pt x="7250" y="669"/>
                </a:moveTo>
                <a:cubicBezTo>
                  <a:pt x="16165" y="669"/>
                  <a:pt x="25284" y="-596"/>
                  <a:pt x="33987" y="1337"/>
                </a:cubicBezTo>
                <a:cubicBezTo>
                  <a:pt x="39060" y="2464"/>
                  <a:pt x="43651" y="9775"/>
                  <a:pt x="42008" y="14705"/>
                </a:cubicBezTo>
                <a:cubicBezTo>
                  <a:pt x="40870" y="18120"/>
                  <a:pt x="35474" y="17843"/>
                  <a:pt x="31982" y="18716"/>
                </a:cubicBezTo>
                <a:cubicBezTo>
                  <a:pt x="23549" y="20823"/>
                  <a:pt x="14161" y="22131"/>
                  <a:pt x="5914" y="19384"/>
                </a:cubicBezTo>
                <a:cubicBezTo>
                  <a:pt x="1034" y="17758"/>
                  <a:pt x="-1617" y="8960"/>
                  <a:pt x="1235" y="4679"/>
                </a:cubicBezTo>
                <a:cubicBezTo>
                  <a:pt x="3393" y="1441"/>
                  <a:pt x="8038" y="0"/>
                  <a:pt x="11929" y="0"/>
                </a:cubicBezTo>
              </a:path>
            </a:pathLst>
          </a:custGeom>
          <a:noFill/>
          <a:ln cap="flat" cmpd="sng" w="19050">
            <a:solidFill>
              <a:srgbClr val="B45F06"/>
            </a:solidFill>
            <a:prstDash val="solid"/>
            <a:round/>
            <a:headEnd len="med" w="med" type="none"/>
            <a:tailEnd len="med" w="med" type="none"/>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294" name="Shape 294"/>
        <p:cNvGrpSpPr/>
        <p:nvPr/>
      </p:nvGrpSpPr>
      <p:grpSpPr>
        <a:xfrm>
          <a:off x="0" y="0"/>
          <a:ext cx="0" cy="0"/>
          <a:chOff x="0" y="0"/>
          <a:chExt cx="0" cy="0"/>
        </a:xfrm>
      </p:grpSpPr>
      <p:sp>
        <p:nvSpPr>
          <p:cNvPr id="295" name="Google Shape;295;p40"/>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 name="Google Shape;296;p40"/>
          <p:cNvSpPr txBox="1"/>
          <p:nvPr>
            <p:ph type="ctrTitle"/>
          </p:nvPr>
        </p:nvSpPr>
        <p:spPr>
          <a:xfrm>
            <a:off x="3150975" y="14525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See It In Action</a:t>
            </a:r>
            <a:endParaRPr sz="4500">
              <a:highlight>
                <a:srgbClr val="F1F2F4"/>
              </a:highlight>
              <a:latin typeface="Bree Serif"/>
              <a:ea typeface="Bree Serif"/>
              <a:cs typeface="Bree Serif"/>
              <a:sym typeface="Bree Serif"/>
            </a:endParaRPr>
          </a:p>
        </p:txBody>
      </p:sp>
      <p:pic>
        <p:nvPicPr>
          <p:cNvPr id="297" name="Google Shape;297;p40"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sp>
        <p:nvSpPr>
          <p:cNvPr id="298" name="Google Shape;298;p40"/>
          <p:cNvSpPr txBox="1"/>
          <p:nvPr/>
        </p:nvSpPr>
        <p:spPr>
          <a:xfrm>
            <a:off x="2849250" y="1012850"/>
            <a:ext cx="6191100" cy="376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u="sng">
                <a:solidFill>
                  <a:schemeClr val="lt1"/>
                </a:solidFill>
                <a:latin typeface="Comfortaa"/>
                <a:ea typeface="Comfortaa"/>
                <a:cs typeface="Comfortaa"/>
                <a:sym typeface="Comfortaa"/>
                <a:hlinkClick r:id="rId4">
                  <a:extLst>
                    <a:ext uri="{A12FA001-AC4F-418D-AE19-62706E023703}">
                      <ahyp:hlinkClr val="tx"/>
                    </a:ext>
                  </a:extLst>
                </a:hlinkClick>
              </a:rPr>
              <a:t>Waves Science Notebook (pgs. 10-12)</a:t>
            </a:r>
            <a:endParaRPr sz="2400">
              <a:solidFill>
                <a:schemeClr val="lt1"/>
              </a:solidFill>
              <a:latin typeface="Bree Serif"/>
              <a:ea typeface="Bree Serif"/>
              <a:cs typeface="Bree Serif"/>
              <a:sym typeface="Bree Serif"/>
            </a:endParaRPr>
          </a:p>
          <a:p>
            <a:pPr indent="0" lvl="0" marL="0" rtl="0" algn="l">
              <a:spcBef>
                <a:spcPts val="1000"/>
              </a:spcBef>
              <a:spcAft>
                <a:spcPts val="0"/>
              </a:spcAft>
              <a:buNone/>
            </a:pPr>
            <a:r>
              <a:rPr lang="en" sz="2400">
                <a:solidFill>
                  <a:schemeClr val="dk1"/>
                </a:solidFill>
                <a:latin typeface="Bree Serif"/>
                <a:ea typeface="Bree Serif"/>
                <a:cs typeface="Bree Serif"/>
                <a:sym typeface="Bree Serif"/>
              </a:rPr>
              <a:t>Steps:</a:t>
            </a:r>
            <a:endParaRPr sz="2400">
              <a:solidFill>
                <a:schemeClr val="dk1"/>
              </a:solidFill>
              <a:latin typeface="Bree Serif"/>
              <a:ea typeface="Bree Serif"/>
              <a:cs typeface="Bree Serif"/>
              <a:sym typeface="Bree Serif"/>
            </a:endParaRPr>
          </a:p>
          <a:p>
            <a:pPr indent="-381000" lvl="0" marL="457200" rtl="0" algn="l">
              <a:spcBef>
                <a:spcPts val="1000"/>
              </a:spcBef>
              <a:spcAft>
                <a:spcPts val="0"/>
              </a:spcAft>
              <a:buClr>
                <a:schemeClr val="dk1"/>
              </a:buClr>
              <a:buSzPts val="2400"/>
              <a:buFont typeface="Bree Serif"/>
              <a:buChar char="●"/>
            </a:pPr>
            <a:r>
              <a:rPr lang="en" sz="2400">
                <a:solidFill>
                  <a:schemeClr val="dk1"/>
                </a:solidFill>
                <a:latin typeface="Bree Serif"/>
                <a:ea typeface="Bree Serif"/>
                <a:cs typeface="Bree Serif"/>
                <a:sym typeface="Bree Serif"/>
              </a:rPr>
              <a:t>Open resource</a:t>
            </a:r>
            <a:endParaRPr sz="2400">
              <a:solidFill>
                <a:schemeClr val="dk1"/>
              </a:solidFill>
              <a:latin typeface="Bree Serif"/>
              <a:ea typeface="Bree Serif"/>
              <a:cs typeface="Bree Serif"/>
              <a:sym typeface="Bree Serif"/>
            </a:endParaRPr>
          </a:p>
          <a:p>
            <a:pPr indent="-381000" lvl="0" marL="457200" rtl="0" algn="l">
              <a:spcBef>
                <a:spcPts val="0"/>
              </a:spcBef>
              <a:spcAft>
                <a:spcPts val="0"/>
              </a:spcAft>
              <a:buClr>
                <a:schemeClr val="dk1"/>
              </a:buClr>
              <a:buSzPts val="2400"/>
              <a:buFont typeface="Bree Serif"/>
              <a:buChar char="●"/>
            </a:pPr>
            <a:r>
              <a:rPr lang="en" sz="2400">
                <a:solidFill>
                  <a:schemeClr val="dk1"/>
                </a:solidFill>
                <a:latin typeface="Bree Serif"/>
                <a:ea typeface="Bree Serif"/>
                <a:cs typeface="Bree Serif"/>
                <a:sym typeface="Bree Serif"/>
              </a:rPr>
              <a:t>Save desired page(s) as image or pdf</a:t>
            </a:r>
            <a:endParaRPr sz="2400">
              <a:solidFill>
                <a:schemeClr val="dk1"/>
              </a:solidFill>
              <a:latin typeface="Bree Serif"/>
              <a:ea typeface="Bree Serif"/>
              <a:cs typeface="Bree Serif"/>
              <a:sym typeface="Bree Serif"/>
            </a:endParaRPr>
          </a:p>
          <a:p>
            <a:pPr indent="-381000" lvl="0" marL="457200" rtl="0" algn="l">
              <a:spcBef>
                <a:spcPts val="0"/>
              </a:spcBef>
              <a:spcAft>
                <a:spcPts val="0"/>
              </a:spcAft>
              <a:buClr>
                <a:schemeClr val="dk1"/>
              </a:buClr>
              <a:buSzPts val="2400"/>
              <a:buFont typeface="Bree Serif"/>
              <a:buChar char="●"/>
            </a:pPr>
            <a:r>
              <a:rPr lang="en" sz="2400">
                <a:solidFill>
                  <a:schemeClr val="dk1"/>
                </a:solidFill>
                <a:latin typeface="Bree Serif"/>
                <a:ea typeface="Bree Serif"/>
                <a:cs typeface="Bree Serif"/>
                <a:sym typeface="Bree Serif"/>
              </a:rPr>
              <a:t>Open Google Translate</a:t>
            </a:r>
            <a:endParaRPr sz="2400">
              <a:solidFill>
                <a:schemeClr val="dk1"/>
              </a:solidFill>
              <a:latin typeface="Bree Serif"/>
              <a:ea typeface="Bree Serif"/>
              <a:cs typeface="Bree Serif"/>
              <a:sym typeface="Bree Serif"/>
            </a:endParaRPr>
          </a:p>
          <a:p>
            <a:pPr indent="-381000" lvl="0" marL="457200" rtl="0" algn="l">
              <a:spcBef>
                <a:spcPts val="0"/>
              </a:spcBef>
              <a:spcAft>
                <a:spcPts val="0"/>
              </a:spcAft>
              <a:buClr>
                <a:schemeClr val="dk1"/>
              </a:buClr>
              <a:buSzPts val="2400"/>
              <a:buFont typeface="Bree Serif"/>
              <a:buChar char="●"/>
            </a:pPr>
            <a:r>
              <a:rPr lang="en" sz="2400">
                <a:solidFill>
                  <a:schemeClr val="dk1"/>
                </a:solidFill>
                <a:latin typeface="Bree Serif"/>
                <a:ea typeface="Bree Serif"/>
                <a:cs typeface="Bree Serif"/>
                <a:sym typeface="Bree Serif"/>
              </a:rPr>
              <a:t>Upload file</a:t>
            </a:r>
            <a:endParaRPr sz="2400">
              <a:solidFill>
                <a:schemeClr val="dk1"/>
              </a:solidFill>
              <a:latin typeface="Bree Serif"/>
              <a:ea typeface="Bree Serif"/>
              <a:cs typeface="Bree Serif"/>
              <a:sym typeface="Bree Serif"/>
            </a:endParaRPr>
          </a:p>
          <a:p>
            <a:pPr indent="-381000" lvl="0" marL="457200" rtl="0" algn="l">
              <a:spcBef>
                <a:spcPts val="0"/>
              </a:spcBef>
              <a:spcAft>
                <a:spcPts val="0"/>
              </a:spcAft>
              <a:buClr>
                <a:schemeClr val="dk1"/>
              </a:buClr>
              <a:buSzPts val="2400"/>
              <a:buFont typeface="Bree Serif"/>
              <a:buChar char="●"/>
            </a:pPr>
            <a:r>
              <a:rPr lang="en" sz="2400">
                <a:solidFill>
                  <a:schemeClr val="dk1"/>
                </a:solidFill>
                <a:latin typeface="Bree Serif"/>
                <a:ea typeface="Bree Serif"/>
                <a:cs typeface="Bree Serif"/>
                <a:sym typeface="Bree Serif"/>
              </a:rPr>
              <a:t>Choose language</a:t>
            </a:r>
            <a:endParaRPr sz="2400">
              <a:solidFill>
                <a:schemeClr val="dk1"/>
              </a:solidFill>
              <a:latin typeface="Bree Serif"/>
              <a:ea typeface="Bree Serif"/>
              <a:cs typeface="Bree Serif"/>
              <a:sym typeface="Bree Serif"/>
            </a:endParaRPr>
          </a:p>
          <a:p>
            <a:pPr indent="-381000" lvl="0" marL="457200" rtl="0" algn="l">
              <a:spcBef>
                <a:spcPts val="0"/>
              </a:spcBef>
              <a:spcAft>
                <a:spcPts val="0"/>
              </a:spcAft>
              <a:buClr>
                <a:schemeClr val="dk1"/>
              </a:buClr>
              <a:buSzPts val="2400"/>
              <a:buFont typeface="Bree Serif"/>
              <a:buChar char="●"/>
            </a:pPr>
            <a:r>
              <a:rPr lang="en" sz="2400">
                <a:solidFill>
                  <a:schemeClr val="dk1"/>
                </a:solidFill>
                <a:latin typeface="Bree Serif"/>
                <a:ea typeface="Bree Serif"/>
                <a:cs typeface="Bree Serif"/>
                <a:sym typeface="Bree Serif"/>
              </a:rPr>
              <a:t>PRINT-can choose to save as pdf here.  Works better than just downloading</a:t>
            </a:r>
            <a:endParaRPr sz="2400">
              <a:solidFill>
                <a:schemeClr val="dk1"/>
              </a:solidFill>
              <a:latin typeface="Bree Serif"/>
              <a:ea typeface="Bree Serif"/>
              <a:cs typeface="Bree Serif"/>
              <a:sym typeface="Bree Serif"/>
            </a:endParaRPr>
          </a:p>
        </p:txBody>
      </p:sp>
      <p:pic>
        <p:nvPicPr>
          <p:cNvPr id="299" name="Google Shape;299;p40"/>
          <p:cNvPicPr preferRelativeResize="0"/>
          <p:nvPr/>
        </p:nvPicPr>
        <p:blipFill>
          <a:blip r:embed="rId5">
            <a:alphaModFix/>
          </a:blip>
          <a:stretch>
            <a:fillRect/>
          </a:stretch>
        </p:blipFill>
        <p:spPr>
          <a:xfrm>
            <a:off x="722400" y="3228438"/>
            <a:ext cx="1328099" cy="1328099"/>
          </a:xfrm>
          <a:prstGeom prst="rect">
            <a:avLst/>
          </a:prstGeom>
          <a:noFill/>
          <a:ln>
            <a:noFill/>
          </a:ln>
        </p:spPr>
      </p:pic>
      <p:sp>
        <p:nvSpPr>
          <p:cNvPr id="300" name="Google Shape;300;p40"/>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304" name="Shape 304"/>
        <p:cNvGrpSpPr/>
        <p:nvPr/>
      </p:nvGrpSpPr>
      <p:grpSpPr>
        <a:xfrm>
          <a:off x="0" y="0"/>
          <a:ext cx="0" cy="0"/>
          <a:chOff x="0" y="0"/>
          <a:chExt cx="0" cy="0"/>
        </a:xfrm>
      </p:grpSpPr>
      <p:sp>
        <p:nvSpPr>
          <p:cNvPr id="305" name="Google Shape;305;p41"/>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 name="Google Shape;306;p41"/>
          <p:cNvSpPr txBox="1"/>
          <p:nvPr>
            <p:ph type="ctrTitle"/>
          </p:nvPr>
        </p:nvSpPr>
        <p:spPr>
          <a:xfrm>
            <a:off x="3150975" y="522225"/>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Questions</a:t>
            </a:r>
            <a:endParaRPr sz="4500">
              <a:highlight>
                <a:srgbClr val="F1F2F4"/>
              </a:highlight>
              <a:latin typeface="Bree Serif"/>
              <a:ea typeface="Bree Serif"/>
              <a:cs typeface="Bree Serif"/>
              <a:sym typeface="Bree Serif"/>
            </a:endParaRPr>
          </a:p>
        </p:txBody>
      </p:sp>
      <p:pic>
        <p:nvPicPr>
          <p:cNvPr id="307" name="Google Shape;307;p41"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sp>
        <p:nvSpPr>
          <p:cNvPr id="308" name="Google Shape;308;p41"/>
          <p:cNvSpPr txBox="1"/>
          <p:nvPr/>
        </p:nvSpPr>
        <p:spPr>
          <a:xfrm>
            <a:off x="3099825" y="1815450"/>
            <a:ext cx="5806500" cy="1908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Bree Serif"/>
              <a:buChar char="●"/>
            </a:pPr>
            <a:r>
              <a:rPr lang="en" sz="2800">
                <a:solidFill>
                  <a:schemeClr val="dk1"/>
                </a:solidFill>
                <a:latin typeface="Bree Serif"/>
                <a:ea typeface="Bree Serif"/>
                <a:cs typeface="Bree Serif"/>
                <a:sym typeface="Bree Serif"/>
              </a:rPr>
              <a:t>What questions do you have that have not already been addressed?</a:t>
            </a:r>
            <a:endParaRPr sz="28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2800">
              <a:solidFill>
                <a:schemeClr val="dk1"/>
              </a:solidFill>
              <a:latin typeface="Bree Serif"/>
              <a:ea typeface="Bree Serif"/>
              <a:cs typeface="Bree Serif"/>
              <a:sym typeface="Bree Serif"/>
            </a:endParaRPr>
          </a:p>
        </p:txBody>
      </p:sp>
      <p:pic>
        <p:nvPicPr>
          <p:cNvPr id="309" name="Google Shape;309;p41"/>
          <p:cNvPicPr preferRelativeResize="0"/>
          <p:nvPr/>
        </p:nvPicPr>
        <p:blipFill>
          <a:blip r:embed="rId4">
            <a:alphaModFix/>
          </a:blip>
          <a:stretch>
            <a:fillRect/>
          </a:stretch>
        </p:blipFill>
        <p:spPr>
          <a:xfrm>
            <a:off x="722400" y="3228438"/>
            <a:ext cx="1328099" cy="1328099"/>
          </a:xfrm>
          <a:prstGeom prst="rect">
            <a:avLst/>
          </a:prstGeom>
          <a:noFill/>
          <a:ln>
            <a:noFill/>
          </a:ln>
        </p:spPr>
      </p:pic>
      <p:sp>
        <p:nvSpPr>
          <p:cNvPr id="310" name="Google Shape;310;p41"/>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73" name="Shape 73"/>
        <p:cNvGrpSpPr/>
        <p:nvPr/>
      </p:nvGrpSpPr>
      <p:grpSpPr>
        <a:xfrm>
          <a:off x="0" y="0"/>
          <a:ext cx="0" cy="0"/>
          <a:chOff x="0" y="0"/>
          <a:chExt cx="0" cy="0"/>
        </a:xfrm>
      </p:grpSpPr>
      <p:sp>
        <p:nvSpPr>
          <p:cNvPr id="74" name="Google Shape;74;p15"/>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5"/>
          <p:cNvSpPr txBox="1"/>
          <p:nvPr>
            <p:ph type="ctrTitle"/>
          </p:nvPr>
        </p:nvSpPr>
        <p:spPr>
          <a:xfrm>
            <a:off x="3128075" y="106275"/>
            <a:ext cx="5704200" cy="13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latin typeface="Bree Serif"/>
                <a:ea typeface="Bree Serif"/>
                <a:cs typeface="Bree Serif"/>
                <a:sym typeface="Bree Serif"/>
              </a:rPr>
              <a:t>A Little About Me &amp; My Educational Journey</a:t>
            </a:r>
            <a:endParaRPr sz="4500">
              <a:latin typeface="Bree Serif"/>
              <a:ea typeface="Bree Serif"/>
              <a:cs typeface="Bree Serif"/>
              <a:sym typeface="Bree Serif"/>
            </a:endParaRPr>
          </a:p>
        </p:txBody>
      </p:sp>
      <p:sp>
        <p:nvSpPr>
          <p:cNvPr id="76" name="Google Shape;76;p15"/>
          <p:cNvSpPr txBox="1"/>
          <p:nvPr>
            <p:ph idx="1" type="subTitle"/>
          </p:nvPr>
        </p:nvSpPr>
        <p:spPr>
          <a:xfrm>
            <a:off x="4719075" y="4209575"/>
            <a:ext cx="4320000" cy="7269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2"/>
              <a:buNone/>
            </a:pPr>
            <a:r>
              <a:rPr lang="en" sz="2170">
                <a:solidFill>
                  <a:schemeClr val="dk1"/>
                </a:solidFill>
                <a:latin typeface="Bree Serif"/>
                <a:ea typeface="Bree Serif"/>
                <a:cs typeface="Bree Serif"/>
                <a:sym typeface="Bree Serif"/>
              </a:rPr>
              <a:t>Dari Thacker       </a:t>
            </a:r>
            <a:endParaRPr sz="2170">
              <a:solidFill>
                <a:schemeClr val="dk1"/>
              </a:solidFill>
              <a:latin typeface="Bree Serif"/>
              <a:ea typeface="Bree Serif"/>
              <a:cs typeface="Bree Serif"/>
              <a:sym typeface="Bree Serif"/>
            </a:endParaRPr>
          </a:p>
          <a:p>
            <a:pPr indent="0" lvl="0" marL="0" rtl="0" algn="ctr">
              <a:lnSpc>
                <a:spcPct val="80000"/>
              </a:lnSpc>
              <a:spcBef>
                <a:spcPts val="0"/>
              </a:spcBef>
              <a:spcAft>
                <a:spcPts val="0"/>
              </a:spcAft>
              <a:buSzPts val="852"/>
              <a:buNone/>
            </a:pPr>
            <a:r>
              <a:rPr lang="en" sz="2170">
                <a:solidFill>
                  <a:schemeClr val="dk1"/>
                </a:solidFill>
                <a:latin typeface="Bree Serif"/>
                <a:ea typeface="Bree Serif"/>
                <a:cs typeface="Bree Serif"/>
                <a:sym typeface="Bree Serif"/>
              </a:rPr>
              <a:t>dariscreativecorner@gmail.com</a:t>
            </a:r>
            <a:endParaRPr sz="2170">
              <a:solidFill>
                <a:schemeClr val="dk1"/>
              </a:solidFill>
              <a:latin typeface="Bree Serif"/>
              <a:ea typeface="Bree Serif"/>
              <a:cs typeface="Bree Serif"/>
              <a:sym typeface="Bree Serif"/>
            </a:endParaRPr>
          </a:p>
        </p:txBody>
      </p:sp>
      <p:sp>
        <p:nvSpPr>
          <p:cNvPr id="77" name="Google Shape;77;p15"/>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pic>
        <p:nvPicPr>
          <p:cNvPr id="78" name="Google Shape;78;p15"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79" name="Google Shape;79;p15"/>
          <p:cNvPicPr preferRelativeResize="0"/>
          <p:nvPr/>
        </p:nvPicPr>
        <p:blipFill>
          <a:blip r:embed="rId4">
            <a:alphaModFix/>
          </a:blip>
          <a:stretch>
            <a:fillRect/>
          </a:stretch>
        </p:blipFill>
        <p:spPr>
          <a:xfrm>
            <a:off x="2911800" y="1907675"/>
            <a:ext cx="1807277" cy="2529905"/>
          </a:xfrm>
          <a:prstGeom prst="rect">
            <a:avLst/>
          </a:prstGeom>
          <a:noFill/>
          <a:ln>
            <a:noFill/>
          </a:ln>
        </p:spPr>
      </p:pic>
      <p:sp>
        <p:nvSpPr>
          <p:cNvPr id="80" name="Google Shape;80;p15"/>
          <p:cNvSpPr txBox="1"/>
          <p:nvPr>
            <p:ph type="ctrTitle"/>
          </p:nvPr>
        </p:nvSpPr>
        <p:spPr>
          <a:xfrm>
            <a:off x="4857975" y="2174400"/>
            <a:ext cx="4181100" cy="13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latin typeface="Bree Serif"/>
                <a:ea typeface="Bree Serif"/>
                <a:cs typeface="Bree Serif"/>
                <a:sym typeface="Bree Serif"/>
              </a:rPr>
              <a:t>With Differentiation</a:t>
            </a:r>
            <a:r>
              <a:rPr lang="en" sz="4500">
                <a:latin typeface="Bree Serif"/>
                <a:ea typeface="Bree Serif"/>
                <a:cs typeface="Bree Serif"/>
                <a:sym typeface="Bree Serif"/>
              </a:rPr>
              <a:t> </a:t>
            </a:r>
            <a:endParaRPr sz="4500">
              <a:latin typeface="Bree Serif"/>
              <a:ea typeface="Bree Serif"/>
              <a:cs typeface="Bree Serif"/>
              <a:sym typeface="Bree Serif"/>
            </a:endParaRPr>
          </a:p>
        </p:txBody>
      </p:sp>
      <p:pic>
        <p:nvPicPr>
          <p:cNvPr id="81" name="Google Shape;81;p15"/>
          <p:cNvPicPr preferRelativeResize="0"/>
          <p:nvPr/>
        </p:nvPicPr>
        <p:blipFill>
          <a:blip r:embed="rId5">
            <a:alphaModFix/>
          </a:blip>
          <a:stretch>
            <a:fillRect/>
          </a:stretch>
        </p:blipFill>
        <p:spPr>
          <a:xfrm>
            <a:off x="722400" y="3228438"/>
            <a:ext cx="1328099" cy="13280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314" name="Shape 314"/>
        <p:cNvGrpSpPr/>
        <p:nvPr/>
      </p:nvGrpSpPr>
      <p:grpSpPr>
        <a:xfrm>
          <a:off x="0" y="0"/>
          <a:ext cx="0" cy="0"/>
          <a:chOff x="0" y="0"/>
          <a:chExt cx="0" cy="0"/>
        </a:xfrm>
      </p:grpSpPr>
      <p:sp>
        <p:nvSpPr>
          <p:cNvPr id="315" name="Google Shape;315;p42"/>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42"/>
          <p:cNvSpPr txBox="1"/>
          <p:nvPr>
            <p:ph type="ctrTitle"/>
          </p:nvPr>
        </p:nvSpPr>
        <p:spPr>
          <a:xfrm>
            <a:off x="3150975" y="20725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Discussion</a:t>
            </a:r>
            <a:endParaRPr sz="4500">
              <a:highlight>
                <a:srgbClr val="F1F2F4"/>
              </a:highlight>
              <a:latin typeface="Bree Serif"/>
              <a:ea typeface="Bree Serif"/>
              <a:cs typeface="Bree Serif"/>
              <a:sym typeface="Bree Serif"/>
            </a:endParaRPr>
          </a:p>
        </p:txBody>
      </p:sp>
      <p:pic>
        <p:nvPicPr>
          <p:cNvPr id="317" name="Google Shape;317;p42"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sp>
        <p:nvSpPr>
          <p:cNvPr id="318" name="Google Shape;318;p42"/>
          <p:cNvSpPr txBox="1"/>
          <p:nvPr/>
        </p:nvSpPr>
        <p:spPr>
          <a:xfrm>
            <a:off x="3099825" y="1670125"/>
            <a:ext cx="5806500" cy="23397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Bree Serif"/>
              <a:buChar char="●"/>
            </a:pPr>
            <a:r>
              <a:rPr lang="en" sz="2800">
                <a:solidFill>
                  <a:schemeClr val="dk1"/>
                </a:solidFill>
                <a:latin typeface="Bree Serif"/>
                <a:ea typeface="Bree Serif"/>
                <a:cs typeface="Bree Serif"/>
                <a:sym typeface="Bree Serif"/>
              </a:rPr>
              <a:t>What are your thoughts about how you might be able to implement this in your educational role?</a:t>
            </a:r>
            <a:endParaRPr sz="28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2800">
              <a:solidFill>
                <a:schemeClr val="dk1"/>
              </a:solidFill>
              <a:latin typeface="Bree Serif"/>
              <a:ea typeface="Bree Serif"/>
              <a:cs typeface="Bree Serif"/>
              <a:sym typeface="Bree Serif"/>
            </a:endParaRPr>
          </a:p>
        </p:txBody>
      </p:sp>
      <p:pic>
        <p:nvPicPr>
          <p:cNvPr id="319" name="Google Shape;319;p42"/>
          <p:cNvPicPr preferRelativeResize="0"/>
          <p:nvPr/>
        </p:nvPicPr>
        <p:blipFill>
          <a:blip r:embed="rId4">
            <a:alphaModFix/>
          </a:blip>
          <a:stretch>
            <a:fillRect/>
          </a:stretch>
        </p:blipFill>
        <p:spPr>
          <a:xfrm>
            <a:off x="722425" y="3228438"/>
            <a:ext cx="1328099" cy="1328099"/>
          </a:xfrm>
          <a:prstGeom prst="rect">
            <a:avLst/>
          </a:prstGeom>
          <a:noFill/>
          <a:ln>
            <a:noFill/>
          </a:ln>
        </p:spPr>
      </p:pic>
      <p:sp>
        <p:nvSpPr>
          <p:cNvPr id="320" name="Google Shape;320;p42"/>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4079400" y="302775"/>
            <a:ext cx="4419599" cy="3288034"/>
          </a:xfrm>
          <a:prstGeom prst="rect">
            <a:avLst/>
          </a:prstGeom>
          <a:noFill/>
          <a:ln>
            <a:noFill/>
          </a:ln>
        </p:spPr>
      </p:pic>
      <p:pic>
        <p:nvPicPr>
          <p:cNvPr id="87" name="Google Shape;87;p16"/>
          <p:cNvPicPr preferRelativeResize="0"/>
          <p:nvPr/>
        </p:nvPicPr>
        <p:blipFill>
          <a:blip r:embed="rId4">
            <a:alphaModFix/>
          </a:blip>
          <a:stretch>
            <a:fillRect/>
          </a:stretch>
        </p:blipFill>
        <p:spPr>
          <a:xfrm>
            <a:off x="254675" y="715300"/>
            <a:ext cx="3449642" cy="3288025"/>
          </a:xfrm>
          <a:prstGeom prst="rect">
            <a:avLst/>
          </a:prstGeom>
          <a:noFill/>
          <a:ln>
            <a:noFill/>
          </a:ln>
        </p:spPr>
      </p:pic>
      <p:pic>
        <p:nvPicPr>
          <p:cNvPr id="88" name="Google Shape;88;p16"/>
          <p:cNvPicPr preferRelativeResize="0"/>
          <p:nvPr/>
        </p:nvPicPr>
        <p:blipFill>
          <a:blip r:embed="rId5">
            <a:alphaModFix/>
          </a:blip>
          <a:stretch>
            <a:fillRect/>
          </a:stretch>
        </p:blipFill>
        <p:spPr>
          <a:xfrm>
            <a:off x="4482275" y="1778925"/>
            <a:ext cx="4419600" cy="3012200"/>
          </a:xfrm>
          <a:prstGeom prst="rect">
            <a:avLst/>
          </a:prstGeom>
          <a:noFill/>
          <a:ln cap="flat" cmpd="sng" w="19050">
            <a:solidFill>
              <a:schemeClr val="dk1"/>
            </a:solidFill>
            <a:prstDash val="solid"/>
            <a:round/>
            <a:headEnd len="sm" w="sm" type="none"/>
            <a:tailEnd len="sm" w="sm" type="none"/>
          </a:ln>
        </p:spPr>
      </p:pic>
      <p:sp>
        <p:nvSpPr>
          <p:cNvPr id="89" name="Google Shape;89;p16"/>
          <p:cNvSpPr/>
          <p:nvPr/>
        </p:nvSpPr>
        <p:spPr>
          <a:xfrm>
            <a:off x="8045126" y="340864"/>
            <a:ext cx="702600" cy="618350"/>
          </a:xfrm>
          <a:custGeom>
            <a:rect b="b" l="l" r="r" t="t"/>
            <a:pathLst>
              <a:path extrusionOk="0" h="24734" w="28104">
                <a:moveTo>
                  <a:pt x="1711" y="2407"/>
                </a:moveTo>
                <a:cubicBezTo>
                  <a:pt x="8410" y="2407"/>
                  <a:pt x="15772" y="-1927"/>
                  <a:pt x="21763" y="1070"/>
                </a:cubicBezTo>
                <a:cubicBezTo>
                  <a:pt x="27321" y="3850"/>
                  <a:pt x="29890" y="13947"/>
                  <a:pt x="26442" y="19118"/>
                </a:cubicBezTo>
                <a:cubicBezTo>
                  <a:pt x="22088" y="25648"/>
                  <a:pt x="9578" y="26145"/>
                  <a:pt x="3048" y="21791"/>
                </a:cubicBezTo>
                <a:cubicBezTo>
                  <a:pt x="-2356" y="18187"/>
                  <a:pt x="460" y="7000"/>
                  <a:pt x="5053" y="2407"/>
                </a:cubicBezTo>
              </a:path>
            </a:pathLst>
          </a:custGeom>
          <a:noFill/>
          <a:ln cap="flat" cmpd="sng" w="28575">
            <a:solidFill>
              <a:srgbClr val="E69138"/>
            </a:solidFill>
            <a:prstDash val="solid"/>
            <a:round/>
            <a:headEnd len="med" w="med" type="none"/>
            <a:tailEnd len="med" w="med" type="none"/>
          </a:ln>
        </p:spPr>
      </p:sp>
      <p:sp>
        <p:nvSpPr>
          <p:cNvPr id="90" name="Google Shape;90;p16"/>
          <p:cNvSpPr/>
          <p:nvPr/>
        </p:nvSpPr>
        <p:spPr>
          <a:xfrm>
            <a:off x="8297776" y="1778914"/>
            <a:ext cx="702600" cy="618350"/>
          </a:xfrm>
          <a:custGeom>
            <a:rect b="b" l="l" r="r" t="t"/>
            <a:pathLst>
              <a:path extrusionOk="0" h="24734" w="28104">
                <a:moveTo>
                  <a:pt x="1711" y="2407"/>
                </a:moveTo>
                <a:cubicBezTo>
                  <a:pt x="8410" y="2407"/>
                  <a:pt x="15772" y="-1927"/>
                  <a:pt x="21763" y="1070"/>
                </a:cubicBezTo>
                <a:cubicBezTo>
                  <a:pt x="27321" y="3850"/>
                  <a:pt x="29890" y="13947"/>
                  <a:pt x="26442" y="19118"/>
                </a:cubicBezTo>
                <a:cubicBezTo>
                  <a:pt x="22088" y="25648"/>
                  <a:pt x="9578" y="26145"/>
                  <a:pt x="3048" y="21791"/>
                </a:cubicBezTo>
                <a:cubicBezTo>
                  <a:pt x="-2356" y="18187"/>
                  <a:pt x="460" y="7000"/>
                  <a:pt x="5053" y="2407"/>
                </a:cubicBezTo>
              </a:path>
            </a:pathLst>
          </a:custGeom>
          <a:noFill/>
          <a:ln cap="flat" cmpd="sng" w="28575">
            <a:solidFill>
              <a:srgbClr val="E69138"/>
            </a:solidFill>
            <a:prstDash val="solid"/>
            <a:round/>
            <a:headEnd len="med" w="med" type="none"/>
            <a:tailEnd len="med" w="med" type="none"/>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94" name="Shape 94"/>
        <p:cNvGrpSpPr/>
        <p:nvPr/>
      </p:nvGrpSpPr>
      <p:grpSpPr>
        <a:xfrm>
          <a:off x="0" y="0"/>
          <a:ext cx="0" cy="0"/>
          <a:chOff x="0" y="0"/>
          <a:chExt cx="0" cy="0"/>
        </a:xfrm>
      </p:grpSpPr>
      <p:sp>
        <p:nvSpPr>
          <p:cNvPr id="95" name="Google Shape;95;p17"/>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7"/>
          <p:cNvSpPr txBox="1"/>
          <p:nvPr>
            <p:ph type="ctrTitle"/>
          </p:nvPr>
        </p:nvSpPr>
        <p:spPr>
          <a:xfrm>
            <a:off x="2989525" y="39455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Further Complications</a:t>
            </a:r>
            <a:endParaRPr sz="4500">
              <a:highlight>
                <a:srgbClr val="F1F2F4"/>
              </a:highlight>
              <a:latin typeface="Bree Serif"/>
              <a:ea typeface="Bree Serif"/>
              <a:cs typeface="Bree Serif"/>
              <a:sym typeface="Bree Serif"/>
            </a:endParaRPr>
          </a:p>
        </p:txBody>
      </p:sp>
      <p:pic>
        <p:nvPicPr>
          <p:cNvPr id="97" name="Google Shape;97;p17"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98" name="Google Shape;98;p17"/>
          <p:cNvPicPr preferRelativeResize="0"/>
          <p:nvPr/>
        </p:nvPicPr>
        <p:blipFill>
          <a:blip r:embed="rId4">
            <a:alphaModFix/>
          </a:blip>
          <a:stretch>
            <a:fillRect/>
          </a:stretch>
        </p:blipFill>
        <p:spPr>
          <a:xfrm>
            <a:off x="722400" y="3193400"/>
            <a:ext cx="1328099" cy="1328099"/>
          </a:xfrm>
          <a:prstGeom prst="rect">
            <a:avLst/>
          </a:prstGeom>
          <a:noFill/>
          <a:ln>
            <a:noFill/>
          </a:ln>
        </p:spPr>
      </p:pic>
      <p:sp>
        <p:nvSpPr>
          <p:cNvPr id="99" name="Google Shape;99;p17"/>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
        <p:nvSpPr>
          <p:cNvPr id="100" name="Google Shape;100;p17"/>
          <p:cNvSpPr txBox="1"/>
          <p:nvPr/>
        </p:nvSpPr>
        <p:spPr>
          <a:xfrm>
            <a:off x="3180325" y="2242980"/>
            <a:ext cx="55134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Bree Serif"/>
                <a:ea typeface="Bree Serif"/>
                <a:cs typeface="Bree Serif"/>
                <a:sym typeface="Bree Serif"/>
              </a:rPr>
              <a:t>New student straight from another country- knew no English</a:t>
            </a:r>
            <a:endParaRPr sz="3000">
              <a:solidFill>
                <a:schemeClr val="dk1"/>
              </a:solidFill>
              <a:latin typeface="Bree Serif"/>
              <a:ea typeface="Bree Serif"/>
              <a:cs typeface="Bree Serif"/>
              <a:sym typeface="Bree Serif"/>
            </a:endParaRPr>
          </a:p>
          <a:p>
            <a:pPr indent="-419100" lvl="0" marL="4572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Lucky- could read in native language</a:t>
            </a:r>
            <a:endParaRPr sz="3000">
              <a:solidFill>
                <a:schemeClr val="dk1"/>
              </a:solidFill>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04" name="Shape 104"/>
        <p:cNvGrpSpPr/>
        <p:nvPr/>
      </p:nvGrpSpPr>
      <p:grpSpPr>
        <a:xfrm>
          <a:off x="0" y="0"/>
          <a:ext cx="0" cy="0"/>
          <a:chOff x="0" y="0"/>
          <a:chExt cx="0" cy="0"/>
        </a:xfrm>
      </p:grpSpPr>
      <p:sp>
        <p:nvSpPr>
          <p:cNvPr id="105" name="Google Shape;105;p18"/>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8"/>
          <p:cNvSpPr txBox="1"/>
          <p:nvPr>
            <p:ph type="ctrTitle"/>
          </p:nvPr>
        </p:nvSpPr>
        <p:spPr>
          <a:xfrm>
            <a:off x="2989525" y="39455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ANSWER</a:t>
            </a:r>
            <a:endParaRPr sz="4500">
              <a:highlight>
                <a:srgbClr val="F1F2F4"/>
              </a:highlight>
              <a:latin typeface="Bree Serif"/>
              <a:ea typeface="Bree Serif"/>
              <a:cs typeface="Bree Serif"/>
              <a:sym typeface="Bree Serif"/>
            </a:endParaRPr>
          </a:p>
        </p:txBody>
      </p:sp>
      <p:pic>
        <p:nvPicPr>
          <p:cNvPr id="107" name="Google Shape;107;p18"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108" name="Google Shape;108;p18"/>
          <p:cNvPicPr preferRelativeResize="0"/>
          <p:nvPr/>
        </p:nvPicPr>
        <p:blipFill>
          <a:blip r:embed="rId4">
            <a:alphaModFix/>
          </a:blip>
          <a:stretch>
            <a:fillRect/>
          </a:stretch>
        </p:blipFill>
        <p:spPr>
          <a:xfrm>
            <a:off x="722400" y="3193400"/>
            <a:ext cx="1328099" cy="1328099"/>
          </a:xfrm>
          <a:prstGeom prst="rect">
            <a:avLst/>
          </a:prstGeom>
          <a:noFill/>
          <a:ln>
            <a:noFill/>
          </a:ln>
        </p:spPr>
      </p:pic>
      <p:sp>
        <p:nvSpPr>
          <p:cNvPr id="109" name="Google Shape;109;p18"/>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
        <p:nvSpPr>
          <p:cNvPr id="110" name="Google Shape;110;p18"/>
          <p:cNvSpPr txBox="1"/>
          <p:nvPr/>
        </p:nvSpPr>
        <p:spPr>
          <a:xfrm>
            <a:off x="3180325" y="1875355"/>
            <a:ext cx="5513400" cy="6465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Using AI tools/resources </a:t>
            </a:r>
            <a:endParaRPr sz="3000">
              <a:solidFill>
                <a:schemeClr val="dk1"/>
              </a:solidFill>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14" name="Shape 114"/>
        <p:cNvGrpSpPr/>
        <p:nvPr/>
      </p:nvGrpSpPr>
      <p:grpSpPr>
        <a:xfrm>
          <a:off x="0" y="0"/>
          <a:ext cx="0" cy="0"/>
          <a:chOff x="0" y="0"/>
          <a:chExt cx="0" cy="0"/>
        </a:xfrm>
      </p:grpSpPr>
      <p:sp>
        <p:nvSpPr>
          <p:cNvPr id="115" name="Google Shape;115;p19"/>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19"/>
          <p:cNvSpPr txBox="1"/>
          <p:nvPr>
            <p:ph type="ctrTitle"/>
          </p:nvPr>
        </p:nvSpPr>
        <p:spPr>
          <a:xfrm>
            <a:off x="3150975" y="272475"/>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Learning Objectives</a:t>
            </a:r>
            <a:endParaRPr sz="4500">
              <a:highlight>
                <a:srgbClr val="F1F2F4"/>
              </a:highlight>
              <a:latin typeface="Bree Serif"/>
              <a:ea typeface="Bree Serif"/>
              <a:cs typeface="Bree Serif"/>
              <a:sym typeface="Bree Serif"/>
            </a:endParaRPr>
          </a:p>
        </p:txBody>
      </p:sp>
      <p:pic>
        <p:nvPicPr>
          <p:cNvPr id="117" name="Google Shape;117;p19"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sp>
        <p:nvSpPr>
          <p:cNvPr id="118" name="Google Shape;118;p19"/>
          <p:cNvSpPr txBox="1"/>
          <p:nvPr>
            <p:ph idx="4294967295" type="title"/>
          </p:nvPr>
        </p:nvSpPr>
        <p:spPr>
          <a:xfrm>
            <a:off x="2875875" y="1255038"/>
            <a:ext cx="6102000" cy="2058000"/>
          </a:xfrm>
          <a:prstGeom prst="rect">
            <a:avLst/>
          </a:prstGeom>
          <a:noFill/>
        </p:spPr>
        <p:txBody>
          <a:bodyPr anchorCtr="0" anchor="t" bIns="91425" lIns="91425" spcFirstLastPara="1" rIns="91425" wrap="square" tIns="91425">
            <a:normAutofit fontScale="90000"/>
          </a:bodyPr>
          <a:lstStyle/>
          <a:p>
            <a:pPr indent="-384809" lvl="0" marL="457200" rtl="0" algn="l">
              <a:lnSpc>
                <a:spcPct val="115000"/>
              </a:lnSpc>
              <a:spcBef>
                <a:spcPts val="0"/>
              </a:spcBef>
              <a:spcAft>
                <a:spcPts val="0"/>
              </a:spcAft>
              <a:buSzPct val="87234"/>
              <a:buFont typeface="Bree Serif"/>
              <a:buChar char="●"/>
            </a:pPr>
            <a:r>
              <a:rPr lang="en" sz="3133">
                <a:latin typeface="Bree Serif"/>
                <a:ea typeface="Bree Serif"/>
                <a:cs typeface="Bree Serif"/>
                <a:sym typeface="Bree Serif"/>
              </a:rPr>
              <a:t>Ways to easily re-level texts</a:t>
            </a:r>
            <a:endParaRPr sz="3133">
              <a:latin typeface="Bree Serif"/>
              <a:ea typeface="Bree Serif"/>
              <a:cs typeface="Bree Serif"/>
              <a:sym typeface="Bree Serif"/>
            </a:endParaRPr>
          </a:p>
          <a:p>
            <a:pPr indent="-327659" lvl="0" marL="457200" rtl="0" algn="l">
              <a:lnSpc>
                <a:spcPct val="115000"/>
              </a:lnSpc>
              <a:spcBef>
                <a:spcPts val="0"/>
              </a:spcBef>
              <a:spcAft>
                <a:spcPts val="0"/>
              </a:spcAft>
              <a:buSzPct val="55319"/>
              <a:buFont typeface="Bree Serif"/>
              <a:buChar char="●"/>
            </a:pPr>
            <a:r>
              <a:rPr lang="en" sz="3133">
                <a:latin typeface="Bree Serif"/>
                <a:ea typeface="Bree Serif"/>
                <a:cs typeface="Bree Serif"/>
                <a:sym typeface="Bree Serif"/>
              </a:rPr>
              <a:t>Quickly produce a text that meets requirements for a given standard</a:t>
            </a:r>
            <a:endParaRPr sz="3133">
              <a:latin typeface="Bree Serif"/>
              <a:ea typeface="Bree Serif"/>
              <a:cs typeface="Bree Serif"/>
              <a:sym typeface="Bree Serif"/>
            </a:endParaRPr>
          </a:p>
          <a:p>
            <a:pPr indent="-327659" lvl="1" marL="914400" rtl="0" algn="l">
              <a:lnSpc>
                <a:spcPct val="115000"/>
              </a:lnSpc>
              <a:spcBef>
                <a:spcPts val="0"/>
              </a:spcBef>
              <a:spcAft>
                <a:spcPts val="0"/>
              </a:spcAft>
              <a:buSzPct val="55319"/>
              <a:buFont typeface="Bree Serif"/>
              <a:buChar char="○"/>
            </a:pPr>
            <a:r>
              <a:rPr lang="en" sz="3133">
                <a:latin typeface="Bree Serif"/>
                <a:ea typeface="Bree Serif"/>
                <a:cs typeface="Bree Serif"/>
                <a:sym typeface="Bree Serif"/>
              </a:rPr>
              <a:t>Age appropriate and accessible</a:t>
            </a:r>
            <a:endParaRPr sz="3133">
              <a:latin typeface="Bree Serif"/>
              <a:ea typeface="Bree Serif"/>
              <a:cs typeface="Bree Serif"/>
              <a:sym typeface="Bree Serif"/>
            </a:endParaRPr>
          </a:p>
          <a:p>
            <a:pPr indent="-327659" lvl="0" marL="457200" rtl="0" algn="l">
              <a:lnSpc>
                <a:spcPct val="115000"/>
              </a:lnSpc>
              <a:spcBef>
                <a:spcPts val="0"/>
              </a:spcBef>
              <a:spcAft>
                <a:spcPts val="0"/>
              </a:spcAft>
              <a:buSzPct val="55319"/>
              <a:buFont typeface="Bree Serif"/>
              <a:buChar char="●"/>
            </a:pPr>
            <a:r>
              <a:rPr lang="en" sz="3133">
                <a:latin typeface="Bree Serif"/>
                <a:ea typeface="Bree Serif"/>
                <a:cs typeface="Bree Serif"/>
                <a:sym typeface="Bree Serif"/>
              </a:rPr>
              <a:t>Translate any assignment into another language</a:t>
            </a:r>
            <a:endParaRPr sz="3133">
              <a:latin typeface="Bree Serif"/>
              <a:ea typeface="Bree Serif"/>
              <a:cs typeface="Bree Serif"/>
              <a:sym typeface="Bree Serif"/>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2000"/>
              <a:t>  </a:t>
            </a:r>
            <a:endParaRPr sz="2000"/>
          </a:p>
        </p:txBody>
      </p:sp>
      <p:pic>
        <p:nvPicPr>
          <p:cNvPr id="119" name="Google Shape;119;p19"/>
          <p:cNvPicPr preferRelativeResize="0"/>
          <p:nvPr/>
        </p:nvPicPr>
        <p:blipFill>
          <a:blip r:embed="rId4">
            <a:alphaModFix/>
          </a:blip>
          <a:stretch>
            <a:fillRect/>
          </a:stretch>
        </p:blipFill>
        <p:spPr>
          <a:xfrm>
            <a:off x="722412" y="3228438"/>
            <a:ext cx="1328099" cy="1328099"/>
          </a:xfrm>
          <a:prstGeom prst="rect">
            <a:avLst/>
          </a:prstGeom>
          <a:noFill/>
          <a:ln>
            <a:noFill/>
          </a:ln>
        </p:spPr>
      </p:pic>
      <p:sp>
        <p:nvSpPr>
          <p:cNvPr id="120" name="Google Shape;120;p19"/>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24" name="Shape 124"/>
        <p:cNvGrpSpPr/>
        <p:nvPr/>
      </p:nvGrpSpPr>
      <p:grpSpPr>
        <a:xfrm>
          <a:off x="0" y="0"/>
          <a:ext cx="0" cy="0"/>
          <a:chOff x="0" y="0"/>
          <a:chExt cx="0" cy="0"/>
        </a:xfrm>
      </p:grpSpPr>
      <p:sp>
        <p:nvSpPr>
          <p:cNvPr id="125" name="Google Shape;125;p20"/>
          <p:cNvSpPr/>
          <p:nvPr/>
        </p:nvSpPr>
        <p:spPr>
          <a:xfrm>
            <a:off x="0" y="0"/>
            <a:ext cx="2772900" cy="5143500"/>
          </a:xfrm>
          <a:prstGeom prst="rect">
            <a:avLst/>
          </a:prstGeom>
          <a:solidFill>
            <a:srgbClr val="B1D5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20"/>
          <p:cNvSpPr txBox="1"/>
          <p:nvPr>
            <p:ph type="ctrTitle"/>
          </p:nvPr>
        </p:nvSpPr>
        <p:spPr>
          <a:xfrm>
            <a:off x="2989525" y="394550"/>
            <a:ext cx="5704200" cy="8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highlight>
                  <a:srgbClr val="F1F2F4"/>
                </a:highlight>
                <a:latin typeface="Bree Serif"/>
                <a:ea typeface="Bree Serif"/>
                <a:cs typeface="Bree Serif"/>
                <a:sym typeface="Bree Serif"/>
              </a:rPr>
              <a:t>RE-LEVEL TEXTS</a:t>
            </a:r>
            <a:endParaRPr sz="4500">
              <a:highlight>
                <a:srgbClr val="F1F2F4"/>
              </a:highlight>
              <a:latin typeface="Bree Serif"/>
              <a:ea typeface="Bree Serif"/>
              <a:cs typeface="Bree Serif"/>
              <a:sym typeface="Bree Serif"/>
            </a:endParaRPr>
          </a:p>
        </p:txBody>
      </p:sp>
      <p:pic>
        <p:nvPicPr>
          <p:cNvPr id="127" name="Google Shape;127;p20" title="Blogs – WINONS"/>
          <p:cNvPicPr preferRelativeResize="0"/>
          <p:nvPr/>
        </p:nvPicPr>
        <p:blipFill rotWithShape="1">
          <a:blip r:embed="rId3">
            <a:alphaModFix/>
          </a:blip>
          <a:srcRect b="0" l="25958" r="26192" t="0"/>
          <a:stretch/>
        </p:blipFill>
        <p:spPr>
          <a:xfrm>
            <a:off x="171849" y="522225"/>
            <a:ext cx="2429225" cy="2543175"/>
          </a:xfrm>
          <a:prstGeom prst="rect">
            <a:avLst/>
          </a:prstGeom>
          <a:noFill/>
          <a:ln>
            <a:noFill/>
          </a:ln>
        </p:spPr>
      </p:pic>
      <p:pic>
        <p:nvPicPr>
          <p:cNvPr id="128" name="Google Shape;128;p20"/>
          <p:cNvPicPr preferRelativeResize="0"/>
          <p:nvPr/>
        </p:nvPicPr>
        <p:blipFill>
          <a:blip r:embed="rId4">
            <a:alphaModFix/>
          </a:blip>
          <a:stretch>
            <a:fillRect/>
          </a:stretch>
        </p:blipFill>
        <p:spPr>
          <a:xfrm>
            <a:off x="722400" y="3193400"/>
            <a:ext cx="1328099" cy="1328099"/>
          </a:xfrm>
          <a:prstGeom prst="rect">
            <a:avLst/>
          </a:prstGeom>
          <a:noFill/>
          <a:ln>
            <a:noFill/>
          </a:ln>
        </p:spPr>
      </p:pic>
      <p:sp>
        <p:nvSpPr>
          <p:cNvPr id="129" name="Google Shape;129;p20"/>
          <p:cNvSpPr txBox="1"/>
          <p:nvPr/>
        </p:nvSpPr>
        <p:spPr>
          <a:xfrm>
            <a:off x="-76350" y="4578850"/>
            <a:ext cx="292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50">
                <a:solidFill>
                  <a:schemeClr val="dk1"/>
                </a:solidFill>
                <a:highlight>
                  <a:srgbClr val="F1F2F4"/>
                </a:highlight>
                <a:latin typeface="Bree Serif"/>
                <a:ea typeface="Bree Serif"/>
                <a:cs typeface="Bree Serif"/>
                <a:sym typeface="Bree Serif"/>
              </a:rPr>
              <a:t>https://bit.ly/Power_Tools_Differentiate_Without_Burnout</a:t>
            </a:r>
            <a:endParaRPr sz="1150">
              <a:highlight>
                <a:srgbClr val="F1F2F4"/>
              </a:highlight>
              <a:latin typeface="Bree Serif"/>
              <a:ea typeface="Bree Serif"/>
              <a:cs typeface="Bree Serif"/>
              <a:sym typeface="Bree Serif"/>
            </a:endParaRPr>
          </a:p>
        </p:txBody>
      </p:sp>
      <p:sp>
        <p:nvSpPr>
          <p:cNvPr id="130" name="Google Shape;130;p20"/>
          <p:cNvSpPr txBox="1"/>
          <p:nvPr/>
        </p:nvSpPr>
        <p:spPr>
          <a:xfrm>
            <a:off x="3180325" y="1875355"/>
            <a:ext cx="5513400" cy="15699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5">
                  <a:extLst>
                    <a:ext uri="{A12FA001-AC4F-418D-AE19-62706E023703}">
                      <ahyp:hlinkClr val="tx"/>
                    </a:ext>
                  </a:extLst>
                </a:hlinkClick>
              </a:rPr>
              <a:t>School.ai</a:t>
            </a:r>
            <a:endParaRPr sz="3000">
              <a:solidFill>
                <a:schemeClr val="lt1"/>
              </a:solidFill>
              <a:latin typeface="Bree Serif"/>
              <a:ea typeface="Bree Serif"/>
              <a:cs typeface="Bree Serif"/>
              <a:sym typeface="Bree Serif"/>
            </a:endParaRPr>
          </a:p>
          <a:p>
            <a:pPr indent="-419100" lvl="0" marL="457200" rtl="0" algn="l">
              <a:spcBef>
                <a:spcPts val="0"/>
              </a:spcBef>
              <a:spcAft>
                <a:spcPts val="0"/>
              </a:spcAft>
              <a:buClr>
                <a:schemeClr val="lt1"/>
              </a:buClr>
              <a:buSzPts val="3000"/>
              <a:buFont typeface="Bree Serif"/>
              <a:buChar char="●"/>
            </a:pPr>
            <a:r>
              <a:rPr lang="en" sz="3000" u="sng">
                <a:solidFill>
                  <a:schemeClr val="lt1"/>
                </a:solidFill>
                <a:latin typeface="Bree Serif"/>
                <a:ea typeface="Bree Serif"/>
                <a:cs typeface="Bree Serif"/>
                <a:sym typeface="Bree Serif"/>
                <a:hlinkClick r:id="rId6">
                  <a:extLst>
                    <a:ext uri="{A12FA001-AC4F-418D-AE19-62706E023703}">
                      <ahyp:hlinkClr val="tx"/>
                    </a:ext>
                  </a:extLst>
                </a:hlinkClick>
              </a:rPr>
              <a:t>Magicschool.ai</a:t>
            </a:r>
            <a:endParaRPr sz="3000">
              <a:solidFill>
                <a:schemeClr val="lt1"/>
              </a:solidFill>
              <a:latin typeface="Bree Serif"/>
              <a:ea typeface="Bree Serif"/>
              <a:cs typeface="Bree Serif"/>
              <a:sym typeface="Bree Serif"/>
            </a:endParaRPr>
          </a:p>
          <a:p>
            <a:pPr indent="-419100" lvl="0" marL="457200" rtl="0" algn="l">
              <a:spcBef>
                <a:spcPts val="0"/>
              </a:spcBef>
              <a:spcAft>
                <a:spcPts val="0"/>
              </a:spcAft>
              <a:buClr>
                <a:schemeClr val="dk1"/>
              </a:buClr>
              <a:buSzPts val="3000"/>
              <a:buFont typeface="Bree Serif"/>
              <a:buChar char="●"/>
            </a:pPr>
            <a:r>
              <a:rPr lang="en" sz="3000">
                <a:solidFill>
                  <a:schemeClr val="dk1"/>
                </a:solidFill>
                <a:latin typeface="Bree Serif"/>
                <a:ea typeface="Bree Serif"/>
                <a:cs typeface="Bree Serif"/>
                <a:sym typeface="Bree Serif"/>
              </a:rPr>
              <a:t>Organize in Google Docs </a:t>
            </a:r>
            <a:endParaRPr sz="3000">
              <a:solidFill>
                <a:schemeClr val="dk1"/>
              </a:solidFill>
              <a:latin typeface="Bree Serif"/>
              <a:ea typeface="Bree Serif"/>
              <a:cs typeface="Bree Serif"/>
              <a:sym typeface="Bree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E6D80"/>
        </a:solidFill>
      </p:bgPr>
    </p:bg>
    <p:spTree>
      <p:nvGrpSpPr>
        <p:cNvPr id="134" name="Shape 134"/>
        <p:cNvGrpSpPr/>
        <p:nvPr/>
      </p:nvGrpSpPr>
      <p:grpSpPr>
        <a:xfrm>
          <a:off x="0" y="0"/>
          <a:ext cx="0" cy="0"/>
          <a:chOff x="0" y="0"/>
          <a:chExt cx="0" cy="0"/>
        </a:xfrm>
      </p:grpSpPr>
      <p:sp>
        <p:nvSpPr>
          <p:cNvPr id="135" name="Google Shape;135;p21"/>
          <p:cNvSpPr txBox="1"/>
          <p:nvPr>
            <p:ph idx="1" type="body"/>
          </p:nvPr>
        </p:nvSpPr>
        <p:spPr>
          <a:xfrm>
            <a:off x="311700" y="296550"/>
            <a:ext cx="8520600" cy="4893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1200"/>
              </a:spcAft>
              <a:buNone/>
            </a:pPr>
            <a:r>
              <a:rPr lang="en" sz="2500">
                <a:solidFill>
                  <a:schemeClr val="dk1"/>
                </a:solidFill>
              </a:rPr>
              <a:t> </a:t>
            </a:r>
            <a:r>
              <a:rPr lang="en" sz="2500">
                <a:solidFill>
                  <a:schemeClr val="dk1"/>
                </a:solidFill>
                <a:latin typeface="Bree Serif"/>
                <a:ea typeface="Bree Serif"/>
                <a:cs typeface="Bree Serif"/>
                <a:sym typeface="Bree Serif"/>
              </a:rPr>
              <a:t>Re-Level Texts</a:t>
            </a:r>
            <a:endParaRPr sz="2500">
              <a:solidFill>
                <a:schemeClr val="dk1"/>
              </a:solidFill>
              <a:latin typeface="Bree Serif"/>
              <a:ea typeface="Bree Serif"/>
              <a:cs typeface="Bree Serif"/>
              <a:sym typeface="Bree Serif"/>
            </a:endParaRPr>
          </a:p>
        </p:txBody>
      </p:sp>
      <p:sp>
        <p:nvSpPr>
          <p:cNvPr id="136" name="Google Shape;136;p21"/>
          <p:cNvSpPr txBox="1"/>
          <p:nvPr/>
        </p:nvSpPr>
        <p:spPr>
          <a:xfrm>
            <a:off x="311700" y="942350"/>
            <a:ext cx="8210700" cy="15699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Bree Serif"/>
              <a:buChar char="●"/>
            </a:pPr>
            <a:r>
              <a:rPr lang="en" sz="3000" u="sng">
                <a:solidFill>
                  <a:schemeClr val="lt1"/>
                </a:solidFill>
                <a:latin typeface="Bree Serif"/>
                <a:ea typeface="Bree Serif"/>
                <a:cs typeface="Bree Serif"/>
                <a:sym typeface="Bree Serif"/>
                <a:hlinkClick r:id="rId3">
                  <a:extLst>
                    <a:ext uri="{A12FA001-AC4F-418D-AE19-62706E023703}">
                      <ahyp:hlinkClr val="tx"/>
                    </a:ext>
                  </a:extLst>
                </a:hlinkClick>
              </a:rPr>
              <a:t>School.ai</a:t>
            </a:r>
            <a:r>
              <a:rPr lang="en" sz="3000">
                <a:solidFill>
                  <a:schemeClr val="dk1"/>
                </a:solidFill>
                <a:latin typeface="Bree Serif"/>
                <a:ea typeface="Bree Serif"/>
                <a:cs typeface="Bree Serif"/>
                <a:sym typeface="Bree Serif"/>
              </a:rPr>
              <a:t>- freemium</a:t>
            </a:r>
            <a:endParaRPr sz="3000">
              <a:solidFill>
                <a:schemeClr val="dk1"/>
              </a:solidFill>
              <a:latin typeface="Bree Serif"/>
              <a:ea typeface="Bree Serif"/>
              <a:cs typeface="Bree Serif"/>
              <a:sym typeface="Bree Serif"/>
            </a:endParaRPr>
          </a:p>
          <a:p>
            <a:pPr indent="-419100" lvl="1" marL="914400" rtl="0" algn="l">
              <a:spcBef>
                <a:spcPts val="0"/>
              </a:spcBef>
              <a:spcAft>
                <a:spcPts val="0"/>
              </a:spcAft>
              <a:buClr>
                <a:schemeClr val="dk1"/>
              </a:buClr>
              <a:buSzPts val="3000"/>
              <a:buFont typeface="Bree Serif"/>
              <a:buChar char="○"/>
            </a:pPr>
            <a:r>
              <a:rPr lang="en" sz="3000" u="sng">
                <a:solidFill>
                  <a:schemeClr val="dk1"/>
                </a:solidFill>
                <a:latin typeface="Bree Serif"/>
                <a:ea typeface="Bree Serif"/>
                <a:cs typeface="Bree Serif"/>
                <a:sym typeface="Bree Serif"/>
                <a:hlinkClick r:id="rId4">
                  <a:extLst>
                    <a:ext uri="{A12FA001-AC4F-418D-AE19-62706E023703}">
                      <ahyp:hlinkClr val="tx"/>
                    </a:ext>
                  </a:extLst>
                </a:hlinkClick>
              </a:rPr>
              <a:t>Sample Text -&gt;</a:t>
            </a:r>
            <a:endParaRPr sz="30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3000">
              <a:solidFill>
                <a:schemeClr val="dk1"/>
              </a:solidFill>
              <a:latin typeface="Bree Serif"/>
              <a:ea typeface="Bree Serif"/>
              <a:cs typeface="Bree Serif"/>
              <a:sym typeface="Bree Serif"/>
            </a:endParaRPr>
          </a:p>
        </p:txBody>
      </p:sp>
      <p:pic>
        <p:nvPicPr>
          <p:cNvPr id="137" name="Google Shape;137;p21"/>
          <p:cNvPicPr preferRelativeResize="0"/>
          <p:nvPr/>
        </p:nvPicPr>
        <p:blipFill>
          <a:blip r:embed="rId5">
            <a:alphaModFix/>
          </a:blip>
          <a:stretch>
            <a:fillRect/>
          </a:stretch>
        </p:blipFill>
        <p:spPr>
          <a:xfrm>
            <a:off x="5430925" y="1124638"/>
            <a:ext cx="3091475" cy="2325025"/>
          </a:xfrm>
          <a:prstGeom prst="rect">
            <a:avLst/>
          </a:prstGeom>
          <a:noFill/>
          <a:ln>
            <a:noFill/>
          </a:ln>
        </p:spPr>
      </p:pic>
      <p:pic>
        <p:nvPicPr>
          <p:cNvPr id="138" name="Google Shape;138;p21"/>
          <p:cNvPicPr preferRelativeResize="0"/>
          <p:nvPr/>
        </p:nvPicPr>
        <p:blipFill>
          <a:blip r:embed="rId6">
            <a:alphaModFix/>
          </a:blip>
          <a:stretch>
            <a:fillRect/>
          </a:stretch>
        </p:blipFill>
        <p:spPr>
          <a:xfrm>
            <a:off x="311700" y="3917925"/>
            <a:ext cx="1879600" cy="577200"/>
          </a:xfrm>
          <a:prstGeom prst="rect">
            <a:avLst/>
          </a:prstGeom>
          <a:noFill/>
          <a:ln>
            <a:noFill/>
          </a:ln>
        </p:spPr>
      </p:pic>
      <p:pic>
        <p:nvPicPr>
          <p:cNvPr id="139" name="Google Shape;139;p21"/>
          <p:cNvPicPr preferRelativeResize="0"/>
          <p:nvPr/>
        </p:nvPicPr>
        <p:blipFill>
          <a:blip r:embed="rId7">
            <a:alphaModFix/>
          </a:blip>
          <a:stretch>
            <a:fillRect/>
          </a:stretch>
        </p:blipFill>
        <p:spPr>
          <a:xfrm>
            <a:off x="2343700" y="3602063"/>
            <a:ext cx="3235733" cy="13890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