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6858000" cx="12192000"/>
  <p:notesSz cx="6858000" cy="9144000"/>
  <p:embeddedFontLst>
    <p:embeddedFont>
      <p:font typeface="Open Sans Light"/>
      <p:regular r:id="rId44"/>
      <p:bold r:id="rId45"/>
      <p:italic r:id="rId46"/>
      <p:boldItalic r:id="rId47"/>
    </p:embeddedFont>
    <p:embeddedFont>
      <p:font typeface="Open Sans"/>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52" roundtripDataSignature="AMtx7mjFkLzqDn+qpDxD6QbeaSHeJRFwB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OpenSansLight-regular.fntdata"/><Relationship Id="rId43" Type="http://schemas.openxmlformats.org/officeDocument/2006/relationships/slide" Target="slides/slide38.xml"/><Relationship Id="rId46" Type="http://schemas.openxmlformats.org/officeDocument/2006/relationships/font" Target="fonts/OpenSansLight-italic.fntdata"/><Relationship Id="rId45" Type="http://schemas.openxmlformats.org/officeDocument/2006/relationships/font" Target="fonts/OpenSansLigh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OpenSans-regular.fntdata"/><Relationship Id="rId47" Type="http://schemas.openxmlformats.org/officeDocument/2006/relationships/font" Target="fonts/OpenSansLight-boldItalic.fntdata"/><Relationship Id="rId49" Type="http://schemas.openxmlformats.org/officeDocument/2006/relationships/font" Target="fonts/OpenSans-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OpenSans-boldItalic.fntdata"/><Relationship Id="rId50" Type="http://schemas.openxmlformats.org/officeDocument/2006/relationships/font" Target="fonts/OpenSans-italic.fntdata"/><Relationship Id="rId52"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 name="Google Shape;7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Slides 1-6: 10 minutes</a:t>
            </a:r>
            <a:endParaRPr/>
          </a:p>
          <a:p>
            <a:pPr indent="0" lvl="0" marL="0" rtl="0" algn="l">
              <a:lnSpc>
                <a:spcPct val="100000"/>
              </a:lnSpc>
              <a:spcBef>
                <a:spcPts val="0"/>
              </a:spcBef>
              <a:spcAft>
                <a:spcPts val="0"/>
              </a:spcAft>
              <a:buSzPts val="1400"/>
              <a:buNone/>
            </a:pPr>
            <a:r>
              <a:rPr lang="en-US"/>
              <a:t>Slieds 7-10: 7 minutes (no activity) 10 with </a:t>
            </a:r>
            <a:r>
              <a:rPr lang="en-US"/>
              <a:t>activity</a:t>
            </a:r>
            <a:endParaRPr/>
          </a:p>
          <a:p>
            <a:pPr indent="0" lvl="0" marL="0" rtl="0" algn="l">
              <a:lnSpc>
                <a:spcPct val="100000"/>
              </a:lnSpc>
              <a:spcBef>
                <a:spcPts val="0"/>
              </a:spcBef>
              <a:spcAft>
                <a:spcPts val="0"/>
              </a:spcAft>
              <a:buSzPts val="1400"/>
              <a:buNone/>
            </a:pPr>
            <a:r>
              <a:rPr lang="en-US"/>
              <a:t>Sentences: 10-12 minutes</a:t>
            </a:r>
            <a:endParaRPr/>
          </a:p>
          <a:p>
            <a:pPr indent="0" lvl="0" marL="0" rtl="0" algn="l">
              <a:lnSpc>
                <a:spcPct val="100000"/>
              </a:lnSpc>
              <a:spcBef>
                <a:spcPts val="0"/>
              </a:spcBef>
              <a:spcAft>
                <a:spcPts val="0"/>
              </a:spcAft>
              <a:buSzPts val="1400"/>
              <a:buNone/>
            </a:pPr>
            <a:r>
              <a:rPr lang="en-US"/>
              <a:t>Paragraphs-30</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3:10-4:10</a:t>
            </a:r>
            <a:endParaRPr/>
          </a:p>
          <a:p>
            <a:pPr indent="0" lvl="0" marL="0" rtl="0" algn="l">
              <a:lnSpc>
                <a:spcPct val="100000"/>
              </a:lnSpc>
              <a:spcBef>
                <a:spcPts val="0"/>
              </a:spcBef>
              <a:spcAft>
                <a:spcPts val="0"/>
              </a:spcAft>
              <a:buSzPts val="1400"/>
              <a:buNone/>
            </a:pPr>
            <a:r>
              <a:rPr lang="en-US"/>
              <a:t>1 hr 15 mins 3:15-4:30 </a:t>
            </a:r>
            <a:endParaRPr/>
          </a:p>
        </p:txBody>
      </p:sp>
      <p:sp>
        <p:nvSpPr>
          <p:cNvPr id="79" name="Google Shape;7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6d191a927c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6d191a927c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Make a paper like this </a:t>
            </a:r>
            <a:endParaRPr/>
          </a:p>
        </p:txBody>
      </p:sp>
      <p:sp>
        <p:nvSpPr>
          <p:cNvPr id="168" name="Google Shape;168;g36d191a927c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6c362dbd73_0_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6c362dbd73_0_7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90000"/>
              </a:lnSpc>
              <a:spcBef>
                <a:spcPts val="500"/>
              </a:spcBef>
              <a:spcAft>
                <a:spcPts val="0"/>
              </a:spcAft>
              <a:buNone/>
            </a:pPr>
            <a:r>
              <a:rPr lang="en-US">
                <a:latin typeface="Open Sans"/>
                <a:ea typeface="Open Sans"/>
                <a:cs typeface="Open Sans"/>
                <a:sym typeface="Open Sans"/>
              </a:rPr>
              <a:t>It is </a:t>
            </a:r>
            <a:r>
              <a:rPr lang="en-US">
                <a:latin typeface="Open Sans"/>
                <a:ea typeface="Open Sans"/>
                <a:cs typeface="Open Sans"/>
                <a:sym typeface="Open Sans"/>
              </a:rPr>
              <a:t>important</a:t>
            </a:r>
            <a:r>
              <a:rPr lang="en-US">
                <a:latin typeface="Open Sans"/>
                <a:ea typeface="Open Sans"/>
                <a:cs typeface="Open Sans"/>
                <a:sym typeface="Open Sans"/>
              </a:rPr>
              <a:t> that your kids have sentence skills before we jump into longer more complex writing, because if they can’t write a good complex sentence then writing a paragraph and or longer pieces of writing will not go well and will lead to frustration for both you and your students. </a:t>
            </a:r>
            <a:endParaRPr>
              <a:latin typeface="Open Sans"/>
              <a:ea typeface="Open Sans"/>
              <a:cs typeface="Open Sans"/>
              <a:sym typeface="Open Sans"/>
            </a:endParaRPr>
          </a:p>
          <a:p>
            <a:pPr indent="0" lvl="0" marL="0" rtl="0" algn="l">
              <a:lnSpc>
                <a:spcPct val="90000"/>
              </a:lnSpc>
              <a:spcBef>
                <a:spcPts val="500"/>
              </a:spcBef>
              <a:spcAft>
                <a:spcPts val="0"/>
              </a:spcAft>
              <a:buNone/>
            </a:pPr>
            <a:r>
              <a:t/>
            </a:r>
            <a:endParaRPr>
              <a:latin typeface="Open Sans"/>
              <a:ea typeface="Open Sans"/>
              <a:cs typeface="Open Sans"/>
              <a:sym typeface="Open Sans"/>
            </a:endParaRPr>
          </a:p>
          <a:p>
            <a:pPr indent="-304800" lvl="1" marL="914400" rtl="0" algn="l">
              <a:lnSpc>
                <a:spcPct val="90000"/>
              </a:lnSpc>
              <a:spcBef>
                <a:spcPts val="500"/>
              </a:spcBef>
              <a:spcAft>
                <a:spcPts val="0"/>
              </a:spcAft>
              <a:buClr>
                <a:schemeClr val="dk1"/>
              </a:buClr>
              <a:buSzPts val="1200"/>
              <a:buChar char="•"/>
            </a:pPr>
            <a:r>
              <a:rPr lang="en-US">
                <a:latin typeface="Open Sans"/>
                <a:ea typeface="Open Sans"/>
                <a:cs typeface="Open Sans"/>
                <a:sym typeface="Open Sans"/>
              </a:rPr>
              <a:t>Sentence-part cards: match the subject and predicate</a:t>
            </a:r>
            <a:endParaRPr>
              <a:latin typeface="Open Sans"/>
              <a:ea typeface="Open Sans"/>
              <a:cs typeface="Open Sans"/>
              <a:sym typeface="Open Sans"/>
            </a:endParaRPr>
          </a:p>
          <a:p>
            <a:pPr indent="-304800" lvl="1" marL="914400" rtl="0" algn="l">
              <a:lnSpc>
                <a:spcPct val="90000"/>
              </a:lnSpc>
              <a:spcBef>
                <a:spcPts val="0"/>
              </a:spcBef>
              <a:spcAft>
                <a:spcPts val="0"/>
              </a:spcAft>
              <a:buClr>
                <a:schemeClr val="dk1"/>
              </a:buClr>
              <a:buSzPts val="1200"/>
              <a:buChar char="•"/>
            </a:pPr>
            <a:r>
              <a:rPr lang="en-US">
                <a:latin typeface="Open Sans"/>
                <a:ea typeface="Open Sans"/>
                <a:cs typeface="Open Sans"/>
                <a:sym typeface="Open Sans"/>
              </a:rPr>
              <a:t>Add a sentence part: give students either the subject or predicate and they add the other</a:t>
            </a:r>
            <a:endParaRPr>
              <a:latin typeface="Open Sans"/>
              <a:ea typeface="Open Sans"/>
              <a:cs typeface="Open Sans"/>
              <a:sym typeface="Open Sans"/>
            </a:endParaRPr>
          </a:p>
          <a:p>
            <a:pPr indent="-304800" lvl="1" marL="914400" rtl="0" algn="l">
              <a:lnSpc>
                <a:spcPct val="90000"/>
              </a:lnSpc>
              <a:spcBef>
                <a:spcPts val="0"/>
              </a:spcBef>
              <a:spcAft>
                <a:spcPts val="0"/>
              </a:spcAft>
              <a:buClr>
                <a:schemeClr val="dk1"/>
              </a:buClr>
              <a:buSzPts val="1200"/>
              <a:buChar char="•"/>
            </a:pPr>
            <a:r>
              <a:rPr lang="en-US">
                <a:latin typeface="Open Sans"/>
                <a:ea typeface="Open Sans"/>
                <a:cs typeface="Open Sans"/>
                <a:sym typeface="Open Sans"/>
              </a:rPr>
              <a:t>Sentence or Fragment: identify if it is a sentence or fragment, and tell what is missing</a:t>
            </a:r>
            <a:endParaRPr>
              <a:latin typeface="Open Sans"/>
              <a:ea typeface="Open Sans"/>
              <a:cs typeface="Open Sans"/>
              <a:sym typeface="Open Sans"/>
            </a:endParaRPr>
          </a:p>
          <a:p>
            <a:pPr indent="-304800" lvl="1" marL="914400" rtl="0" algn="l">
              <a:lnSpc>
                <a:spcPct val="90000"/>
              </a:lnSpc>
              <a:spcBef>
                <a:spcPts val="0"/>
              </a:spcBef>
              <a:spcAft>
                <a:spcPts val="0"/>
              </a:spcAft>
              <a:buClr>
                <a:schemeClr val="dk1"/>
              </a:buClr>
              <a:buSzPts val="1200"/>
              <a:buFont typeface="Open Sans"/>
              <a:buChar char="•"/>
            </a:pPr>
            <a:r>
              <a:rPr lang="en-US">
                <a:latin typeface="Open Sans"/>
                <a:ea typeface="Open Sans"/>
                <a:cs typeface="Open Sans"/>
                <a:sym typeface="Open Sans"/>
              </a:rPr>
              <a:t>Sentence Scrambles: mix the words up and have kids put in order</a:t>
            </a:r>
            <a:endParaRPr>
              <a:latin typeface="Open Sans"/>
              <a:ea typeface="Open Sans"/>
              <a:cs typeface="Open Sans"/>
              <a:sym typeface="Open Sans"/>
            </a:endParaRPr>
          </a:p>
          <a:p>
            <a:pPr indent="-304800" lvl="1" marL="914400" rtl="0" algn="l">
              <a:lnSpc>
                <a:spcPct val="90000"/>
              </a:lnSpc>
              <a:spcBef>
                <a:spcPts val="0"/>
              </a:spcBef>
              <a:spcAft>
                <a:spcPts val="0"/>
              </a:spcAft>
              <a:buClr>
                <a:schemeClr val="dk1"/>
              </a:buClr>
              <a:buSzPts val="1200"/>
              <a:buFont typeface="Open Sans"/>
              <a:buChar char="•"/>
            </a:pPr>
            <a:r>
              <a:rPr lang="en-US">
                <a:latin typeface="Open Sans"/>
                <a:ea typeface="Open Sans"/>
                <a:cs typeface="Open Sans"/>
                <a:sym typeface="Open Sans"/>
              </a:rPr>
              <a:t>take two sentences and put together, you can start with 2 but you can get up to 4-5 simple sentences and have kids combine them</a:t>
            </a:r>
            <a:endParaRPr>
              <a:latin typeface="Open Sans"/>
              <a:ea typeface="Open Sans"/>
              <a:cs typeface="Open Sans"/>
              <a:sym typeface="Open Sans"/>
            </a:endParaRPr>
          </a:p>
          <a:p>
            <a:pPr indent="-304800" lvl="1" marL="914400" rtl="0" algn="l">
              <a:lnSpc>
                <a:spcPct val="90000"/>
              </a:lnSpc>
              <a:spcBef>
                <a:spcPts val="0"/>
              </a:spcBef>
              <a:spcAft>
                <a:spcPts val="0"/>
              </a:spcAft>
              <a:buClr>
                <a:schemeClr val="dk1"/>
              </a:buClr>
              <a:buSzPts val="1200"/>
              <a:buFont typeface="Open Sans"/>
              <a:buChar char="•"/>
            </a:pPr>
            <a:r>
              <a:rPr lang="en-US">
                <a:latin typeface="Open Sans"/>
                <a:ea typeface="Open Sans"/>
                <a:cs typeface="Open Sans"/>
                <a:sym typeface="Open Sans"/>
              </a:rPr>
              <a:t>Sentence elaboration, mentor text is helpful in showing why this is powerful</a:t>
            </a:r>
            <a:endParaRPr>
              <a:latin typeface="Open Sans"/>
              <a:ea typeface="Open Sans"/>
              <a:cs typeface="Open Sans"/>
              <a:sym typeface="Open Sans"/>
            </a:endParaRPr>
          </a:p>
          <a:p>
            <a:pPr indent="-304800" lvl="1" marL="914400" rtl="0" algn="l">
              <a:lnSpc>
                <a:spcPct val="90000"/>
              </a:lnSpc>
              <a:spcBef>
                <a:spcPts val="0"/>
              </a:spcBef>
              <a:spcAft>
                <a:spcPts val="0"/>
              </a:spcAft>
              <a:buClr>
                <a:schemeClr val="dk1"/>
              </a:buClr>
              <a:buSzPts val="1200"/>
              <a:buFont typeface="Open Sans"/>
              <a:buChar char="•"/>
            </a:pPr>
            <a:r>
              <a:t/>
            </a:r>
            <a:endParaRPr>
              <a:latin typeface="Open Sans"/>
              <a:ea typeface="Open Sans"/>
              <a:cs typeface="Open Sans"/>
              <a:sym typeface="Open Sans"/>
            </a:endParaRPr>
          </a:p>
        </p:txBody>
      </p:sp>
      <p:sp>
        <p:nvSpPr>
          <p:cNvPr id="179" name="Google Shape;179;g36c362dbd73_0_7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6c362dbd73_0_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6c362dbd73_0_9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Take an article and make simple sentences to help students check comprehension and practice writing.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Take these sentences and make one sentence, paying attention to what skills you needed in order to be successful.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Quick write on your paper. </a:t>
            </a:r>
            <a:endParaRPr/>
          </a:p>
        </p:txBody>
      </p:sp>
      <p:sp>
        <p:nvSpPr>
          <p:cNvPr id="188" name="Google Shape;188;g36c362dbd73_0_9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6d191a927c_0_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6d191a927c_0_1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g36d191a927c_0_14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6c362dbd73_0_1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6c362dbd73_0_18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WR: pg 127</a:t>
            </a:r>
            <a:endParaRPr/>
          </a:p>
          <a:p>
            <a:pPr indent="0" lvl="0" marL="0" rtl="0" algn="l">
              <a:spcBef>
                <a:spcPts val="0"/>
              </a:spcBef>
              <a:spcAft>
                <a:spcPts val="0"/>
              </a:spcAft>
              <a:buNone/>
            </a:pPr>
            <a:r>
              <a:t/>
            </a:r>
            <a:endParaRPr/>
          </a:p>
        </p:txBody>
      </p:sp>
      <p:sp>
        <p:nvSpPr>
          <p:cNvPr id="208" name="Google Shape;208;g36c362dbd73_0_18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6c362dbd73_0_2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6c362dbd73_0_20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g36c362dbd73_0_20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6c362dbd73_0_2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6c362dbd73_0_2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g36c362dbd73_0_2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6c362dbd73_0_2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6c362dbd73_0_2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 dotted lines are for ideas, not complete sentences, the solid lines are for complete sentences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idea here is that we want to help students really understand the parts of a paragraph before we have them just go write. If we have them outline the paragraphs as they are learning how to compose well written paragraphs then creating longer or </a:t>
            </a:r>
            <a:r>
              <a:rPr lang="en-US"/>
              <a:t>multi</a:t>
            </a:r>
            <a:r>
              <a:rPr lang="en-US"/>
              <a:t> paragraph will be easier.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Start small, start slow, then go faster.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You may want to give students the topic sentence at first then they fill in the details and you write the CS together. Or if they are really good at combining ideas  and making sentences they can do the conclusion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the beginning create SOP with familiar topics and/or stories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-Students really can’t write if they don’t already have the knowledge, so make sure they have gained the information and or they have an article, story, book to gain information from</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31" name="Google Shape;231;g36c362dbd73_0_2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6c362dbd73_0_2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36c362dbd73_0_2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AutoNum type="arabicPeriod"/>
            </a:pPr>
            <a:r>
              <a:rPr lang="en-US"/>
              <a:t>T: Write a paragraph about summer</a:t>
            </a:r>
            <a:endParaRPr/>
          </a:p>
          <a:p>
            <a:pPr indent="0" lvl="0" marL="457200" rtl="0" algn="l">
              <a:spcBef>
                <a:spcPts val="0"/>
              </a:spcBef>
              <a:spcAft>
                <a:spcPts val="0"/>
              </a:spcAft>
              <a:buNone/>
            </a:pPr>
            <a:r>
              <a:rPr lang="en-US"/>
              <a:t>A: Audience (teacher to get to know us)</a:t>
            </a:r>
            <a:endParaRPr/>
          </a:p>
          <a:p>
            <a:pPr indent="0" lvl="0" marL="457200" rtl="0" algn="l">
              <a:spcBef>
                <a:spcPts val="0"/>
              </a:spcBef>
              <a:spcAft>
                <a:spcPts val="0"/>
              </a:spcAft>
              <a:buNone/>
            </a:pPr>
            <a:r>
              <a:rPr lang="en-US"/>
              <a:t>P: Share thing you enjoy(ed) over summer</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AutoNum type="arabicPeriod"/>
            </a:pPr>
            <a:r>
              <a:rPr lang="en-US"/>
              <a:t>brainstorm details</a:t>
            </a:r>
            <a:endParaRPr/>
          </a:p>
          <a:p>
            <a:pPr indent="-317500" lvl="0" marL="457200" rtl="0" algn="l">
              <a:spcBef>
                <a:spcPts val="0"/>
              </a:spcBef>
              <a:spcAft>
                <a:spcPts val="0"/>
              </a:spcAft>
              <a:buSzPts val="1400"/>
              <a:buAutoNum type="arabicPeriod"/>
            </a:pPr>
            <a:r>
              <a:rPr lang="en-US"/>
              <a:t>Give students the TS</a:t>
            </a:r>
            <a:endParaRPr/>
          </a:p>
          <a:p>
            <a:pPr indent="-317500" lvl="0" marL="457200" rtl="0" algn="l">
              <a:spcBef>
                <a:spcPts val="0"/>
              </a:spcBef>
              <a:spcAft>
                <a:spcPts val="0"/>
              </a:spcAft>
              <a:buSzPts val="1400"/>
              <a:buAutoNum type="arabicPeriod"/>
            </a:pPr>
            <a:r>
              <a:rPr lang="en-US"/>
              <a:t>have them categorize the details</a:t>
            </a:r>
            <a:endParaRPr/>
          </a:p>
          <a:p>
            <a:pPr indent="-317500" lvl="0" marL="457200" rtl="0" algn="l">
              <a:spcBef>
                <a:spcPts val="0"/>
              </a:spcBef>
              <a:spcAft>
                <a:spcPts val="0"/>
              </a:spcAft>
              <a:buSzPts val="1400"/>
              <a:buAutoNum type="arabicPeriod"/>
            </a:pPr>
            <a:r>
              <a:rPr lang="en-US"/>
              <a:t>Give them a CS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*They can now turn each number into a sentence, afterwards putting them into a complete paragraph</a:t>
            </a:r>
            <a:endParaRPr/>
          </a:p>
          <a:p>
            <a:pPr indent="0" lvl="0" marL="0" rtl="0" algn="l">
              <a:spcBef>
                <a:spcPts val="0"/>
              </a:spcBef>
              <a:spcAft>
                <a:spcPts val="0"/>
              </a:spcAft>
              <a:buNone/>
            </a:pPr>
            <a:r>
              <a:rPr lang="en-US"/>
              <a:t>*Scaffolds/</a:t>
            </a:r>
            <a:r>
              <a:rPr lang="en-US"/>
              <a:t>differentiation</a:t>
            </a:r>
            <a:r>
              <a:rPr lang="en-US"/>
              <a:t>: different sentence types, lengths. Use of subordinating </a:t>
            </a:r>
            <a:r>
              <a:rPr lang="en-US"/>
              <a:t>conjunctions</a:t>
            </a:r>
            <a:r>
              <a:rPr lang="en-US"/>
              <a:t>, appositives, etc.</a:t>
            </a:r>
            <a:endParaRPr/>
          </a:p>
          <a:p>
            <a:pPr indent="0" lvl="0" marL="0" rtl="0" algn="l">
              <a:spcBef>
                <a:spcPts val="0"/>
              </a:spcBef>
              <a:spcAft>
                <a:spcPts val="0"/>
              </a:spcAft>
              <a:buNone/>
            </a:pPr>
            <a:r>
              <a:rPr lang="en-US"/>
              <a:t>*You could give kids the subordinating </a:t>
            </a:r>
            <a:r>
              <a:rPr lang="en-US"/>
              <a:t>conjunctions</a:t>
            </a:r>
            <a:r>
              <a:rPr lang="en-US"/>
              <a:t>, before, after, if</a:t>
            </a:r>
            <a:endParaRPr/>
          </a:p>
          <a:p>
            <a:pPr indent="0" lvl="0" marL="0" rtl="0" algn="l">
              <a:spcBef>
                <a:spcPts val="0"/>
              </a:spcBef>
              <a:spcAft>
                <a:spcPts val="0"/>
              </a:spcAft>
              <a:buNone/>
            </a:pPr>
            <a:r>
              <a:rPr lang="en-US"/>
              <a:t>*Have students use transitions words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Remember that you don’t have to take the SPO to a final writing piece, think of the 40, 20, 40 model.</a:t>
            </a:r>
            <a:endParaRPr/>
          </a:p>
        </p:txBody>
      </p:sp>
      <p:sp>
        <p:nvSpPr>
          <p:cNvPr id="239" name="Google Shape;239;g36c362dbd73_0_2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6d12b1cfd7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36d12b1cfd7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How could you change this activity, scaffold it, or make it more challenging for those students </a:t>
            </a:r>
            <a:r>
              <a:rPr lang="en-US"/>
              <a:t>that</a:t>
            </a:r>
            <a:r>
              <a:rPr lang="en-US"/>
              <a:t> needed it.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You can have them write the paragraph out, you </a:t>
            </a:r>
            <a:r>
              <a:rPr lang="en-US"/>
              <a:t>could</a:t>
            </a:r>
            <a:r>
              <a:rPr lang="en-US"/>
              <a:t> have them write a </a:t>
            </a:r>
            <a:r>
              <a:rPr lang="en-US"/>
              <a:t>conclusion</a:t>
            </a:r>
            <a:r>
              <a:rPr lang="en-US"/>
              <a:t> sentence, you could give them more details, give them a CS that they need to </a:t>
            </a:r>
            <a:r>
              <a:rPr lang="en-US"/>
              <a:t>identify</a:t>
            </a:r>
            <a:r>
              <a:rPr lang="en-US"/>
              <a:t>, etc. </a:t>
            </a:r>
            <a:endParaRPr/>
          </a:p>
        </p:txBody>
      </p:sp>
      <p:sp>
        <p:nvSpPr>
          <p:cNvPr id="248" name="Google Shape;248;g36d12b1cfd7_0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6c362dbd73_0_1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8" name="Google Shape;88;g36c362dbd73_0_19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g36c362dbd73_0_19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6d191a927c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6d191a927c_0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*Teaching/assessing transition words</a:t>
            </a:r>
            <a:endParaRPr/>
          </a:p>
          <a:p>
            <a:pPr indent="0" lvl="0" marL="0" rtl="0" algn="l">
              <a:spcBef>
                <a:spcPts val="0"/>
              </a:spcBef>
              <a:spcAft>
                <a:spcPts val="0"/>
              </a:spcAft>
              <a:buNone/>
            </a:pPr>
            <a:r>
              <a:rPr lang="en-US"/>
              <a:t>you can use in content as well</a:t>
            </a:r>
            <a:endParaRPr/>
          </a:p>
        </p:txBody>
      </p:sp>
      <p:sp>
        <p:nvSpPr>
          <p:cNvPr id="259" name="Google Shape;259;g36d191a927c_0_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6d191a927c_0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36d191a927c_0_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Practice writing sentences, using elaboration or </a:t>
            </a:r>
            <a:r>
              <a:rPr lang="en-US"/>
              <a:t>kernel</a:t>
            </a:r>
            <a:r>
              <a:rPr lang="en-US"/>
              <a:t> sentences or sentence </a:t>
            </a:r>
            <a:r>
              <a:rPr lang="en-US"/>
              <a:t>combining</a:t>
            </a:r>
            <a:r>
              <a:rPr lang="en-US"/>
              <a:t> </a:t>
            </a:r>
            <a:endParaRPr/>
          </a:p>
        </p:txBody>
      </p:sp>
      <p:sp>
        <p:nvSpPr>
          <p:cNvPr id="271" name="Google Shape;271;g36d191a927c_0_4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6d191a927c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36d191a927c_0_6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They must know how to solve the problem in order to get it correct, also, if they can solve it they can easily see what they don’t need to solve the problem.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Use </a:t>
            </a:r>
            <a:r>
              <a:rPr lang="en-US"/>
              <a:t>across</a:t>
            </a:r>
            <a:r>
              <a:rPr lang="en-US"/>
              <a:t> content areas</a:t>
            </a:r>
            <a:endParaRPr/>
          </a:p>
          <a:p>
            <a:pPr indent="0" lvl="0" marL="0" rtl="0" algn="l">
              <a:spcBef>
                <a:spcPts val="0"/>
              </a:spcBef>
              <a:spcAft>
                <a:spcPts val="0"/>
              </a:spcAft>
              <a:buNone/>
            </a:pPr>
            <a:r>
              <a:t/>
            </a:r>
            <a:endParaRPr/>
          </a:p>
        </p:txBody>
      </p:sp>
      <p:sp>
        <p:nvSpPr>
          <p:cNvPr id="287" name="Google Shape;287;g36d191a927c_0_6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6d191a927c_0_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36d191a927c_0_8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Practice writing sentences, using elaboration or kernel sentences or sentence combining </a:t>
            </a:r>
            <a:endParaRPr/>
          </a:p>
        </p:txBody>
      </p:sp>
      <p:sp>
        <p:nvSpPr>
          <p:cNvPr id="300" name="Google Shape;300;g36d191a927c_0_8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6d191a927c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36d191a927c_0_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4 types of sentences: for younger students using exclamation or command is ok, but older students should go beyond that.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Subordinating</a:t>
            </a:r>
            <a:r>
              <a:rPr lang="en-US"/>
              <a:t> Conjunction: </a:t>
            </a:r>
            <a:r>
              <a:rPr lang="en-US" sz="1100">
                <a:latin typeface="Arial"/>
                <a:ea typeface="Arial"/>
                <a:cs typeface="Arial"/>
                <a:sym typeface="Arial"/>
              </a:rPr>
              <a:t>A </a:t>
            </a:r>
            <a:r>
              <a:rPr b="1" lang="en-US" sz="1100">
                <a:latin typeface="Arial"/>
                <a:ea typeface="Arial"/>
                <a:cs typeface="Arial"/>
                <a:sym typeface="Arial"/>
              </a:rPr>
              <a:t>subordinating conjunction</a:t>
            </a:r>
            <a:r>
              <a:rPr lang="en-US" sz="1100">
                <a:latin typeface="Arial"/>
                <a:ea typeface="Arial"/>
                <a:cs typeface="Arial"/>
                <a:sym typeface="Arial"/>
              </a:rPr>
              <a:t> is a word or phrase that connects a </a:t>
            </a:r>
            <a:r>
              <a:rPr b="1" lang="en-US" sz="1100">
                <a:latin typeface="Arial"/>
                <a:ea typeface="Arial"/>
                <a:cs typeface="Arial"/>
                <a:sym typeface="Arial"/>
              </a:rPr>
              <a:t>dependent clause</a:t>
            </a:r>
            <a:r>
              <a:rPr lang="en-US" sz="1100">
                <a:latin typeface="Arial"/>
                <a:ea typeface="Arial"/>
                <a:cs typeface="Arial"/>
                <a:sym typeface="Arial"/>
              </a:rPr>
              <a:t> (also called a subordinate clause) to an </a:t>
            </a:r>
            <a:r>
              <a:rPr b="1" lang="en-US" sz="1100">
                <a:latin typeface="Arial"/>
                <a:ea typeface="Arial"/>
                <a:cs typeface="Arial"/>
                <a:sym typeface="Arial"/>
              </a:rPr>
              <a:t>independent clause</a:t>
            </a:r>
            <a:r>
              <a:rPr lang="en-US" sz="1100">
                <a:latin typeface="Arial"/>
                <a:ea typeface="Arial"/>
                <a:cs typeface="Arial"/>
                <a:sym typeface="Arial"/>
              </a:rPr>
              <a:t> (also called a main clause).</a:t>
            </a:r>
            <a:endParaRPr sz="1100">
              <a:latin typeface="Arial"/>
              <a:ea typeface="Arial"/>
              <a:cs typeface="Arial"/>
              <a:sym typeface="Arial"/>
            </a:endParaRPr>
          </a:p>
          <a:p>
            <a:pPr indent="-298450" lvl="1" marL="914400" rtl="0" algn="l">
              <a:lnSpc>
                <a:spcPct val="115000"/>
              </a:lnSpc>
              <a:spcBef>
                <a:spcPts val="1200"/>
              </a:spcBef>
              <a:spcAft>
                <a:spcPts val="0"/>
              </a:spcAft>
              <a:buClr>
                <a:schemeClr val="dk1"/>
              </a:buClr>
              <a:buSzPts val="1100"/>
              <a:buAutoNum type="arabicPeriod"/>
            </a:pPr>
            <a:r>
              <a:rPr b="1" lang="en-US" sz="1100">
                <a:latin typeface="Arial"/>
                <a:ea typeface="Arial"/>
                <a:cs typeface="Arial"/>
                <a:sym typeface="Arial"/>
              </a:rPr>
              <a:t>Introduces the dependent clause:</a:t>
            </a:r>
            <a:r>
              <a:rPr lang="en-US" sz="1100">
                <a:latin typeface="Arial"/>
                <a:ea typeface="Arial"/>
                <a:cs typeface="Arial"/>
                <a:sym typeface="Arial"/>
              </a:rPr>
              <a:t> It's always at the beginning of the dependent clause.</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AutoNum type="arabicPeriod"/>
            </a:pPr>
            <a:r>
              <a:rPr b="1" lang="en-US" sz="1100">
                <a:latin typeface="Arial"/>
                <a:ea typeface="Arial"/>
                <a:cs typeface="Arial"/>
                <a:sym typeface="Arial"/>
              </a:rPr>
              <a:t>Shows the relationship between the clauses:</a:t>
            </a:r>
            <a:r>
              <a:rPr lang="en-US" sz="1100">
                <a:latin typeface="Arial"/>
                <a:ea typeface="Arial"/>
                <a:cs typeface="Arial"/>
                <a:sym typeface="Arial"/>
              </a:rPr>
              <a:t> It clarifies </a:t>
            </a:r>
            <a:r>
              <a:rPr i="1" lang="en-US" sz="1100">
                <a:latin typeface="Arial"/>
                <a:ea typeface="Arial"/>
                <a:cs typeface="Arial"/>
                <a:sym typeface="Arial"/>
              </a:rPr>
              <a:t>how</a:t>
            </a:r>
            <a:r>
              <a:rPr lang="en-US" sz="1100">
                <a:latin typeface="Arial"/>
                <a:ea typeface="Arial"/>
                <a:cs typeface="Arial"/>
                <a:sym typeface="Arial"/>
              </a:rPr>
              <a:t> the dependent clause relates to the independent clause (e.g., cause, effect, time, condition, contrast, place, etc.).</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AutoNum type="arabicPeriod"/>
            </a:pPr>
            <a:r>
              <a:rPr b="1" lang="en-US" sz="1100">
                <a:latin typeface="Arial"/>
                <a:ea typeface="Arial"/>
                <a:cs typeface="Arial"/>
                <a:sym typeface="Arial"/>
              </a:rPr>
              <a:t>Makes the dependent clause "dependent":</a:t>
            </a:r>
            <a:r>
              <a:rPr lang="en-US" sz="1100">
                <a:latin typeface="Arial"/>
                <a:ea typeface="Arial"/>
                <a:cs typeface="Arial"/>
                <a:sym typeface="Arial"/>
              </a:rPr>
              <a:t> It subordinates the clause it introduces, meaning that clause can no longer stand alone as a complete sentence.</a:t>
            </a:r>
            <a:endParaRPr sz="1100">
              <a:latin typeface="Arial"/>
              <a:ea typeface="Arial"/>
              <a:cs typeface="Arial"/>
              <a:sym typeface="Arial"/>
            </a:endParaRPr>
          </a:p>
          <a:p>
            <a:pPr indent="0" lvl="0" marL="0" rtl="0" algn="l">
              <a:spcBef>
                <a:spcPts val="1200"/>
              </a:spcBef>
              <a:spcAft>
                <a:spcPts val="0"/>
              </a:spcAft>
              <a:buNone/>
            </a:pPr>
            <a:r>
              <a:t/>
            </a:r>
            <a:endParaRPr sz="1100">
              <a:latin typeface="Arial"/>
              <a:ea typeface="Arial"/>
              <a:cs typeface="Arial"/>
              <a:sym typeface="Aria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app</a:t>
            </a:r>
            <a:r>
              <a:rPr lang="en-US"/>
              <a:t>ositive</a:t>
            </a:r>
            <a:r>
              <a:rPr lang="en-US"/>
              <a:t>: </a:t>
            </a:r>
            <a:r>
              <a:rPr lang="en-US"/>
              <a:t>is a noun or noun phrase that renames another noun right beside it. It provides more information about the noun it's next to, clarifying or adding details, and is typically set off by commas, dashes, or parentheses</a:t>
            </a:r>
            <a:endParaRPr/>
          </a:p>
        </p:txBody>
      </p:sp>
      <p:sp>
        <p:nvSpPr>
          <p:cNvPr id="313" name="Google Shape;313;g36d191a927c_0_4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6d191a927c_0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36d191a927c_0_1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You could have students work in groups, you could allow them to pick one of the 3 ways. </a:t>
            </a:r>
            <a:endParaRPr/>
          </a:p>
        </p:txBody>
      </p:sp>
      <p:sp>
        <p:nvSpPr>
          <p:cNvPr id="327" name="Google Shape;327;g36d191a927c_0_1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6d191a927c_0_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36d191a927c_0_1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40" name="Google Shape;340;g36d191a927c_0_1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6d12b1cfd7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36d12b1cfd7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g36d12b1cfd7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36d7adc26ec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36d7adc26ec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g36d7adc26ec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6d191a927c_0_1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36d191a927c_0_1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g36d191a927c_0_1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31dee26ebe_0_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g331dee26ebe_0_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Who is here today, what grades? </a:t>
            </a:r>
            <a:endParaRPr/>
          </a:p>
        </p:txBody>
      </p:sp>
      <p:sp>
        <p:nvSpPr>
          <p:cNvPr id="98" name="Google Shape;98;g331dee26ebe_0_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36d191a927c_0_2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36d191a927c_0_2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In order for students to be successful at </a:t>
            </a:r>
            <a:r>
              <a:rPr lang="en-US"/>
              <a:t>summarizing</a:t>
            </a:r>
            <a:r>
              <a:rPr lang="en-US"/>
              <a:t> they have to know how to take notes and collect information.  </a:t>
            </a:r>
            <a:endParaRPr/>
          </a:p>
        </p:txBody>
      </p:sp>
      <p:sp>
        <p:nvSpPr>
          <p:cNvPr id="375" name="Google Shape;375;g36d191a927c_0_24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36d191a927c_0_2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36d191a927c_0_2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g36d191a927c_0_25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33ae49eda0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g33ae49eda01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3" name="Google Shape;393;g33ae49eda01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36d191a927c_0_1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36d191a927c_0_1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g36d191a927c_0_15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36d191a927c_0_1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36d191a927c_0_16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Gather information and then use their previous sentence writing skills to write a summary sentence</a:t>
            </a:r>
            <a:endParaRPr/>
          </a:p>
        </p:txBody>
      </p:sp>
      <p:sp>
        <p:nvSpPr>
          <p:cNvPr id="409" name="Google Shape;409;g36d191a927c_0_16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36d191a927c_0_2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36d191a927c_0_2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g36d191a927c_0_23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36d191a927c_0_2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36d191a927c_0_26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g36d191a927c_0_26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33ae49eda01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g33ae49eda01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8" name="Google Shape;438;g33ae49eda01_0_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369b9abb44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369b9abb44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g369b9abb44c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6c362dbd73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6c362dbd73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 activities and information I am sharing comes from these resources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Choral Read- thoughts</a:t>
            </a:r>
            <a:endParaRPr/>
          </a:p>
        </p:txBody>
      </p:sp>
      <p:sp>
        <p:nvSpPr>
          <p:cNvPr id="108" name="Google Shape;108;g36c362dbd73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6c362dbd73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6c362dbd73_0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90000"/>
              </a:lnSpc>
              <a:spcBef>
                <a:spcPts val="1000"/>
              </a:spcBef>
              <a:spcAft>
                <a:spcPts val="0"/>
              </a:spcAft>
              <a:buNone/>
            </a:pPr>
            <a:r>
              <a:t/>
            </a:r>
            <a:endParaRPr/>
          </a:p>
          <a:p>
            <a:pPr indent="0" lvl="0" marL="0" rtl="0" algn="l">
              <a:lnSpc>
                <a:spcPct val="90000"/>
              </a:lnSpc>
              <a:spcBef>
                <a:spcPts val="1000"/>
              </a:spcBef>
              <a:spcAft>
                <a:spcPts val="0"/>
              </a:spcAft>
              <a:buNone/>
            </a:pPr>
            <a:r>
              <a:rPr lang="en-US"/>
              <a:t>Who has seen this? 1-5 how familiar are you with this? </a:t>
            </a:r>
            <a:endParaRPr/>
          </a:p>
          <a:p>
            <a:pPr indent="-304800" lvl="0" marL="457200" rtl="0" algn="l">
              <a:lnSpc>
                <a:spcPct val="90000"/>
              </a:lnSpc>
              <a:spcBef>
                <a:spcPts val="1000"/>
              </a:spcBef>
              <a:spcAft>
                <a:spcPts val="0"/>
              </a:spcAft>
              <a:buClr>
                <a:schemeClr val="dk1"/>
              </a:buClr>
              <a:buSzPts val="1200"/>
              <a:buChar char="•"/>
            </a:pPr>
            <a:r>
              <a:rPr lang="en-US"/>
              <a:t>Critical thinking generates ideas and applies the writing process.</a:t>
            </a:r>
            <a:endParaRPr/>
          </a:p>
          <a:p>
            <a:pPr indent="-304800" lvl="0" marL="457200" rtl="0" algn="l">
              <a:lnSpc>
                <a:spcPct val="90000"/>
              </a:lnSpc>
              <a:spcBef>
                <a:spcPts val="1000"/>
              </a:spcBef>
              <a:spcAft>
                <a:spcPts val="0"/>
              </a:spcAft>
              <a:buClr>
                <a:schemeClr val="dk1"/>
              </a:buClr>
              <a:buSzPts val="1200"/>
              <a:buChar char="•"/>
            </a:pPr>
            <a:r>
              <a:rPr lang="en-US"/>
              <a:t>Syntax focuses on writing sophisticated, elaborated sentences.</a:t>
            </a:r>
            <a:endParaRPr/>
          </a:p>
          <a:p>
            <a:pPr indent="-304800" lvl="0" marL="457200" rtl="0" algn="l">
              <a:lnSpc>
                <a:spcPct val="90000"/>
              </a:lnSpc>
              <a:spcBef>
                <a:spcPts val="1000"/>
              </a:spcBef>
              <a:spcAft>
                <a:spcPts val="0"/>
              </a:spcAft>
              <a:buClr>
                <a:schemeClr val="dk1"/>
              </a:buClr>
              <a:buSzPts val="1200"/>
              <a:buChar char="•"/>
            </a:pPr>
            <a:r>
              <a:rPr lang="en-US"/>
              <a:t>Text structure applies knowledge of paragraphs and organization.</a:t>
            </a:r>
            <a:endParaRPr/>
          </a:p>
          <a:p>
            <a:pPr indent="-304800" lvl="0" marL="457200" rtl="0" algn="l">
              <a:lnSpc>
                <a:spcPct val="90000"/>
              </a:lnSpc>
              <a:spcBef>
                <a:spcPts val="1000"/>
              </a:spcBef>
              <a:spcAft>
                <a:spcPts val="0"/>
              </a:spcAft>
              <a:buClr>
                <a:schemeClr val="dk1"/>
              </a:buClr>
              <a:buSzPts val="1200"/>
              <a:buChar char="•"/>
            </a:pPr>
            <a:r>
              <a:rPr lang="en-US"/>
              <a:t>Writing craft considers task, audience, and purpose.</a:t>
            </a:r>
            <a:endParaRPr/>
          </a:p>
          <a:p>
            <a:pPr indent="-304800" lvl="0" marL="457200" rtl="0" algn="l">
              <a:lnSpc>
                <a:spcPct val="90000"/>
              </a:lnSpc>
              <a:spcBef>
                <a:spcPts val="1000"/>
              </a:spcBef>
              <a:spcAft>
                <a:spcPts val="0"/>
              </a:spcAft>
              <a:buClr>
                <a:schemeClr val="dk1"/>
              </a:buClr>
              <a:buSzPts val="1200"/>
              <a:buChar char="•"/>
            </a:pPr>
            <a:r>
              <a:rPr lang="en-US"/>
              <a:t>Transcription involves automatic spelling and keyboarding.</a:t>
            </a:r>
            <a:endParaRPr/>
          </a:p>
        </p:txBody>
      </p:sp>
      <p:sp>
        <p:nvSpPr>
          <p:cNvPr id="117" name="Google Shape;117;g36c362dbd73_0_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3184ceb7ae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g33184ceb7ae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Time: How much time do you spend a day? How can you increase your time? Where can you increase writing?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How do you spend </a:t>
            </a:r>
            <a:r>
              <a:rPr lang="en-US"/>
              <a:t>writing</a:t>
            </a:r>
            <a:r>
              <a:rPr lang="en-US"/>
              <a:t> instruction time? </a:t>
            </a:r>
            <a:endParaRPr/>
          </a:p>
          <a:p>
            <a:pPr indent="0" lvl="0" marL="0" rtl="0" algn="l">
              <a:lnSpc>
                <a:spcPct val="100000"/>
              </a:lnSpc>
              <a:spcBef>
                <a:spcPts val="0"/>
              </a:spcBef>
              <a:spcAft>
                <a:spcPts val="0"/>
              </a:spcAft>
              <a:buSzPts val="1400"/>
              <a:buNone/>
            </a:pPr>
            <a:r>
              <a:rPr lang="en-US"/>
              <a:t>-Think and Plan (where kids think about the content, read about the content, take notes about the content, etc. Tw0 column notes, top-down webs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-Write: steps of writing, writing templates, scaffolds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t>
            </a:r>
            <a:r>
              <a:rPr lang="en-US"/>
              <a:t>Revise: content and organization, sentence revision, transition, grammar and punctuation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a:t>
            </a:r>
            <a:r>
              <a:rPr lang="en-US"/>
              <a:t>Process</a:t>
            </a:r>
            <a:r>
              <a:rPr lang="en-US"/>
              <a:t> Writing Routine: Do you use a model for writing? Is this model used in </a:t>
            </a:r>
            <a:r>
              <a:rPr lang="en-US"/>
              <a:t>multiple</a:t>
            </a:r>
            <a:r>
              <a:rPr lang="en-US"/>
              <a:t> aspects of writing not just when you are writing a longer paper?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25" name="Google Shape;125;g33184ceb7ae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6c362dbd73_0_2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6c362dbd73_0_2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g36c362dbd73_0_24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69b9abb44c_0_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69b9abb44c_0_9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When we teach writing we want to ensure we have good mentor text – things to consider.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Also, 6th graders are not too old for a picture book</a:t>
            </a:r>
            <a:endParaRPr/>
          </a:p>
          <a:p>
            <a:pPr indent="0" lvl="0" marL="0" rtl="0" algn="l">
              <a:spcBef>
                <a:spcPts val="0"/>
              </a:spcBef>
              <a:spcAft>
                <a:spcPts val="0"/>
              </a:spcAft>
              <a:buNone/>
            </a:pPr>
            <a:r>
              <a:t/>
            </a:r>
            <a:endParaRPr/>
          </a:p>
        </p:txBody>
      </p:sp>
      <p:sp>
        <p:nvSpPr>
          <p:cNvPr id="146" name="Google Shape;146;g369b9abb44c_0_9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6c362dbd73_0_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6c362dbd73_0_6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 tool that is under used is Quick writes, we often think of writing instruction as </a:t>
            </a:r>
            <a:r>
              <a:rPr lang="en-US"/>
              <a:t>overwhelming</a:t>
            </a:r>
            <a:r>
              <a:rPr lang="en-US"/>
              <a:t> and very time consuming but quick write can be used throughout the day for a lot of different purposes, and it will increase our students opportunities to write, therefore become becoming more </a:t>
            </a:r>
            <a:r>
              <a:rPr lang="en-US"/>
              <a:t>proficient in writing.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4-Square:</a:t>
            </a:r>
            <a:endParaRPr/>
          </a:p>
          <a:p>
            <a:pPr indent="0" lvl="0" marL="0" rtl="0" algn="l">
              <a:spcBef>
                <a:spcPts val="0"/>
              </a:spcBef>
              <a:spcAft>
                <a:spcPts val="0"/>
              </a:spcAft>
              <a:buNone/>
            </a:pPr>
            <a:r>
              <a:rPr lang="en-US"/>
              <a:t>Sentences</a:t>
            </a:r>
            <a:endParaRPr/>
          </a:p>
          <a:p>
            <a:pPr indent="0" lvl="0" marL="0" rtl="0" algn="l">
              <a:spcBef>
                <a:spcPts val="0"/>
              </a:spcBef>
              <a:spcAft>
                <a:spcPts val="0"/>
              </a:spcAft>
              <a:buNone/>
            </a:pPr>
            <a:r>
              <a:rPr lang="en-US"/>
              <a:t>Paragraphs</a:t>
            </a:r>
            <a:endParaRPr/>
          </a:p>
          <a:p>
            <a:pPr indent="0" lvl="0" marL="0" rtl="0" algn="l">
              <a:spcBef>
                <a:spcPts val="0"/>
              </a:spcBef>
              <a:spcAft>
                <a:spcPts val="0"/>
              </a:spcAft>
              <a:buNone/>
            </a:pPr>
            <a:r>
              <a:rPr lang="en-US"/>
              <a:t>Summary/Note Taking</a:t>
            </a:r>
            <a:endParaRPr/>
          </a:p>
          <a:p>
            <a:pPr indent="0" lvl="0" marL="0" rtl="0" algn="l">
              <a:spcBef>
                <a:spcPts val="0"/>
              </a:spcBef>
              <a:spcAft>
                <a:spcPts val="0"/>
              </a:spcAft>
              <a:buNone/>
            </a:pPr>
            <a:r>
              <a:rPr lang="en-US"/>
              <a:t>New Learning/Ideas</a:t>
            </a:r>
            <a:endParaRPr/>
          </a:p>
        </p:txBody>
      </p:sp>
      <p:sp>
        <p:nvSpPr>
          <p:cNvPr id="160" name="Google Shape;160;g36c362dbd73_0_6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5400"/>
              <a:buFont typeface="Open Sans"/>
              <a:buNone/>
              <a:defRPr sz="5400">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atin typeface="Open Sans"/>
                <a:ea typeface="Open Sans"/>
                <a:cs typeface="Open Sans"/>
                <a:sym typeface="Open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erated Slide 1_1_1_A">
  <p:cSld name="TITLE_AND_BODY_2">
    <p:spTree>
      <p:nvGrpSpPr>
        <p:cNvPr id="72" name="Shape 72"/>
        <p:cNvGrpSpPr/>
        <p:nvPr/>
      </p:nvGrpSpPr>
      <p:grpSpPr>
        <a:xfrm>
          <a:off x="0" y="0"/>
          <a:ext cx="0" cy="0"/>
          <a:chOff x="0" y="0"/>
          <a:chExt cx="0" cy="0"/>
        </a:xfrm>
      </p:grpSpPr>
      <p:sp>
        <p:nvSpPr>
          <p:cNvPr id="73" name="Google Shape;73;g36c362dbd73_0_56"/>
          <p:cNvSpPr/>
          <p:nvPr>
            <p:ph idx="2" type="pic"/>
          </p:nvPr>
        </p:nvSpPr>
        <p:spPr>
          <a:xfrm>
            <a:off x="3996000" y="0"/>
            <a:ext cx="5148000" cy="5143500"/>
          </a:xfrm>
          <a:prstGeom prst="rect">
            <a:avLst/>
          </a:prstGeom>
          <a:noFill/>
          <a:ln>
            <a:noFill/>
          </a:ln>
        </p:spPr>
      </p:sp>
      <p:sp>
        <p:nvSpPr>
          <p:cNvPr id="74" name="Google Shape;74;g36c362dbd73_0_56"/>
          <p:cNvSpPr txBox="1"/>
          <p:nvPr>
            <p:ph type="title"/>
          </p:nvPr>
        </p:nvSpPr>
        <p:spPr>
          <a:xfrm>
            <a:off x="384048" y="329184"/>
            <a:ext cx="3154800" cy="868800"/>
          </a:xfrm>
          <a:prstGeom prst="rect">
            <a:avLst/>
          </a:prstGeom>
        </p:spPr>
        <p:txBody>
          <a:bodyPr anchorCtr="0" anchor="ctr" bIns="0" lIns="0" spcFirstLastPara="1" rIns="0" wrap="square" tIns="0">
            <a:normAutofit/>
          </a:bodyPr>
          <a:lstStyle>
            <a:lvl1pPr lvl="0">
              <a:spcBef>
                <a:spcPts val="0"/>
              </a:spcBef>
              <a:spcAft>
                <a:spcPts val="0"/>
              </a:spcAft>
              <a:buSzPts val="4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g36c362dbd73_0_56"/>
          <p:cNvSpPr txBox="1"/>
          <p:nvPr>
            <p:ph idx="1" type="body"/>
          </p:nvPr>
        </p:nvSpPr>
        <p:spPr>
          <a:xfrm>
            <a:off x="329184" y="1545336"/>
            <a:ext cx="3218700" cy="3099900"/>
          </a:xfrm>
          <a:prstGeom prst="rect">
            <a:avLst/>
          </a:prstGeom>
        </p:spPr>
        <p:txBody>
          <a:bodyPr anchorCtr="0" anchor="t" bIns="0" lIns="0" spcFirstLastPara="1" rIns="0" wrap="square" tIns="0">
            <a:normAutofit/>
          </a:bodyPr>
          <a:lstStyle>
            <a:lvl1pPr indent="-406400" lvl="0" marL="457200">
              <a:spcBef>
                <a:spcPts val="1000"/>
              </a:spcBef>
              <a:spcAft>
                <a:spcPts val="0"/>
              </a:spcAft>
              <a:buSzPts val="2800"/>
              <a:buChar char="•"/>
              <a:defRPr/>
            </a:lvl1pPr>
            <a:lvl2pPr indent="-381000" lvl="1" marL="914400">
              <a:spcBef>
                <a:spcPts val="500"/>
              </a:spcBef>
              <a:spcAft>
                <a:spcPts val="0"/>
              </a:spcAft>
              <a:buSzPts val="2400"/>
              <a:buChar char="•"/>
              <a:defRPr/>
            </a:lvl2pPr>
            <a:lvl3pPr indent="-355600" lvl="2" marL="1371600">
              <a:spcBef>
                <a:spcPts val="500"/>
              </a:spcBef>
              <a:spcAft>
                <a:spcPts val="0"/>
              </a:spcAft>
              <a:buSzPts val="2000"/>
              <a:buChar char="•"/>
              <a:defRPr/>
            </a:lvl3pPr>
            <a:lvl4pPr indent="-342900" lvl="3" marL="1828800">
              <a:spcBef>
                <a:spcPts val="500"/>
              </a:spcBef>
              <a:spcAft>
                <a:spcPts val="0"/>
              </a:spcAft>
              <a:buSzPts val="1800"/>
              <a:buChar char="•"/>
              <a:defRPr/>
            </a:lvl4pPr>
            <a:lvl5pPr indent="-342900" lvl="4" marL="2286000">
              <a:spcBef>
                <a:spcPts val="500"/>
              </a:spcBef>
              <a:spcAft>
                <a:spcPts val="0"/>
              </a:spcAft>
              <a:buSzPts val="1800"/>
              <a:buChar char="•"/>
              <a:defRPr/>
            </a:lvl5pPr>
            <a:lvl6pPr indent="-342900" lvl="5" marL="2743200">
              <a:spcBef>
                <a:spcPts val="500"/>
              </a:spcBef>
              <a:spcAft>
                <a:spcPts val="0"/>
              </a:spcAft>
              <a:buSzPts val="1800"/>
              <a:buChar char="•"/>
              <a:defRPr/>
            </a:lvl6pPr>
            <a:lvl7pPr indent="-342900" lvl="6" marL="3200400">
              <a:spcBef>
                <a:spcPts val="500"/>
              </a:spcBef>
              <a:spcAft>
                <a:spcPts val="0"/>
              </a:spcAft>
              <a:buSzPts val="1800"/>
              <a:buChar char="•"/>
              <a:defRPr/>
            </a:lvl7pPr>
            <a:lvl8pPr indent="-342900" lvl="7" marL="3657600">
              <a:spcBef>
                <a:spcPts val="500"/>
              </a:spcBef>
              <a:spcAft>
                <a:spcPts val="0"/>
              </a:spcAft>
              <a:buSzPts val="1800"/>
              <a:buChar char="•"/>
              <a:defRPr/>
            </a:lvl8pPr>
            <a:lvl9pPr indent="-342900" lvl="8" marL="4114800">
              <a:spcBef>
                <a:spcPts val="500"/>
              </a:spcBef>
              <a:spcAft>
                <a:spcPts val="0"/>
              </a:spcAft>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1" name="Shape 21"/>
        <p:cNvGrpSpPr/>
        <p:nvPr/>
      </p:nvGrpSpPr>
      <p:grpSpPr>
        <a:xfrm>
          <a:off x="0" y="0"/>
          <a:ext cx="0" cy="0"/>
          <a:chOff x="0" y="0"/>
          <a:chExt cx="0" cy="0"/>
        </a:xfrm>
      </p:grpSpPr>
      <p:sp>
        <p:nvSpPr>
          <p:cNvPr id="22" name="Google Shape;22;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 name="Google Shape;24;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 name="Google Shape;26;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sz="2400">
                <a:latin typeface="Open Sans"/>
                <a:ea typeface="Open Sans"/>
                <a:cs typeface="Open Sans"/>
                <a:sym typeface="Open Sans"/>
              </a:defRPr>
            </a:lvl2pPr>
            <a:lvl3pPr indent="-381000" lvl="2" marL="1371600" algn="l">
              <a:lnSpc>
                <a:spcPct val="90000"/>
              </a:lnSpc>
              <a:spcBef>
                <a:spcPts val="500"/>
              </a:spcBef>
              <a:spcAft>
                <a:spcPts val="0"/>
              </a:spcAft>
              <a:buClr>
                <a:schemeClr val="dk1"/>
              </a:buClr>
              <a:buSzPts val="2400"/>
              <a:buChar char="•"/>
              <a:defRPr sz="2400">
                <a:latin typeface="Open Sans"/>
                <a:ea typeface="Open Sans"/>
                <a:cs typeface="Open Sans"/>
                <a:sym typeface="Open Sans"/>
              </a:defRPr>
            </a:lvl3pPr>
            <a:lvl4pPr indent="-381000" lvl="3" marL="1828800" algn="l">
              <a:lnSpc>
                <a:spcPct val="90000"/>
              </a:lnSpc>
              <a:spcBef>
                <a:spcPts val="500"/>
              </a:spcBef>
              <a:spcAft>
                <a:spcPts val="0"/>
              </a:spcAft>
              <a:buClr>
                <a:schemeClr val="dk1"/>
              </a:buClr>
              <a:buSzPts val="2400"/>
              <a:buChar char="•"/>
              <a:defRPr sz="2400">
                <a:latin typeface="Open Sans"/>
                <a:ea typeface="Open Sans"/>
                <a:cs typeface="Open Sans"/>
                <a:sym typeface="Open Sans"/>
              </a:defRPr>
            </a:lvl4pPr>
            <a:lvl5pPr indent="-381000" lvl="4" marL="2286000" algn="l">
              <a:lnSpc>
                <a:spcPct val="90000"/>
              </a:lnSpc>
              <a:spcBef>
                <a:spcPts val="500"/>
              </a:spcBef>
              <a:spcAft>
                <a:spcPts val="0"/>
              </a:spcAft>
              <a:buClr>
                <a:schemeClr val="dk1"/>
              </a:buClr>
              <a:buSzPts val="2400"/>
              <a:buChar char="•"/>
              <a:defRPr sz="240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800"/>
              <a:buFont typeface="Open Sans"/>
              <a:buNone/>
              <a:defRPr sz="4800">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latin typeface="Open Sans"/>
                <a:ea typeface="Open Sans"/>
                <a:cs typeface="Open Sans"/>
                <a:sym typeface="Open Sans"/>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3" name="Google Shape;33;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 name="Shape 36"/>
        <p:cNvGrpSpPr/>
        <p:nvPr/>
      </p:nvGrpSpPr>
      <p:grpSpPr>
        <a:xfrm>
          <a:off x="0" y="0"/>
          <a:ext cx="0" cy="0"/>
          <a:chOff x="0" y="0"/>
          <a:chExt cx="0" cy="0"/>
        </a:xfrm>
      </p:grpSpPr>
      <p:sp>
        <p:nvSpPr>
          <p:cNvPr id="37" name="Google Shape;37;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Open Sans"/>
              <a:buNone/>
              <a:defRPr sz="4000">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sz="2400">
                <a:latin typeface="Open Sans"/>
                <a:ea typeface="Open Sans"/>
                <a:cs typeface="Open Sans"/>
                <a:sym typeface="Open Sans"/>
              </a:defRPr>
            </a:lvl2pPr>
            <a:lvl3pPr indent="-381000" lvl="2" marL="1371600" algn="l">
              <a:lnSpc>
                <a:spcPct val="90000"/>
              </a:lnSpc>
              <a:spcBef>
                <a:spcPts val="500"/>
              </a:spcBef>
              <a:spcAft>
                <a:spcPts val="0"/>
              </a:spcAft>
              <a:buClr>
                <a:schemeClr val="dk1"/>
              </a:buClr>
              <a:buSzPts val="2400"/>
              <a:buChar char="•"/>
              <a:defRPr sz="2400">
                <a:latin typeface="Open Sans"/>
                <a:ea typeface="Open Sans"/>
                <a:cs typeface="Open Sans"/>
                <a:sym typeface="Open Sans"/>
              </a:defRPr>
            </a:lvl3pPr>
            <a:lvl4pPr indent="-381000" lvl="3" marL="1828800" algn="l">
              <a:lnSpc>
                <a:spcPct val="90000"/>
              </a:lnSpc>
              <a:spcBef>
                <a:spcPts val="500"/>
              </a:spcBef>
              <a:spcAft>
                <a:spcPts val="0"/>
              </a:spcAft>
              <a:buClr>
                <a:schemeClr val="dk1"/>
              </a:buClr>
              <a:buSzPts val="2400"/>
              <a:buChar char="•"/>
              <a:defRPr sz="2400">
                <a:latin typeface="Open Sans"/>
                <a:ea typeface="Open Sans"/>
                <a:cs typeface="Open Sans"/>
                <a:sym typeface="Open Sans"/>
              </a:defRPr>
            </a:lvl4pPr>
            <a:lvl5pPr indent="-381000" lvl="4" marL="2286000" algn="l">
              <a:lnSpc>
                <a:spcPct val="90000"/>
              </a:lnSpc>
              <a:spcBef>
                <a:spcPts val="500"/>
              </a:spcBef>
              <a:spcAft>
                <a:spcPts val="0"/>
              </a:spcAft>
              <a:buClr>
                <a:schemeClr val="dk1"/>
              </a:buClr>
              <a:buSzPts val="2400"/>
              <a:buChar char="•"/>
              <a:defRPr sz="240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 name="Shape 42"/>
        <p:cNvGrpSpPr/>
        <p:nvPr/>
      </p:nvGrpSpPr>
      <p:grpSpPr>
        <a:xfrm>
          <a:off x="0" y="0"/>
          <a:ext cx="0" cy="0"/>
          <a:chOff x="0" y="0"/>
          <a:chExt cx="0" cy="0"/>
        </a:xfrm>
      </p:grpSpPr>
      <p:sp>
        <p:nvSpPr>
          <p:cNvPr id="43" name="Google Shape;43;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7" name="Shape 47"/>
        <p:cNvGrpSpPr/>
        <p:nvPr/>
      </p:nvGrpSpPr>
      <p:grpSpPr>
        <a:xfrm>
          <a:off x="0" y="0"/>
          <a:ext cx="0" cy="0"/>
          <a:chOff x="0" y="0"/>
          <a:chExt cx="0" cy="0"/>
        </a:xfrm>
      </p:grpSpPr>
      <p:sp>
        <p:nvSpPr>
          <p:cNvPr id="48" name="Google Shape;48;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sz="2400">
                <a:latin typeface="Open Sans"/>
                <a:ea typeface="Open Sans"/>
                <a:cs typeface="Open Sans"/>
                <a:sym typeface="Open Sans"/>
              </a:defRPr>
            </a:lvl2pPr>
            <a:lvl3pPr indent="-381000" lvl="2" marL="1371600" algn="l">
              <a:lnSpc>
                <a:spcPct val="90000"/>
              </a:lnSpc>
              <a:spcBef>
                <a:spcPts val="500"/>
              </a:spcBef>
              <a:spcAft>
                <a:spcPts val="0"/>
              </a:spcAft>
              <a:buClr>
                <a:schemeClr val="dk1"/>
              </a:buClr>
              <a:buSzPts val="2400"/>
              <a:buChar char="•"/>
              <a:defRPr sz="2400">
                <a:latin typeface="Open Sans"/>
                <a:ea typeface="Open Sans"/>
                <a:cs typeface="Open Sans"/>
                <a:sym typeface="Open Sans"/>
              </a:defRPr>
            </a:lvl3pPr>
            <a:lvl4pPr indent="-381000" lvl="3" marL="1828800" algn="l">
              <a:lnSpc>
                <a:spcPct val="90000"/>
              </a:lnSpc>
              <a:spcBef>
                <a:spcPts val="500"/>
              </a:spcBef>
              <a:spcAft>
                <a:spcPts val="0"/>
              </a:spcAft>
              <a:buClr>
                <a:schemeClr val="dk1"/>
              </a:buClr>
              <a:buSzPts val="2400"/>
              <a:buChar char="•"/>
              <a:defRPr sz="2400">
                <a:latin typeface="Open Sans"/>
                <a:ea typeface="Open Sans"/>
                <a:cs typeface="Open Sans"/>
                <a:sym typeface="Open Sans"/>
              </a:defRPr>
            </a:lvl4pPr>
            <a:lvl5pPr indent="-381000" lvl="4" marL="2286000" algn="l">
              <a:lnSpc>
                <a:spcPct val="90000"/>
              </a:lnSpc>
              <a:spcBef>
                <a:spcPts val="500"/>
              </a:spcBef>
              <a:spcAft>
                <a:spcPts val="0"/>
              </a:spcAft>
              <a:buClr>
                <a:schemeClr val="dk1"/>
              </a:buClr>
              <a:buSzPts val="2400"/>
              <a:buChar char="•"/>
              <a:defRPr sz="240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sz="2400">
                <a:latin typeface="Open Sans"/>
                <a:ea typeface="Open Sans"/>
                <a:cs typeface="Open Sans"/>
                <a:sym typeface="Open Sans"/>
              </a:defRPr>
            </a:lvl2pPr>
            <a:lvl3pPr indent="-381000" lvl="2" marL="1371600" algn="l">
              <a:lnSpc>
                <a:spcPct val="90000"/>
              </a:lnSpc>
              <a:spcBef>
                <a:spcPts val="500"/>
              </a:spcBef>
              <a:spcAft>
                <a:spcPts val="0"/>
              </a:spcAft>
              <a:buClr>
                <a:schemeClr val="dk1"/>
              </a:buClr>
              <a:buSzPts val="2400"/>
              <a:buChar char="•"/>
              <a:defRPr sz="2400">
                <a:latin typeface="Open Sans"/>
                <a:ea typeface="Open Sans"/>
                <a:cs typeface="Open Sans"/>
                <a:sym typeface="Open Sans"/>
              </a:defRPr>
            </a:lvl3pPr>
            <a:lvl4pPr indent="-381000" lvl="3" marL="1828800" algn="l">
              <a:lnSpc>
                <a:spcPct val="90000"/>
              </a:lnSpc>
              <a:spcBef>
                <a:spcPts val="500"/>
              </a:spcBef>
              <a:spcAft>
                <a:spcPts val="0"/>
              </a:spcAft>
              <a:buClr>
                <a:schemeClr val="dk1"/>
              </a:buClr>
              <a:buSzPts val="2400"/>
              <a:buChar char="•"/>
              <a:defRPr sz="2400">
                <a:latin typeface="Open Sans"/>
                <a:ea typeface="Open Sans"/>
                <a:cs typeface="Open Sans"/>
                <a:sym typeface="Open Sans"/>
              </a:defRPr>
            </a:lvl4pPr>
            <a:lvl5pPr indent="-381000" lvl="4" marL="2286000" algn="l">
              <a:lnSpc>
                <a:spcPct val="90000"/>
              </a:lnSpc>
              <a:spcBef>
                <a:spcPts val="500"/>
              </a:spcBef>
              <a:spcAft>
                <a:spcPts val="0"/>
              </a:spcAft>
              <a:buClr>
                <a:schemeClr val="dk1"/>
              </a:buClr>
              <a:buSzPts val="2400"/>
              <a:buChar char="•"/>
              <a:defRPr sz="240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Open Sans"/>
              <a:buNone/>
              <a:defRPr sz="3200">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sz="2400">
                <a:latin typeface="Open Sans"/>
                <a:ea typeface="Open Sans"/>
                <a:cs typeface="Open Sans"/>
                <a:sym typeface="Open Sans"/>
              </a:defRPr>
            </a:lvl2pPr>
            <a:lvl3pPr indent="-381000" lvl="2" marL="1371600" algn="l">
              <a:lnSpc>
                <a:spcPct val="90000"/>
              </a:lnSpc>
              <a:spcBef>
                <a:spcPts val="500"/>
              </a:spcBef>
              <a:spcAft>
                <a:spcPts val="0"/>
              </a:spcAft>
              <a:buClr>
                <a:schemeClr val="dk1"/>
              </a:buClr>
              <a:buSzPts val="2400"/>
              <a:buChar char="•"/>
              <a:defRPr sz="2400">
                <a:latin typeface="Open Sans"/>
                <a:ea typeface="Open Sans"/>
                <a:cs typeface="Open Sans"/>
                <a:sym typeface="Open Sans"/>
              </a:defRPr>
            </a:lvl3pPr>
            <a:lvl4pPr indent="-381000" lvl="3" marL="1828800" algn="l">
              <a:lnSpc>
                <a:spcPct val="90000"/>
              </a:lnSpc>
              <a:spcBef>
                <a:spcPts val="500"/>
              </a:spcBef>
              <a:spcAft>
                <a:spcPts val="0"/>
              </a:spcAft>
              <a:buClr>
                <a:schemeClr val="dk1"/>
              </a:buClr>
              <a:buSzPts val="2400"/>
              <a:buChar char="•"/>
              <a:defRPr sz="2400">
                <a:latin typeface="Open Sans"/>
                <a:ea typeface="Open Sans"/>
                <a:cs typeface="Open Sans"/>
                <a:sym typeface="Open Sans"/>
              </a:defRPr>
            </a:lvl4pPr>
            <a:lvl5pPr indent="-381000" lvl="4" marL="2286000" algn="l">
              <a:lnSpc>
                <a:spcPct val="90000"/>
              </a:lnSpc>
              <a:spcBef>
                <a:spcPts val="500"/>
              </a:spcBef>
              <a:spcAft>
                <a:spcPts val="0"/>
              </a:spcAft>
              <a:buClr>
                <a:schemeClr val="dk1"/>
              </a:buClr>
              <a:buSzPts val="2400"/>
              <a:buChar char="•"/>
              <a:defRPr sz="2400">
                <a:latin typeface="Open Sans"/>
                <a:ea typeface="Open Sans"/>
                <a:cs typeface="Open Sans"/>
                <a:sym typeface="Open Sans"/>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Open Sans"/>
              <a:buNone/>
              <a:defRPr sz="3200">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
          <p:cNvSpPr/>
          <p:nvPr>
            <p:ph idx="2" type="pic"/>
          </p:nvPr>
        </p:nvSpPr>
        <p:spPr>
          <a:xfrm>
            <a:off x="5183188" y="987425"/>
            <a:ext cx="6172200" cy="4873625"/>
          </a:xfrm>
          <a:prstGeom prst="rect">
            <a:avLst/>
          </a:prstGeom>
          <a:noFill/>
          <a:ln>
            <a:noFill/>
          </a:ln>
        </p:spPr>
      </p:sp>
      <p:sp>
        <p:nvSpPr>
          <p:cNvPr id="68" name="Google Shape;68;p1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2.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hyperlink" Target="https://app.pobble.com/lessons/prompt" TargetMode="Externa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26.png"/><Relationship Id="rId4" Type="http://schemas.openxmlformats.org/officeDocument/2006/relationships/image" Target="../media/image25.png"/><Relationship Id="rId5"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36.jpg"/><Relationship Id="rId4" Type="http://schemas.openxmlformats.org/officeDocument/2006/relationships/image" Target="../media/image38.jpg"/><Relationship Id="rId5" Type="http://schemas.openxmlformats.org/officeDocument/2006/relationships/hyperlink" Target="https://keystoliteracy.talentlms.com/plus/my/courses/147/units/2212"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31.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4.png"/><Relationship Id="rId9"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8.png"/><Relationship Id="rId7" Type="http://schemas.openxmlformats.org/officeDocument/2006/relationships/image" Target="../media/image6.png"/><Relationship Id="rId8"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
          <p:cNvSpPr txBox="1"/>
          <p:nvPr/>
        </p:nvSpPr>
        <p:spPr>
          <a:xfrm>
            <a:off x="4559643" y="4259654"/>
            <a:ext cx="689507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Open Sans Light"/>
                <a:ea typeface="Open Sans Light"/>
                <a:cs typeface="Open Sans Light"/>
                <a:sym typeface="Open Sans Light"/>
              </a:rPr>
              <a:t>Perhaps a Subtitle or Additional Info</a:t>
            </a:r>
            <a:endParaRPr b="0" i="0" sz="1400" u="none" cap="none" strike="noStrike">
              <a:solidFill>
                <a:srgbClr val="000000"/>
              </a:solidFill>
              <a:latin typeface="Arial"/>
              <a:ea typeface="Arial"/>
              <a:cs typeface="Arial"/>
              <a:sym typeface="Arial"/>
            </a:endParaRPr>
          </a:p>
        </p:txBody>
      </p:sp>
      <p:sp>
        <p:nvSpPr>
          <p:cNvPr id="82" name="Google Shape;82;p1"/>
          <p:cNvSpPr txBox="1"/>
          <p:nvPr/>
        </p:nvSpPr>
        <p:spPr>
          <a:xfrm>
            <a:off x="177113" y="4611987"/>
            <a:ext cx="7475700" cy="110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Open Sans"/>
                <a:ea typeface="Open Sans"/>
                <a:cs typeface="Open Sans"/>
                <a:sym typeface="Open Sans"/>
              </a:rPr>
              <a:t>Courtney Bills, K-3 Literacy Specialist</a:t>
            </a:r>
            <a:endParaRPr b="0" i="0" sz="18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800"/>
              <a:buFont typeface="Arial"/>
              <a:buNone/>
            </a:pPr>
            <a:r>
              <a:t/>
            </a:r>
            <a:endParaRPr b="1" i="0" sz="3000" u="none" cap="none" strike="noStrike">
              <a:solidFill>
                <a:schemeClr val="dk1"/>
              </a:solidFill>
              <a:latin typeface="Open Sans"/>
              <a:ea typeface="Open Sans"/>
              <a:cs typeface="Open Sans"/>
              <a:sym typeface="Open Sans"/>
            </a:endParaRPr>
          </a:p>
        </p:txBody>
      </p:sp>
      <p:sp>
        <p:nvSpPr>
          <p:cNvPr id="83" name="Google Shape;83;p1"/>
          <p:cNvSpPr/>
          <p:nvPr/>
        </p:nvSpPr>
        <p:spPr>
          <a:xfrm>
            <a:off x="0" y="2292175"/>
            <a:ext cx="9162900" cy="2273700"/>
          </a:xfrm>
          <a:prstGeom prst="rect">
            <a:avLst/>
          </a:prstGeom>
          <a:solidFill>
            <a:srgbClr val="165E8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 name="Google Shape;84;p1"/>
          <p:cNvSpPr txBox="1"/>
          <p:nvPr/>
        </p:nvSpPr>
        <p:spPr>
          <a:xfrm>
            <a:off x="182553" y="2230875"/>
            <a:ext cx="8797800" cy="2586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lang="en-US" sz="5400">
                <a:solidFill>
                  <a:schemeClr val="lt1"/>
                </a:solidFill>
                <a:latin typeface="Open Sans"/>
                <a:ea typeface="Open Sans"/>
                <a:cs typeface="Open Sans"/>
                <a:sym typeface="Open Sans"/>
              </a:rPr>
              <a:t>Writing Instruction </a:t>
            </a:r>
            <a:endParaRPr sz="5400">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5400"/>
              <a:buFont typeface="Arial"/>
              <a:buNone/>
            </a:pPr>
            <a:r>
              <a:rPr lang="en-US" sz="5400">
                <a:solidFill>
                  <a:schemeClr val="lt1"/>
                </a:solidFill>
                <a:latin typeface="Open Sans"/>
                <a:ea typeface="Open Sans"/>
                <a:cs typeface="Open Sans"/>
                <a:sym typeface="Open Sans"/>
              </a:rPr>
              <a:t>Grades 3-6</a:t>
            </a:r>
            <a:endParaRPr sz="5400">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5400"/>
              <a:buFont typeface="Arial"/>
              <a:buNone/>
            </a:pPr>
            <a:r>
              <a:t/>
            </a:r>
            <a:endParaRPr sz="5400">
              <a:solidFill>
                <a:schemeClr val="lt1"/>
              </a:solidFill>
              <a:latin typeface="Open Sans"/>
              <a:ea typeface="Open Sans"/>
              <a:cs typeface="Open Sans"/>
              <a:sym typeface="Open Sans"/>
            </a:endParaRPr>
          </a:p>
        </p:txBody>
      </p:sp>
      <p:sp>
        <p:nvSpPr>
          <p:cNvPr id="85" name="Google Shape;85;p1"/>
          <p:cNvSpPr txBox="1"/>
          <p:nvPr/>
        </p:nvSpPr>
        <p:spPr>
          <a:xfrm>
            <a:off x="177113" y="3850518"/>
            <a:ext cx="6895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latin typeface="Open Sans Light"/>
                <a:ea typeface="Open Sans Light"/>
                <a:cs typeface="Open Sans Light"/>
                <a:sym typeface="Open Sans Light"/>
              </a:rPr>
              <a:t>Writing at Length</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cxnSp>
        <p:nvCxnSpPr>
          <p:cNvPr id="170" name="Google Shape;170;g36d191a927c_0_2"/>
          <p:cNvCxnSpPr/>
          <p:nvPr/>
        </p:nvCxnSpPr>
        <p:spPr>
          <a:xfrm flipH="1">
            <a:off x="5655075" y="728225"/>
            <a:ext cx="19500" cy="5532900"/>
          </a:xfrm>
          <a:prstGeom prst="straightConnector1">
            <a:avLst/>
          </a:prstGeom>
          <a:noFill/>
          <a:ln cap="flat" cmpd="sng" w="9525">
            <a:solidFill>
              <a:schemeClr val="dk2"/>
            </a:solidFill>
            <a:prstDash val="solid"/>
            <a:round/>
            <a:headEnd len="med" w="med" type="none"/>
            <a:tailEnd len="med" w="med" type="none"/>
          </a:ln>
        </p:spPr>
      </p:cxnSp>
      <p:cxnSp>
        <p:nvCxnSpPr>
          <p:cNvPr id="171" name="Google Shape;171;g36d191a927c_0_2"/>
          <p:cNvCxnSpPr/>
          <p:nvPr/>
        </p:nvCxnSpPr>
        <p:spPr>
          <a:xfrm flipH="1" rot="10800000">
            <a:off x="1752950" y="3349250"/>
            <a:ext cx="8600400" cy="38700"/>
          </a:xfrm>
          <a:prstGeom prst="straightConnector1">
            <a:avLst/>
          </a:prstGeom>
          <a:noFill/>
          <a:ln cap="flat" cmpd="sng" w="9525">
            <a:solidFill>
              <a:schemeClr val="dk2"/>
            </a:solidFill>
            <a:prstDash val="solid"/>
            <a:round/>
            <a:headEnd len="med" w="med" type="none"/>
            <a:tailEnd len="med" w="med" type="none"/>
          </a:ln>
        </p:spPr>
      </p:cxnSp>
      <p:sp>
        <p:nvSpPr>
          <p:cNvPr id="172" name="Google Shape;172;g36d191a927c_0_2"/>
          <p:cNvSpPr txBox="1"/>
          <p:nvPr/>
        </p:nvSpPr>
        <p:spPr>
          <a:xfrm>
            <a:off x="1196675" y="669900"/>
            <a:ext cx="3669300" cy="4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700">
                <a:solidFill>
                  <a:schemeClr val="dk1"/>
                </a:solidFill>
                <a:latin typeface="Open Sans"/>
                <a:ea typeface="Open Sans"/>
                <a:cs typeface="Open Sans"/>
                <a:sym typeface="Open Sans"/>
              </a:rPr>
              <a:t>New Learning &amp; Ideas</a:t>
            </a:r>
            <a:endParaRPr sz="2700">
              <a:solidFill>
                <a:schemeClr val="dk1"/>
              </a:solidFill>
              <a:latin typeface="Open Sans"/>
              <a:ea typeface="Open Sans"/>
              <a:cs typeface="Open Sans"/>
              <a:sym typeface="Open Sans"/>
            </a:endParaRPr>
          </a:p>
        </p:txBody>
      </p:sp>
      <p:sp>
        <p:nvSpPr>
          <p:cNvPr id="173" name="Google Shape;173;g36d191a927c_0_2"/>
          <p:cNvSpPr txBox="1"/>
          <p:nvPr/>
        </p:nvSpPr>
        <p:spPr>
          <a:xfrm>
            <a:off x="5798200" y="669900"/>
            <a:ext cx="4232400" cy="4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700">
                <a:solidFill>
                  <a:schemeClr val="dk1"/>
                </a:solidFill>
                <a:latin typeface="Open Sans"/>
                <a:ea typeface="Open Sans"/>
                <a:cs typeface="Open Sans"/>
                <a:sym typeface="Open Sans"/>
              </a:rPr>
              <a:t>Sentences</a:t>
            </a:r>
            <a:endParaRPr sz="2700">
              <a:solidFill>
                <a:schemeClr val="dk1"/>
              </a:solidFill>
              <a:latin typeface="Open Sans"/>
              <a:ea typeface="Open Sans"/>
              <a:cs typeface="Open Sans"/>
              <a:sym typeface="Open Sans"/>
            </a:endParaRPr>
          </a:p>
        </p:txBody>
      </p:sp>
      <p:sp>
        <p:nvSpPr>
          <p:cNvPr id="174" name="Google Shape;174;g36d191a927c_0_2"/>
          <p:cNvSpPr txBox="1"/>
          <p:nvPr/>
        </p:nvSpPr>
        <p:spPr>
          <a:xfrm>
            <a:off x="1371525" y="3545450"/>
            <a:ext cx="2931600" cy="4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700">
                <a:solidFill>
                  <a:schemeClr val="dk1"/>
                </a:solidFill>
                <a:latin typeface="Open Sans"/>
                <a:ea typeface="Open Sans"/>
                <a:cs typeface="Open Sans"/>
                <a:sym typeface="Open Sans"/>
              </a:rPr>
              <a:t>Paragraphs</a:t>
            </a:r>
            <a:endParaRPr sz="2700">
              <a:solidFill>
                <a:schemeClr val="dk1"/>
              </a:solidFill>
              <a:latin typeface="Open Sans"/>
              <a:ea typeface="Open Sans"/>
              <a:cs typeface="Open Sans"/>
              <a:sym typeface="Open Sans"/>
            </a:endParaRPr>
          </a:p>
        </p:txBody>
      </p:sp>
      <p:sp>
        <p:nvSpPr>
          <p:cNvPr id="175" name="Google Shape;175;g36d191a927c_0_2"/>
          <p:cNvSpPr txBox="1"/>
          <p:nvPr/>
        </p:nvSpPr>
        <p:spPr>
          <a:xfrm>
            <a:off x="5798200" y="3497000"/>
            <a:ext cx="5553000" cy="52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700">
                <a:solidFill>
                  <a:schemeClr val="dk1"/>
                </a:solidFill>
                <a:latin typeface="Open Sans"/>
                <a:ea typeface="Open Sans"/>
                <a:cs typeface="Open Sans"/>
                <a:sym typeface="Open Sans"/>
              </a:rPr>
              <a:t>Note Taking &amp; Summary Writing</a:t>
            </a:r>
            <a:endParaRPr sz="2700">
              <a:solidFill>
                <a:schemeClr val="dk1"/>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g36c362dbd73_0_79"/>
          <p:cNvPicPr preferRelativeResize="0"/>
          <p:nvPr/>
        </p:nvPicPr>
        <p:blipFill rotWithShape="1">
          <a:blip r:embed="rId3">
            <a:alphaModFix/>
          </a:blip>
          <a:srcRect b="0" l="19152" r="0" t="2486"/>
          <a:stretch/>
        </p:blipFill>
        <p:spPr>
          <a:xfrm rot="2207515">
            <a:off x="4221415" y="711989"/>
            <a:ext cx="1644444" cy="1569899"/>
          </a:xfrm>
          <a:prstGeom prst="rect">
            <a:avLst/>
          </a:prstGeom>
          <a:noFill/>
          <a:ln>
            <a:noFill/>
          </a:ln>
        </p:spPr>
      </p:pic>
      <p:sp>
        <p:nvSpPr>
          <p:cNvPr id="182" name="Google Shape;182;g36c362dbd73_0_79"/>
          <p:cNvSpPr txBox="1"/>
          <p:nvPr>
            <p:ph type="title"/>
          </p:nvPr>
        </p:nvSpPr>
        <p:spPr>
          <a:xfrm>
            <a:off x="785625" y="4999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Sentences</a:t>
            </a:r>
            <a:endParaRPr/>
          </a:p>
        </p:txBody>
      </p:sp>
      <p:sp>
        <p:nvSpPr>
          <p:cNvPr id="183" name="Google Shape;183;g36c362dbd73_0_79"/>
          <p:cNvSpPr txBox="1"/>
          <p:nvPr>
            <p:ph idx="1" type="body"/>
          </p:nvPr>
        </p:nvSpPr>
        <p:spPr>
          <a:xfrm>
            <a:off x="551800" y="1825625"/>
            <a:ext cx="5454900" cy="4428000"/>
          </a:xfrm>
          <a:prstGeom prst="rect">
            <a:avLst/>
          </a:prstGeom>
        </p:spPr>
        <p:txBody>
          <a:bodyPr anchorCtr="0" anchor="t" bIns="45700" lIns="91425" spcFirstLastPara="1" rIns="91425" wrap="square" tIns="45700">
            <a:noAutofit/>
          </a:bodyPr>
          <a:lstStyle/>
          <a:p>
            <a:pPr indent="-368300" lvl="0" marL="457200" rtl="0" algn="l">
              <a:lnSpc>
                <a:spcPct val="130000"/>
              </a:lnSpc>
              <a:spcBef>
                <a:spcPts val="1000"/>
              </a:spcBef>
              <a:spcAft>
                <a:spcPts val="0"/>
              </a:spcAft>
              <a:buSzPts val="2200"/>
              <a:buChar char="•"/>
            </a:pPr>
            <a:r>
              <a:rPr lang="en-US" sz="2200"/>
              <a:t>Subject-Predicate </a:t>
            </a:r>
            <a:r>
              <a:rPr lang="en-US" sz="2200"/>
              <a:t>Activities</a:t>
            </a:r>
            <a:endParaRPr sz="2200"/>
          </a:p>
          <a:p>
            <a:pPr indent="-368300" lvl="1" marL="914400" rtl="0" algn="l">
              <a:lnSpc>
                <a:spcPct val="130000"/>
              </a:lnSpc>
              <a:spcBef>
                <a:spcPts val="0"/>
              </a:spcBef>
              <a:spcAft>
                <a:spcPts val="0"/>
              </a:spcAft>
              <a:buSzPts val="2200"/>
              <a:buChar char="•"/>
            </a:pPr>
            <a:r>
              <a:rPr lang="en-US" sz="2200"/>
              <a:t>Sentence-part cards</a:t>
            </a:r>
            <a:endParaRPr sz="2200"/>
          </a:p>
          <a:p>
            <a:pPr indent="-368300" lvl="1" marL="914400" rtl="0" algn="l">
              <a:lnSpc>
                <a:spcPct val="130000"/>
              </a:lnSpc>
              <a:spcBef>
                <a:spcPts val="0"/>
              </a:spcBef>
              <a:spcAft>
                <a:spcPts val="0"/>
              </a:spcAft>
              <a:buSzPts val="2200"/>
              <a:buChar char="•"/>
            </a:pPr>
            <a:r>
              <a:rPr lang="en-US" sz="2200"/>
              <a:t>Add a sentence part</a:t>
            </a:r>
            <a:endParaRPr sz="2200"/>
          </a:p>
          <a:p>
            <a:pPr indent="-368300" lvl="1" marL="914400" rtl="0" algn="l">
              <a:lnSpc>
                <a:spcPct val="130000"/>
              </a:lnSpc>
              <a:spcBef>
                <a:spcPts val="0"/>
              </a:spcBef>
              <a:spcAft>
                <a:spcPts val="0"/>
              </a:spcAft>
              <a:buSzPts val="2200"/>
              <a:buChar char="•"/>
            </a:pPr>
            <a:r>
              <a:rPr lang="en-US" sz="2200"/>
              <a:t>Sentence or Fragment</a:t>
            </a:r>
            <a:endParaRPr sz="2200"/>
          </a:p>
          <a:p>
            <a:pPr indent="-368300" lvl="0" marL="457200" rtl="0" algn="l">
              <a:lnSpc>
                <a:spcPct val="130000"/>
              </a:lnSpc>
              <a:spcBef>
                <a:spcPts val="0"/>
              </a:spcBef>
              <a:spcAft>
                <a:spcPts val="0"/>
              </a:spcAft>
              <a:buSzPts val="2200"/>
              <a:buChar char="•"/>
            </a:pPr>
            <a:r>
              <a:rPr lang="en-US" sz="2200"/>
              <a:t>Four Types of Sentences</a:t>
            </a:r>
            <a:endParaRPr sz="2200"/>
          </a:p>
          <a:p>
            <a:pPr indent="-368300" lvl="1" marL="914400" rtl="0" algn="l">
              <a:lnSpc>
                <a:spcPct val="130000"/>
              </a:lnSpc>
              <a:spcBef>
                <a:spcPts val="0"/>
              </a:spcBef>
              <a:spcAft>
                <a:spcPts val="0"/>
              </a:spcAft>
              <a:buSzPts val="2200"/>
              <a:buChar char="•"/>
            </a:pPr>
            <a:r>
              <a:rPr lang="en-US" sz="2200"/>
              <a:t>Identify the sentence</a:t>
            </a:r>
            <a:endParaRPr sz="2200"/>
          </a:p>
          <a:p>
            <a:pPr indent="-368300" lvl="1" marL="914400" rtl="0" algn="l">
              <a:lnSpc>
                <a:spcPct val="130000"/>
              </a:lnSpc>
              <a:spcBef>
                <a:spcPts val="0"/>
              </a:spcBef>
              <a:spcAft>
                <a:spcPts val="0"/>
              </a:spcAft>
              <a:buSzPts val="2200"/>
              <a:buChar char="•"/>
            </a:pPr>
            <a:r>
              <a:rPr lang="en-US" sz="2200"/>
              <a:t>Sentence sort</a:t>
            </a:r>
            <a:endParaRPr sz="2200"/>
          </a:p>
          <a:p>
            <a:pPr indent="-368300" lvl="1" marL="914400" rtl="0" algn="l">
              <a:lnSpc>
                <a:spcPct val="130000"/>
              </a:lnSpc>
              <a:spcBef>
                <a:spcPts val="0"/>
              </a:spcBef>
              <a:spcAft>
                <a:spcPts val="0"/>
              </a:spcAft>
              <a:buSzPts val="2200"/>
              <a:buChar char="•"/>
            </a:pPr>
            <a:r>
              <a:rPr lang="en-US" sz="2200"/>
              <a:t>Change the sentence</a:t>
            </a:r>
            <a:endParaRPr sz="2200"/>
          </a:p>
          <a:p>
            <a:pPr indent="-368300" lvl="1" marL="914400" rtl="0" algn="l">
              <a:lnSpc>
                <a:spcPct val="130000"/>
              </a:lnSpc>
              <a:spcBef>
                <a:spcPts val="0"/>
              </a:spcBef>
              <a:spcAft>
                <a:spcPts val="0"/>
              </a:spcAft>
              <a:buSzPts val="2200"/>
              <a:buChar char="•"/>
            </a:pPr>
            <a:r>
              <a:rPr lang="en-US" sz="2200"/>
              <a:t>Find the sentence</a:t>
            </a:r>
            <a:endParaRPr sz="2200"/>
          </a:p>
          <a:p>
            <a:pPr indent="-368300" lvl="0" marL="457200" rtl="0" algn="l">
              <a:lnSpc>
                <a:spcPct val="130000"/>
              </a:lnSpc>
              <a:spcBef>
                <a:spcPts val="0"/>
              </a:spcBef>
              <a:spcAft>
                <a:spcPts val="0"/>
              </a:spcAft>
              <a:buSzPts val="2200"/>
              <a:buChar char="•"/>
            </a:pPr>
            <a:r>
              <a:rPr lang="en-US" sz="2200"/>
              <a:t>Sentence Scrambles</a:t>
            </a:r>
            <a:endParaRPr sz="2200"/>
          </a:p>
        </p:txBody>
      </p:sp>
      <p:sp>
        <p:nvSpPr>
          <p:cNvPr id="184" name="Google Shape;184;g36c362dbd73_0_79"/>
          <p:cNvSpPr txBox="1"/>
          <p:nvPr>
            <p:ph idx="2" type="body"/>
          </p:nvPr>
        </p:nvSpPr>
        <p:spPr>
          <a:xfrm>
            <a:off x="5723600" y="1983425"/>
            <a:ext cx="5638800" cy="4112400"/>
          </a:xfrm>
          <a:prstGeom prst="rect">
            <a:avLst/>
          </a:prstGeom>
          <a:noFill/>
        </p:spPr>
        <p:txBody>
          <a:bodyPr anchorCtr="0" anchor="t" bIns="45700" lIns="91425" spcFirstLastPara="1" rIns="91425" wrap="square" tIns="45700">
            <a:normAutofit/>
          </a:bodyPr>
          <a:lstStyle/>
          <a:p>
            <a:pPr indent="-368300" lvl="0" marL="457200" rtl="0" algn="l">
              <a:lnSpc>
                <a:spcPct val="150000"/>
              </a:lnSpc>
              <a:spcBef>
                <a:spcPts val="1000"/>
              </a:spcBef>
              <a:spcAft>
                <a:spcPts val="0"/>
              </a:spcAft>
              <a:buClr>
                <a:schemeClr val="accent4"/>
              </a:buClr>
              <a:buSzPts val="2200"/>
              <a:buChar char="•"/>
            </a:pPr>
            <a:r>
              <a:rPr lang="en-US" sz="2200">
                <a:solidFill>
                  <a:schemeClr val="accent4"/>
                </a:solidFill>
              </a:rPr>
              <a:t>Sentence Combining</a:t>
            </a:r>
            <a:endParaRPr sz="2200">
              <a:solidFill>
                <a:schemeClr val="accent4"/>
              </a:solidFill>
            </a:endParaRPr>
          </a:p>
          <a:p>
            <a:pPr indent="-368300" lvl="1" marL="914400" rtl="0" algn="l">
              <a:lnSpc>
                <a:spcPct val="150000"/>
              </a:lnSpc>
              <a:spcBef>
                <a:spcPts val="0"/>
              </a:spcBef>
              <a:spcAft>
                <a:spcPts val="0"/>
              </a:spcAft>
              <a:buSzPts val="2200"/>
              <a:buChar char="•"/>
            </a:pPr>
            <a:r>
              <a:rPr lang="en-US" sz="2200"/>
              <a:t>scaffolds: underline key parts, give students the conjunction</a:t>
            </a:r>
            <a:endParaRPr sz="2200"/>
          </a:p>
          <a:p>
            <a:pPr indent="-368300" lvl="0" marL="457200" rtl="0" algn="l">
              <a:lnSpc>
                <a:spcPct val="150000"/>
              </a:lnSpc>
              <a:spcBef>
                <a:spcPts val="0"/>
              </a:spcBef>
              <a:spcAft>
                <a:spcPts val="0"/>
              </a:spcAft>
              <a:buSzPts val="2200"/>
              <a:buChar char="•"/>
            </a:pPr>
            <a:r>
              <a:rPr lang="en-US" sz="2200"/>
              <a:t>Sentence Elaboration</a:t>
            </a:r>
            <a:endParaRPr sz="2200"/>
          </a:p>
          <a:p>
            <a:pPr indent="-368300" lvl="0" marL="457200" rtl="0" algn="l">
              <a:lnSpc>
                <a:spcPct val="150000"/>
              </a:lnSpc>
              <a:spcBef>
                <a:spcPts val="0"/>
              </a:spcBef>
              <a:spcAft>
                <a:spcPts val="0"/>
              </a:spcAft>
              <a:buSzPts val="2200"/>
              <a:buChar char="•"/>
            </a:pPr>
            <a:r>
              <a:rPr lang="en-US" sz="2200"/>
              <a:t>Kernel Sentences</a:t>
            </a:r>
            <a:endParaRPr sz="2200"/>
          </a:p>
          <a:p>
            <a:pPr indent="-368300" lvl="1" marL="914400" rtl="0" algn="l">
              <a:lnSpc>
                <a:spcPct val="150000"/>
              </a:lnSpc>
              <a:spcBef>
                <a:spcPts val="0"/>
              </a:spcBef>
              <a:spcAft>
                <a:spcPts val="0"/>
              </a:spcAft>
              <a:buSzPts val="2200"/>
              <a:buChar char="•"/>
            </a:pPr>
            <a:r>
              <a:rPr lang="en-US" sz="2200"/>
              <a:t>“W &amp; H” Questions</a:t>
            </a:r>
            <a:endParaRPr sz="2200"/>
          </a:p>
          <a:p>
            <a:pPr indent="-368300" lvl="0" marL="457200" rtl="0" algn="l">
              <a:lnSpc>
                <a:spcPct val="150000"/>
              </a:lnSpc>
              <a:spcBef>
                <a:spcPts val="0"/>
              </a:spcBef>
              <a:spcAft>
                <a:spcPts val="0"/>
              </a:spcAft>
              <a:buSzPts val="2200"/>
              <a:buChar char="•"/>
            </a:pPr>
            <a:r>
              <a:rPr lang="en-US" sz="2200"/>
              <a:t>Because, But, So</a:t>
            </a:r>
            <a:endParaRPr sz="2200"/>
          </a:p>
          <a:p>
            <a:pPr indent="-368300" lvl="0" marL="457200" rtl="0" algn="l">
              <a:lnSpc>
                <a:spcPct val="150000"/>
              </a:lnSpc>
              <a:spcBef>
                <a:spcPts val="0"/>
              </a:spcBef>
              <a:spcAft>
                <a:spcPts val="0"/>
              </a:spcAft>
              <a:buSzPts val="2200"/>
              <a:buChar char="•"/>
            </a:pPr>
            <a:r>
              <a:rPr lang="en-US" sz="2200"/>
              <a:t>Teaching Commas within a sentence</a:t>
            </a:r>
            <a:endParaRPr sz="2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36c362dbd73_0_9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Sentence Combining –Let’s try it! </a:t>
            </a:r>
            <a:endParaRPr/>
          </a:p>
        </p:txBody>
      </p:sp>
      <p:sp>
        <p:nvSpPr>
          <p:cNvPr id="191" name="Google Shape;191;g36c362dbd73_0_93"/>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81000" lvl="0" marL="457200" rtl="0" algn="l">
              <a:lnSpc>
                <a:spcPct val="115000"/>
              </a:lnSpc>
              <a:spcBef>
                <a:spcPts val="0"/>
              </a:spcBef>
              <a:spcAft>
                <a:spcPts val="0"/>
              </a:spcAft>
              <a:buSzPts val="2400"/>
              <a:buFont typeface="Open Sans"/>
              <a:buChar char="●"/>
            </a:pPr>
            <a:r>
              <a:rPr lang="en-US">
                <a:highlight>
                  <a:srgbClr val="FFFFFF"/>
                </a:highlight>
              </a:rPr>
              <a:t>Fungi decompose.</a:t>
            </a:r>
            <a:endParaRPr>
              <a:highlight>
                <a:srgbClr val="FFFFFF"/>
              </a:highlight>
            </a:endParaRPr>
          </a:p>
          <a:p>
            <a:pPr indent="-381000" lvl="0" marL="457200" rtl="0" algn="l">
              <a:lnSpc>
                <a:spcPct val="115000"/>
              </a:lnSpc>
              <a:spcBef>
                <a:spcPts val="0"/>
              </a:spcBef>
              <a:spcAft>
                <a:spcPts val="0"/>
              </a:spcAft>
              <a:buSzPts val="2400"/>
              <a:buFont typeface="Open Sans"/>
              <a:buChar char="●"/>
            </a:pPr>
            <a:r>
              <a:rPr lang="en-US">
                <a:highlight>
                  <a:srgbClr val="FFFFFF"/>
                </a:highlight>
              </a:rPr>
              <a:t>Bacteria decompose.</a:t>
            </a:r>
            <a:endParaRPr>
              <a:highlight>
                <a:srgbClr val="FFFFFF"/>
              </a:highlight>
            </a:endParaRPr>
          </a:p>
          <a:p>
            <a:pPr indent="-381000" lvl="0" marL="457200" rtl="0" algn="l">
              <a:lnSpc>
                <a:spcPct val="115000"/>
              </a:lnSpc>
              <a:spcBef>
                <a:spcPts val="0"/>
              </a:spcBef>
              <a:spcAft>
                <a:spcPts val="0"/>
              </a:spcAft>
              <a:buSzPts val="2400"/>
              <a:buFont typeface="Open Sans"/>
              <a:buChar char="●"/>
            </a:pPr>
            <a:r>
              <a:rPr lang="en-US">
                <a:highlight>
                  <a:srgbClr val="FFFFFF"/>
                </a:highlight>
              </a:rPr>
              <a:t>They decompose dead plants.</a:t>
            </a:r>
            <a:endParaRPr>
              <a:highlight>
                <a:srgbClr val="FFFFFF"/>
              </a:highlight>
            </a:endParaRPr>
          </a:p>
          <a:p>
            <a:pPr indent="-381000" lvl="0" marL="457200" rtl="0" algn="l">
              <a:lnSpc>
                <a:spcPct val="115000"/>
              </a:lnSpc>
              <a:spcBef>
                <a:spcPts val="0"/>
              </a:spcBef>
              <a:spcAft>
                <a:spcPts val="0"/>
              </a:spcAft>
              <a:buSzPts val="2400"/>
              <a:buFont typeface="Open Sans"/>
              <a:buChar char="●"/>
            </a:pPr>
            <a:r>
              <a:rPr lang="en-US">
                <a:highlight>
                  <a:srgbClr val="FFFFFF"/>
                </a:highlight>
              </a:rPr>
              <a:t>They decompose animals.</a:t>
            </a:r>
            <a:endParaRPr>
              <a:highlight>
                <a:srgbClr val="FFFFFF"/>
              </a:highlight>
            </a:endParaRPr>
          </a:p>
          <a:p>
            <a:pPr indent="-381000" lvl="0" marL="457200" rtl="0" algn="l">
              <a:lnSpc>
                <a:spcPct val="115000"/>
              </a:lnSpc>
              <a:spcBef>
                <a:spcPts val="0"/>
              </a:spcBef>
              <a:spcAft>
                <a:spcPts val="0"/>
              </a:spcAft>
              <a:buSzPts val="2400"/>
              <a:buFont typeface="Open Sans"/>
              <a:buChar char="●"/>
            </a:pPr>
            <a:r>
              <a:rPr lang="en-US">
                <a:highlight>
                  <a:srgbClr val="FFFFFF"/>
                </a:highlight>
              </a:rPr>
              <a:t>They decompose stuff into useful things.</a:t>
            </a:r>
            <a:endParaRPr>
              <a:highlight>
                <a:srgbClr val="FFFFFF"/>
              </a:highlight>
            </a:endParaRPr>
          </a:p>
          <a:p>
            <a:pPr indent="-381000" lvl="0" marL="457200" rtl="0" algn="l">
              <a:lnSpc>
                <a:spcPct val="115000"/>
              </a:lnSpc>
              <a:spcBef>
                <a:spcPts val="0"/>
              </a:spcBef>
              <a:spcAft>
                <a:spcPts val="0"/>
              </a:spcAft>
              <a:buSzPts val="2400"/>
              <a:buFont typeface="Open Sans"/>
              <a:buChar char="●"/>
            </a:pPr>
            <a:r>
              <a:rPr lang="en-US">
                <a:highlight>
                  <a:srgbClr val="FFFFFF"/>
                </a:highlight>
              </a:rPr>
              <a:t>Minerals are useful.</a:t>
            </a:r>
            <a:endParaRPr>
              <a:highlight>
                <a:srgbClr val="FFFFFF"/>
              </a:highlight>
            </a:endParaRPr>
          </a:p>
          <a:p>
            <a:pPr indent="-381000" lvl="0" marL="457200" rtl="0" algn="l">
              <a:lnSpc>
                <a:spcPct val="115000"/>
              </a:lnSpc>
              <a:spcBef>
                <a:spcPts val="0"/>
              </a:spcBef>
              <a:spcAft>
                <a:spcPts val="0"/>
              </a:spcAft>
              <a:buSzPts val="2400"/>
              <a:buFont typeface="Open Sans"/>
              <a:buChar char="●"/>
            </a:pPr>
            <a:r>
              <a:rPr lang="en-US">
                <a:highlight>
                  <a:srgbClr val="FFFFFF"/>
                </a:highlight>
              </a:rPr>
              <a:t>Minerals enrich soil</a:t>
            </a:r>
            <a:endParaRPr>
              <a:highlight>
                <a:srgbClr val="FFFFFF"/>
              </a:highlight>
            </a:endParaRPr>
          </a:p>
          <a:p>
            <a:pPr indent="0" lvl="0" marL="0" rtl="0" algn="l">
              <a:spcBef>
                <a:spcPts val="3800"/>
              </a:spcBef>
              <a:spcAft>
                <a:spcPts val="0"/>
              </a:spcAft>
              <a:buNone/>
            </a:pPr>
            <a:r>
              <a:t/>
            </a:r>
            <a:endParaRPr sz="3600"/>
          </a:p>
        </p:txBody>
      </p:sp>
      <p:pic>
        <p:nvPicPr>
          <p:cNvPr id="192" name="Google Shape;192;g36c362dbd73_0_93"/>
          <p:cNvPicPr preferRelativeResize="0"/>
          <p:nvPr/>
        </p:nvPicPr>
        <p:blipFill>
          <a:blip r:embed="rId3">
            <a:alphaModFix/>
          </a:blip>
          <a:stretch>
            <a:fillRect/>
          </a:stretch>
        </p:blipFill>
        <p:spPr>
          <a:xfrm>
            <a:off x="8113154" y="2036704"/>
            <a:ext cx="2784600" cy="2784600"/>
          </a:xfrm>
          <a:prstGeom prst="rect">
            <a:avLst/>
          </a:prstGeom>
          <a:noFill/>
          <a:ln>
            <a:noFill/>
          </a:ln>
        </p:spPr>
      </p:pic>
      <p:sp>
        <p:nvSpPr>
          <p:cNvPr id="193" name="Google Shape;193;g36c362dbd73_0_93"/>
          <p:cNvSpPr txBox="1"/>
          <p:nvPr/>
        </p:nvSpPr>
        <p:spPr>
          <a:xfrm>
            <a:off x="1065650" y="5087650"/>
            <a:ext cx="9832200" cy="8766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Clr>
                <a:schemeClr val="dk1"/>
              </a:buClr>
              <a:buSzPts val="1100"/>
              <a:buFont typeface="Arial"/>
              <a:buNone/>
            </a:pPr>
            <a:r>
              <a:rPr lang="en-US" sz="2400">
                <a:solidFill>
                  <a:schemeClr val="dk1"/>
                </a:solidFill>
                <a:highlight>
                  <a:schemeClr val="lt1"/>
                </a:highlight>
                <a:latin typeface="Open Sans"/>
                <a:ea typeface="Open Sans"/>
                <a:cs typeface="Open Sans"/>
                <a:sym typeface="Open Sans"/>
              </a:rPr>
              <a:t>Fungi and bacteria decompose dead plants and animals into useful things like minerals that enrich soil.</a:t>
            </a:r>
            <a:endParaRPr sz="2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cxnSp>
        <p:nvCxnSpPr>
          <p:cNvPr id="199" name="Google Shape;199;g36d191a927c_0_148"/>
          <p:cNvCxnSpPr/>
          <p:nvPr/>
        </p:nvCxnSpPr>
        <p:spPr>
          <a:xfrm flipH="1">
            <a:off x="5655075" y="728225"/>
            <a:ext cx="19500" cy="5532900"/>
          </a:xfrm>
          <a:prstGeom prst="straightConnector1">
            <a:avLst/>
          </a:prstGeom>
          <a:noFill/>
          <a:ln cap="flat" cmpd="sng" w="9525">
            <a:solidFill>
              <a:schemeClr val="dk2"/>
            </a:solidFill>
            <a:prstDash val="solid"/>
            <a:round/>
            <a:headEnd len="med" w="med" type="none"/>
            <a:tailEnd len="med" w="med" type="none"/>
          </a:ln>
        </p:spPr>
      </p:cxnSp>
      <p:cxnSp>
        <p:nvCxnSpPr>
          <p:cNvPr id="200" name="Google Shape;200;g36d191a927c_0_148"/>
          <p:cNvCxnSpPr/>
          <p:nvPr/>
        </p:nvCxnSpPr>
        <p:spPr>
          <a:xfrm flipH="1" rot="10800000">
            <a:off x="1752950" y="3349250"/>
            <a:ext cx="8600400" cy="38700"/>
          </a:xfrm>
          <a:prstGeom prst="straightConnector1">
            <a:avLst/>
          </a:prstGeom>
          <a:noFill/>
          <a:ln cap="flat" cmpd="sng" w="9525">
            <a:solidFill>
              <a:schemeClr val="dk2"/>
            </a:solidFill>
            <a:prstDash val="solid"/>
            <a:round/>
            <a:headEnd len="med" w="med" type="none"/>
            <a:tailEnd len="med" w="med" type="none"/>
          </a:ln>
        </p:spPr>
      </p:cxnSp>
      <p:sp>
        <p:nvSpPr>
          <p:cNvPr id="201" name="Google Shape;201;g36d191a927c_0_148"/>
          <p:cNvSpPr txBox="1"/>
          <p:nvPr/>
        </p:nvSpPr>
        <p:spPr>
          <a:xfrm>
            <a:off x="1196675" y="669900"/>
            <a:ext cx="3669300" cy="4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700">
                <a:solidFill>
                  <a:schemeClr val="dk1"/>
                </a:solidFill>
                <a:latin typeface="Open Sans"/>
                <a:ea typeface="Open Sans"/>
                <a:cs typeface="Open Sans"/>
                <a:sym typeface="Open Sans"/>
              </a:rPr>
              <a:t>New Learning &amp; Ideas</a:t>
            </a:r>
            <a:endParaRPr sz="2700">
              <a:solidFill>
                <a:schemeClr val="dk1"/>
              </a:solidFill>
              <a:latin typeface="Open Sans"/>
              <a:ea typeface="Open Sans"/>
              <a:cs typeface="Open Sans"/>
              <a:sym typeface="Open Sans"/>
            </a:endParaRPr>
          </a:p>
        </p:txBody>
      </p:sp>
      <p:sp>
        <p:nvSpPr>
          <p:cNvPr id="202" name="Google Shape;202;g36d191a927c_0_148"/>
          <p:cNvSpPr txBox="1"/>
          <p:nvPr/>
        </p:nvSpPr>
        <p:spPr>
          <a:xfrm>
            <a:off x="5798200" y="669900"/>
            <a:ext cx="4232400" cy="4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700">
                <a:solidFill>
                  <a:schemeClr val="dk1"/>
                </a:solidFill>
                <a:latin typeface="Open Sans"/>
                <a:ea typeface="Open Sans"/>
                <a:cs typeface="Open Sans"/>
                <a:sym typeface="Open Sans"/>
              </a:rPr>
              <a:t>Sentences</a:t>
            </a:r>
            <a:endParaRPr sz="2700">
              <a:solidFill>
                <a:schemeClr val="dk1"/>
              </a:solidFill>
              <a:latin typeface="Open Sans"/>
              <a:ea typeface="Open Sans"/>
              <a:cs typeface="Open Sans"/>
              <a:sym typeface="Open Sans"/>
            </a:endParaRPr>
          </a:p>
        </p:txBody>
      </p:sp>
      <p:sp>
        <p:nvSpPr>
          <p:cNvPr id="203" name="Google Shape;203;g36d191a927c_0_148"/>
          <p:cNvSpPr txBox="1"/>
          <p:nvPr/>
        </p:nvSpPr>
        <p:spPr>
          <a:xfrm>
            <a:off x="1371525" y="3545450"/>
            <a:ext cx="2931600" cy="4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700">
                <a:solidFill>
                  <a:schemeClr val="dk1"/>
                </a:solidFill>
                <a:latin typeface="Open Sans"/>
                <a:ea typeface="Open Sans"/>
                <a:cs typeface="Open Sans"/>
                <a:sym typeface="Open Sans"/>
              </a:rPr>
              <a:t>Paragraphs</a:t>
            </a:r>
            <a:endParaRPr sz="2700">
              <a:solidFill>
                <a:schemeClr val="dk1"/>
              </a:solidFill>
              <a:latin typeface="Open Sans"/>
              <a:ea typeface="Open Sans"/>
              <a:cs typeface="Open Sans"/>
              <a:sym typeface="Open Sans"/>
            </a:endParaRPr>
          </a:p>
        </p:txBody>
      </p:sp>
      <p:sp>
        <p:nvSpPr>
          <p:cNvPr id="204" name="Google Shape;204;g36d191a927c_0_148"/>
          <p:cNvSpPr txBox="1"/>
          <p:nvPr/>
        </p:nvSpPr>
        <p:spPr>
          <a:xfrm>
            <a:off x="5798200" y="3497000"/>
            <a:ext cx="5553000" cy="52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700">
                <a:solidFill>
                  <a:schemeClr val="dk1"/>
                </a:solidFill>
                <a:latin typeface="Open Sans"/>
                <a:ea typeface="Open Sans"/>
                <a:cs typeface="Open Sans"/>
                <a:sym typeface="Open Sans"/>
              </a:rPr>
              <a:t>Note Taking &amp; Summary Writing</a:t>
            </a:r>
            <a:endParaRPr sz="2700">
              <a:solidFill>
                <a:schemeClr val="dk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36c362dbd73_0_18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Paragraph Writing</a:t>
            </a:r>
            <a:endParaRPr/>
          </a:p>
        </p:txBody>
      </p:sp>
      <p:sp>
        <p:nvSpPr>
          <p:cNvPr id="211" name="Google Shape;211;g36c362dbd73_0_186"/>
          <p:cNvSpPr txBox="1"/>
          <p:nvPr>
            <p:ph idx="1" type="body"/>
          </p:nvPr>
        </p:nvSpPr>
        <p:spPr>
          <a:xfrm>
            <a:off x="762000" y="1520825"/>
            <a:ext cx="10515600" cy="4351200"/>
          </a:xfrm>
          <a:prstGeom prst="rect">
            <a:avLst/>
          </a:prstGeom>
        </p:spPr>
        <p:txBody>
          <a:bodyPr anchorCtr="0" anchor="t" bIns="45700" lIns="91425" spcFirstLastPara="1" rIns="91425" wrap="square" tIns="45700">
            <a:normAutofit/>
          </a:bodyPr>
          <a:lstStyle/>
          <a:p>
            <a:pPr indent="0" lvl="0" marL="0" rtl="0" algn="ctr">
              <a:lnSpc>
                <a:spcPct val="150000"/>
              </a:lnSpc>
              <a:spcBef>
                <a:spcPts val="1000"/>
              </a:spcBef>
              <a:spcAft>
                <a:spcPts val="0"/>
              </a:spcAft>
              <a:buNone/>
            </a:pPr>
            <a:r>
              <a:rPr b="1" lang="en-US">
                <a:highlight>
                  <a:srgbClr val="FFFFFF"/>
                </a:highlight>
              </a:rPr>
              <a:t>A paragraph is a group of sentences that develops a single idea.</a:t>
            </a:r>
            <a:endParaRPr>
              <a:highlight>
                <a:srgbClr val="FFFFFF"/>
              </a:highlight>
            </a:endParaRPr>
          </a:p>
          <a:p>
            <a:pPr indent="-381000" lvl="0" marL="457200" rtl="0" algn="l">
              <a:lnSpc>
                <a:spcPct val="150000"/>
              </a:lnSpc>
              <a:spcBef>
                <a:spcPts val="1000"/>
              </a:spcBef>
              <a:spcAft>
                <a:spcPts val="0"/>
              </a:spcAft>
              <a:buSzPts val="2400"/>
              <a:buChar char="•"/>
            </a:pPr>
            <a:r>
              <a:rPr b="1" lang="en-US">
                <a:highlight>
                  <a:srgbClr val="FFFFFF"/>
                </a:highlight>
              </a:rPr>
              <a:t>Structure</a:t>
            </a:r>
            <a:r>
              <a:rPr lang="en-US">
                <a:highlight>
                  <a:srgbClr val="FFFFFF"/>
                </a:highlight>
              </a:rPr>
              <a:t>: the sentences are </a:t>
            </a:r>
            <a:r>
              <a:rPr lang="en-US">
                <a:highlight>
                  <a:srgbClr val="FFFFFF"/>
                </a:highlight>
              </a:rPr>
              <a:t>sequenced</a:t>
            </a:r>
            <a:r>
              <a:rPr lang="en-US">
                <a:highlight>
                  <a:srgbClr val="FFFFFF"/>
                </a:highlight>
              </a:rPr>
              <a:t> for clarity</a:t>
            </a:r>
            <a:endParaRPr>
              <a:highlight>
                <a:srgbClr val="FFFFFF"/>
              </a:highlight>
            </a:endParaRPr>
          </a:p>
          <a:p>
            <a:pPr indent="-381000" lvl="0" marL="457200" rtl="0" algn="l">
              <a:lnSpc>
                <a:spcPct val="150000"/>
              </a:lnSpc>
              <a:spcBef>
                <a:spcPts val="0"/>
              </a:spcBef>
              <a:spcAft>
                <a:spcPts val="0"/>
              </a:spcAft>
              <a:buSzPts val="2400"/>
              <a:buChar char="•"/>
            </a:pPr>
            <a:r>
              <a:rPr b="1" lang="en-US">
                <a:highlight>
                  <a:srgbClr val="FFFFFF"/>
                </a:highlight>
              </a:rPr>
              <a:t>Coherence:</a:t>
            </a:r>
            <a:r>
              <a:rPr lang="en-US">
                <a:highlight>
                  <a:srgbClr val="FFFFFF"/>
                </a:highlight>
              </a:rPr>
              <a:t> the </a:t>
            </a:r>
            <a:r>
              <a:rPr lang="en-US">
                <a:highlight>
                  <a:srgbClr val="FFFFFF"/>
                </a:highlight>
              </a:rPr>
              <a:t>sentences</a:t>
            </a:r>
            <a:r>
              <a:rPr lang="en-US">
                <a:highlight>
                  <a:srgbClr val="FFFFFF"/>
                </a:highlight>
              </a:rPr>
              <a:t> are logically connected with transitions words that signal connection</a:t>
            </a:r>
            <a:endParaRPr>
              <a:highlight>
                <a:srgbClr val="FFFFFF"/>
              </a:highlight>
            </a:endParaRPr>
          </a:p>
          <a:p>
            <a:pPr indent="-381000" lvl="0" marL="457200" rtl="0" algn="l">
              <a:lnSpc>
                <a:spcPct val="150000"/>
              </a:lnSpc>
              <a:spcBef>
                <a:spcPts val="0"/>
              </a:spcBef>
              <a:spcAft>
                <a:spcPts val="0"/>
              </a:spcAft>
              <a:buSzPts val="2400"/>
              <a:buChar char="•"/>
            </a:pPr>
            <a:r>
              <a:rPr b="1" lang="en-US">
                <a:highlight>
                  <a:srgbClr val="FFFFFF"/>
                </a:highlight>
              </a:rPr>
              <a:t>Unity</a:t>
            </a:r>
            <a:r>
              <a:rPr lang="en-US">
                <a:highlight>
                  <a:srgbClr val="FFFFFF"/>
                </a:highlight>
              </a:rPr>
              <a:t>: every sentence supports the main idea of the paragraph</a:t>
            </a:r>
            <a:endParaRPr>
              <a:highlight>
                <a:srgbClr val="FFFFFF"/>
              </a:highlight>
            </a:endParaRPr>
          </a:p>
          <a:p>
            <a:pPr indent="-381000" lvl="0" marL="457200" rtl="0" algn="l">
              <a:lnSpc>
                <a:spcPct val="150000"/>
              </a:lnSpc>
              <a:spcBef>
                <a:spcPts val="0"/>
              </a:spcBef>
              <a:spcAft>
                <a:spcPts val="0"/>
              </a:spcAft>
              <a:buSzPts val="2400"/>
              <a:buChar char="•"/>
            </a:pPr>
            <a:r>
              <a:rPr b="1" lang="en-US">
                <a:highlight>
                  <a:srgbClr val="FFFFFF"/>
                </a:highlight>
              </a:rPr>
              <a:t>Well-constructed sentences</a:t>
            </a:r>
            <a:r>
              <a:rPr lang="en-US">
                <a:highlight>
                  <a:srgbClr val="FFFFFF"/>
                </a:highlight>
              </a:rPr>
              <a:t>: sentences are grammatically correct, clear, and type structures vary. (simple, compound, complex)</a:t>
            </a:r>
            <a:endParaRPr>
              <a:highlight>
                <a:srgbClr val="FFFFFF"/>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1">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36c362dbd73_0_205"/>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Parts of a Paragraph</a:t>
            </a:r>
            <a:endParaRPr/>
          </a:p>
        </p:txBody>
      </p:sp>
      <p:sp>
        <p:nvSpPr>
          <p:cNvPr id="218" name="Google Shape;218;g36c362dbd73_0_205"/>
          <p:cNvSpPr txBox="1"/>
          <p:nvPr>
            <p:ph idx="1" type="body"/>
          </p:nvPr>
        </p:nvSpPr>
        <p:spPr>
          <a:xfrm>
            <a:off x="614775" y="1731100"/>
            <a:ext cx="10515600" cy="4351200"/>
          </a:xfrm>
          <a:prstGeom prst="rect">
            <a:avLst/>
          </a:prstGeom>
        </p:spPr>
        <p:txBody>
          <a:bodyPr anchorCtr="0" anchor="t" bIns="45700" lIns="91425" spcFirstLastPara="1" rIns="91425" wrap="square" tIns="45700">
            <a:normAutofit fontScale="77500" lnSpcReduction="10000"/>
          </a:bodyPr>
          <a:lstStyle/>
          <a:p>
            <a:pPr indent="-346710" lvl="0" marL="457200" rtl="0" algn="l">
              <a:lnSpc>
                <a:spcPct val="150000"/>
              </a:lnSpc>
              <a:spcBef>
                <a:spcPts val="1000"/>
              </a:spcBef>
              <a:spcAft>
                <a:spcPts val="0"/>
              </a:spcAft>
              <a:buSzPct val="100000"/>
              <a:buChar char="•"/>
            </a:pPr>
            <a:r>
              <a:rPr b="1" lang="en-US"/>
              <a:t>Topic Sentence</a:t>
            </a:r>
            <a:endParaRPr b="1"/>
          </a:p>
          <a:p>
            <a:pPr indent="-346710" lvl="1" marL="914400" rtl="0" algn="l">
              <a:lnSpc>
                <a:spcPct val="150000"/>
              </a:lnSpc>
              <a:spcBef>
                <a:spcPts val="0"/>
              </a:spcBef>
              <a:spcAft>
                <a:spcPts val="0"/>
              </a:spcAft>
              <a:buSzPct val="100000"/>
              <a:buChar char="•"/>
            </a:pPr>
            <a:r>
              <a:rPr lang="en-US"/>
              <a:t>states the main idea</a:t>
            </a:r>
            <a:endParaRPr/>
          </a:p>
          <a:p>
            <a:pPr indent="-346710" lvl="1" marL="914400" rtl="0" algn="l">
              <a:lnSpc>
                <a:spcPct val="150000"/>
              </a:lnSpc>
              <a:spcBef>
                <a:spcPts val="0"/>
              </a:spcBef>
              <a:spcAft>
                <a:spcPts val="0"/>
              </a:spcAft>
              <a:buSzPct val="100000"/>
              <a:buChar char="•"/>
            </a:pPr>
            <a:r>
              <a:rPr lang="en-US"/>
              <a:t>usually at the start of a paragraph  </a:t>
            </a:r>
            <a:endParaRPr/>
          </a:p>
          <a:p>
            <a:pPr indent="-346710" lvl="1" marL="914400" rtl="0" algn="l">
              <a:lnSpc>
                <a:spcPct val="150000"/>
              </a:lnSpc>
              <a:spcBef>
                <a:spcPts val="0"/>
              </a:spcBef>
              <a:spcAft>
                <a:spcPts val="0"/>
              </a:spcAft>
              <a:buSzPct val="100000"/>
              <a:buChar char="•"/>
            </a:pPr>
            <a:r>
              <a:rPr lang="en-US"/>
              <a:t>can be in the middle of a paragraph</a:t>
            </a:r>
            <a:endParaRPr/>
          </a:p>
          <a:p>
            <a:pPr indent="-346710" lvl="1" marL="914400" rtl="0" algn="l">
              <a:lnSpc>
                <a:spcPct val="150000"/>
              </a:lnSpc>
              <a:spcBef>
                <a:spcPts val="0"/>
              </a:spcBef>
              <a:spcAft>
                <a:spcPts val="0"/>
              </a:spcAft>
              <a:buSzPct val="100000"/>
              <a:buChar char="•"/>
            </a:pPr>
            <a:r>
              <a:rPr lang="en-US"/>
              <a:t>sometimes the main idea is not stated but is implied and the reader must infer</a:t>
            </a:r>
            <a:endParaRPr/>
          </a:p>
          <a:p>
            <a:pPr indent="-346710" lvl="0" marL="457200" rtl="0" algn="l">
              <a:lnSpc>
                <a:spcPct val="150000"/>
              </a:lnSpc>
              <a:spcBef>
                <a:spcPts val="0"/>
              </a:spcBef>
              <a:spcAft>
                <a:spcPts val="0"/>
              </a:spcAft>
              <a:buSzPct val="100000"/>
              <a:buChar char="•"/>
            </a:pPr>
            <a:r>
              <a:rPr b="1" lang="en-US"/>
              <a:t>Supporting Sentences</a:t>
            </a:r>
            <a:endParaRPr b="1"/>
          </a:p>
          <a:p>
            <a:pPr indent="-346710" lvl="1" marL="914400" rtl="0" algn="l">
              <a:lnSpc>
                <a:spcPct val="150000"/>
              </a:lnSpc>
              <a:spcBef>
                <a:spcPts val="0"/>
              </a:spcBef>
              <a:spcAft>
                <a:spcPts val="0"/>
              </a:spcAft>
              <a:buSzPct val="100000"/>
              <a:buChar char="•"/>
            </a:pPr>
            <a:r>
              <a:rPr lang="en-US"/>
              <a:t>provides</a:t>
            </a:r>
            <a:r>
              <a:rPr lang="en-US"/>
              <a:t> details related to the main idea</a:t>
            </a:r>
            <a:endParaRPr/>
          </a:p>
          <a:p>
            <a:pPr indent="-346710" lvl="1" marL="914400" rtl="0" algn="l">
              <a:lnSpc>
                <a:spcPct val="150000"/>
              </a:lnSpc>
              <a:spcBef>
                <a:spcPts val="0"/>
              </a:spcBef>
              <a:spcAft>
                <a:spcPts val="0"/>
              </a:spcAft>
              <a:buSzPct val="100000"/>
              <a:buChar char="•"/>
            </a:pPr>
            <a:r>
              <a:rPr lang="en-US"/>
              <a:t>the number of supporting sentences in a paragraph can vary</a:t>
            </a:r>
            <a:endParaRPr/>
          </a:p>
          <a:p>
            <a:pPr indent="-346710" lvl="0" marL="457200" rtl="0" algn="l">
              <a:lnSpc>
                <a:spcPct val="150000"/>
              </a:lnSpc>
              <a:spcBef>
                <a:spcPts val="0"/>
              </a:spcBef>
              <a:spcAft>
                <a:spcPts val="0"/>
              </a:spcAft>
              <a:buSzPct val="100000"/>
              <a:buChar char="•"/>
            </a:pPr>
            <a:r>
              <a:rPr b="1" lang="en-US"/>
              <a:t>Concluding Sentence</a:t>
            </a:r>
            <a:endParaRPr b="1"/>
          </a:p>
          <a:p>
            <a:pPr indent="-346710" lvl="1" marL="914400" rtl="0" algn="l">
              <a:lnSpc>
                <a:spcPct val="150000"/>
              </a:lnSpc>
              <a:spcBef>
                <a:spcPts val="0"/>
              </a:spcBef>
              <a:spcAft>
                <a:spcPts val="0"/>
              </a:spcAft>
              <a:buSzPct val="100000"/>
              <a:buChar char="•"/>
            </a:pPr>
            <a:r>
              <a:rPr lang="en-US"/>
              <a:t>provides closure to the paragraph</a:t>
            </a:r>
            <a:endParaRPr/>
          </a:p>
          <a:p>
            <a:pPr indent="-346710" lvl="1" marL="914400" rtl="0" algn="l">
              <a:lnSpc>
                <a:spcPct val="150000"/>
              </a:lnSpc>
              <a:spcBef>
                <a:spcPts val="0"/>
              </a:spcBef>
              <a:spcAft>
                <a:spcPts val="0"/>
              </a:spcAft>
              <a:buSzPct val="100000"/>
              <a:buChar char="•"/>
            </a:pPr>
            <a:r>
              <a:rPr lang="en-US"/>
              <a:t>in longer pieces of writing, not every paragraph will have a concluding sentence</a:t>
            </a:r>
            <a:endParaRPr/>
          </a:p>
        </p:txBody>
      </p:sp>
      <p:pic>
        <p:nvPicPr>
          <p:cNvPr id="219" name="Google Shape;219;g36c362dbd73_0_205"/>
          <p:cNvPicPr preferRelativeResize="0"/>
          <p:nvPr/>
        </p:nvPicPr>
        <p:blipFill>
          <a:blip r:embed="rId3">
            <a:alphaModFix/>
          </a:blip>
          <a:stretch>
            <a:fillRect/>
          </a:stretch>
        </p:blipFill>
        <p:spPr>
          <a:xfrm>
            <a:off x="7123093" y="522350"/>
            <a:ext cx="4230700" cy="1246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36c362dbd73_0_21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Paragraph A</a:t>
            </a:r>
            <a:r>
              <a:rPr lang="en-US"/>
              <a:t>ctivities</a:t>
            </a:r>
            <a:endParaRPr/>
          </a:p>
        </p:txBody>
      </p:sp>
      <p:sp>
        <p:nvSpPr>
          <p:cNvPr id="226" name="Google Shape;226;g36c362dbd73_0_212"/>
          <p:cNvSpPr txBox="1"/>
          <p:nvPr>
            <p:ph idx="1" type="body"/>
          </p:nvPr>
        </p:nvSpPr>
        <p:spPr>
          <a:xfrm>
            <a:off x="838200" y="1485900"/>
            <a:ext cx="10515600" cy="4690800"/>
          </a:xfrm>
          <a:prstGeom prst="rect">
            <a:avLst/>
          </a:prstGeom>
        </p:spPr>
        <p:txBody>
          <a:bodyPr anchorCtr="0" anchor="t" bIns="45700" lIns="91425" spcFirstLastPara="1" rIns="91425" wrap="square" tIns="45700">
            <a:normAutofit/>
          </a:bodyPr>
          <a:lstStyle/>
          <a:p>
            <a:pPr indent="-381000" lvl="0" marL="457200" rtl="0" algn="l">
              <a:lnSpc>
                <a:spcPct val="115000"/>
              </a:lnSpc>
              <a:spcBef>
                <a:spcPts val="1000"/>
              </a:spcBef>
              <a:spcAft>
                <a:spcPts val="0"/>
              </a:spcAft>
              <a:buSzPts val="2400"/>
              <a:buChar char="•"/>
            </a:pPr>
            <a:r>
              <a:rPr lang="en-US"/>
              <a:t>Single Paragraph Outline (SPO)</a:t>
            </a:r>
            <a:endParaRPr/>
          </a:p>
          <a:p>
            <a:pPr indent="-381000" lvl="1" marL="914400" rtl="0" algn="l">
              <a:lnSpc>
                <a:spcPct val="115000"/>
              </a:lnSpc>
              <a:spcBef>
                <a:spcPts val="0"/>
              </a:spcBef>
              <a:spcAft>
                <a:spcPts val="0"/>
              </a:spcAft>
              <a:buSzPts val="2400"/>
              <a:buChar char="•"/>
            </a:pPr>
            <a:r>
              <a:rPr lang="en-US"/>
              <a:t>Brainstorm the SPO</a:t>
            </a:r>
            <a:endParaRPr/>
          </a:p>
          <a:p>
            <a:pPr indent="-381000" lvl="1" marL="914400" rtl="0" algn="l">
              <a:lnSpc>
                <a:spcPct val="115000"/>
              </a:lnSpc>
              <a:spcBef>
                <a:spcPts val="0"/>
              </a:spcBef>
              <a:spcAft>
                <a:spcPts val="0"/>
              </a:spcAft>
              <a:buSzPts val="2400"/>
              <a:buChar char="•"/>
            </a:pPr>
            <a:r>
              <a:rPr lang="en-US"/>
              <a:t>Distinguish a topic sentence from details</a:t>
            </a:r>
            <a:endParaRPr/>
          </a:p>
          <a:p>
            <a:pPr indent="-381000" lvl="1" marL="914400" rtl="0" algn="l">
              <a:lnSpc>
                <a:spcPct val="115000"/>
              </a:lnSpc>
              <a:spcBef>
                <a:spcPts val="0"/>
              </a:spcBef>
              <a:spcAft>
                <a:spcPts val="0"/>
              </a:spcAft>
              <a:buSzPts val="2400"/>
              <a:buChar char="•"/>
            </a:pPr>
            <a:r>
              <a:rPr lang="en-US"/>
              <a:t>Identify topic sentence and sequence details</a:t>
            </a:r>
            <a:endParaRPr/>
          </a:p>
          <a:p>
            <a:pPr indent="-381000" lvl="1" marL="914400" rtl="0" algn="l">
              <a:lnSpc>
                <a:spcPct val="115000"/>
              </a:lnSpc>
              <a:spcBef>
                <a:spcPts val="0"/>
              </a:spcBef>
              <a:spcAft>
                <a:spcPts val="0"/>
              </a:spcAft>
              <a:buSzPts val="2400"/>
              <a:buChar char="•"/>
            </a:pPr>
            <a:r>
              <a:rPr lang="en-US"/>
              <a:t>Select relevant details from a list for a topic sentence</a:t>
            </a:r>
            <a:endParaRPr/>
          </a:p>
          <a:p>
            <a:pPr indent="-381000" lvl="1" marL="914400" rtl="0" algn="l">
              <a:lnSpc>
                <a:spcPct val="115000"/>
              </a:lnSpc>
              <a:spcBef>
                <a:spcPts val="0"/>
              </a:spcBef>
              <a:spcAft>
                <a:spcPts val="0"/>
              </a:spcAft>
              <a:buSzPts val="2400"/>
              <a:buChar char="•"/>
            </a:pPr>
            <a:r>
              <a:rPr lang="en-US"/>
              <a:t>Eliminate irrelevant detail(s) for a topic sentence</a:t>
            </a:r>
            <a:endParaRPr/>
          </a:p>
          <a:p>
            <a:pPr indent="-381000" lvl="1" marL="914400" rtl="0" algn="l">
              <a:lnSpc>
                <a:spcPct val="115000"/>
              </a:lnSpc>
              <a:spcBef>
                <a:spcPts val="0"/>
              </a:spcBef>
              <a:spcAft>
                <a:spcPts val="0"/>
              </a:spcAft>
              <a:buSzPts val="2400"/>
              <a:buChar char="•"/>
            </a:pPr>
            <a:r>
              <a:rPr lang="en-US"/>
              <a:t>Generate</a:t>
            </a:r>
            <a:r>
              <a:rPr lang="en-US"/>
              <a:t> details for a topic sentence</a:t>
            </a:r>
            <a:endParaRPr/>
          </a:p>
          <a:p>
            <a:pPr indent="-381000" lvl="1" marL="914400" rtl="0" algn="l">
              <a:lnSpc>
                <a:spcPct val="115000"/>
              </a:lnSpc>
              <a:spcBef>
                <a:spcPts val="0"/>
              </a:spcBef>
              <a:spcAft>
                <a:spcPts val="0"/>
              </a:spcAft>
              <a:buSzPts val="2400"/>
              <a:buChar char="•"/>
            </a:pPr>
            <a:r>
              <a:rPr lang="en-US"/>
              <a:t>Generate topic and </a:t>
            </a:r>
            <a:r>
              <a:rPr lang="en-US"/>
              <a:t>concluding</a:t>
            </a:r>
            <a:r>
              <a:rPr lang="en-US"/>
              <a:t> sentences for given details</a:t>
            </a:r>
            <a:endParaRPr/>
          </a:p>
          <a:p>
            <a:pPr indent="-381000" lvl="1" marL="914400" rtl="0" algn="l">
              <a:lnSpc>
                <a:spcPct val="115000"/>
              </a:lnSpc>
              <a:spcBef>
                <a:spcPts val="0"/>
              </a:spcBef>
              <a:spcAft>
                <a:spcPts val="0"/>
              </a:spcAft>
              <a:buSzPts val="2400"/>
              <a:buChar char="•"/>
            </a:pPr>
            <a:r>
              <a:rPr lang="en-US"/>
              <a:t>Create a SPO</a:t>
            </a:r>
            <a:endParaRPr/>
          </a:p>
          <a:p>
            <a:pPr indent="-381000" lvl="0" marL="457200" rtl="0" algn="l">
              <a:lnSpc>
                <a:spcPct val="115000"/>
              </a:lnSpc>
              <a:spcBef>
                <a:spcPts val="0"/>
              </a:spcBef>
              <a:spcAft>
                <a:spcPts val="0"/>
              </a:spcAft>
              <a:buSzPts val="2400"/>
              <a:buChar char="•"/>
            </a:pPr>
            <a:r>
              <a:rPr lang="en-US"/>
              <a:t>Color Coding</a:t>
            </a:r>
            <a:endParaRPr/>
          </a:p>
        </p:txBody>
      </p:sp>
      <p:pic>
        <p:nvPicPr>
          <p:cNvPr id="227" name="Google Shape;227;g36c362dbd73_0_212"/>
          <p:cNvPicPr preferRelativeResize="0"/>
          <p:nvPr/>
        </p:nvPicPr>
        <p:blipFill>
          <a:blip r:embed="rId3">
            <a:alphaModFix/>
          </a:blip>
          <a:stretch>
            <a:fillRect/>
          </a:stretch>
        </p:blipFill>
        <p:spPr>
          <a:xfrm rot="1242710">
            <a:off x="9074687" y="1466038"/>
            <a:ext cx="2619375" cy="1743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g36c362dbd73_0_218"/>
          <p:cNvPicPr preferRelativeResize="0"/>
          <p:nvPr/>
        </p:nvPicPr>
        <p:blipFill rotWithShape="1">
          <a:blip r:embed="rId3">
            <a:alphaModFix/>
          </a:blip>
          <a:srcRect b="8912" l="0" r="0" t="11088"/>
          <a:stretch/>
        </p:blipFill>
        <p:spPr>
          <a:xfrm>
            <a:off x="359850" y="1424775"/>
            <a:ext cx="4694975" cy="4673601"/>
          </a:xfrm>
          <a:prstGeom prst="rect">
            <a:avLst/>
          </a:prstGeom>
          <a:noFill/>
          <a:ln>
            <a:noFill/>
          </a:ln>
        </p:spPr>
      </p:pic>
      <p:pic>
        <p:nvPicPr>
          <p:cNvPr id="234" name="Google Shape;234;g36c362dbd73_0_218"/>
          <p:cNvPicPr preferRelativeResize="0"/>
          <p:nvPr/>
        </p:nvPicPr>
        <p:blipFill rotWithShape="1">
          <a:blip r:embed="rId4">
            <a:alphaModFix/>
          </a:blip>
          <a:srcRect b="0" l="0" r="0" t="10466"/>
          <a:stretch/>
        </p:blipFill>
        <p:spPr>
          <a:xfrm>
            <a:off x="5241675" y="1253012"/>
            <a:ext cx="5079775" cy="5309275"/>
          </a:xfrm>
          <a:prstGeom prst="rect">
            <a:avLst/>
          </a:prstGeom>
          <a:noFill/>
          <a:ln>
            <a:noFill/>
          </a:ln>
        </p:spPr>
      </p:pic>
      <p:sp>
        <p:nvSpPr>
          <p:cNvPr id="235" name="Google Shape;235;g36c362dbd73_0_218"/>
          <p:cNvSpPr txBox="1"/>
          <p:nvPr/>
        </p:nvSpPr>
        <p:spPr>
          <a:xfrm>
            <a:off x="1658650" y="455475"/>
            <a:ext cx="8662800" cy="5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000">
                <a:solidFill>
                  <a:schemeClr val="dk1"/>
                </a:solidFill>
                <a:latin typeface="Open Sans"/>
                <a:ea typeface="Open Sans"/>
                <a:cs typeface="Open Sans"/>
                <a:sym typeface="Open Sans"/>
              </a:rPr>
              <a:t>Single-Paragraph Outline (SPO)</a:t>
            </a:r>
            <a:endParaRPr sz="4000">
              <a:solidFill>
                <a:schemeClr val="dk1"/>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36c362dbd73_0_229"/>
          <p:cNvSpPr txBox="1"/>
          <p:nvPr>
            <p:ph type="title"/>
          </p:nvPr>
        </p:nvSpPr>
        <p:spPr>
          <a:xfrm>
            <a:off x="838200" y="365125"/>
            <a:ext cx="10515600" cy="958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Brainstorming SPO</a:t>
            </a:r>
            <a:endParaRPr/>
          </a:p>
        </p:txBody>
      </p:sp>
      <p:sp>
        <p:nvSpPr>
          <p:cNvPr id="242" name="Google Shape;242;g36c362dbd73_0_229"/>
          <p:cNvSpPr txBox="1"/>
          <p:nvPr>
            <p:ph idx="1" type="body"/>
          </p:nvPr>
        </p:nvSpPr>
        <p:spPr>
          <a:xfrm>
            <a:off x="404950" y="3738500"/>
            <a:ext cx="10905900" cy="26211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b="1" lang="en-US"/>
              <a:t>T.S.</a:t>
            </a:r>
            <a:r>
              <a:rPr lang="en-US"/>
              <a:t> </a:t>
            </a:r>
            <a:r>
              <a:rPr lang="en-US"/>
              <a:t>The best part about summer is enjoying the warm weather and all the cool things we get to do.</a:t>
            </a:r>
            <a:endParaRPr/>
          </a:p>
          <a:p>
            <a:pPr indent="-381000" lvl="0" marL="457200" rtl="0" algn="l">
              <a:spcBef>
                <a:spcPts val="1000"/>
              </a:spcBef>
              <a:spcAft>
                <a:spcPts val="0"/>
              </a:spcAft>
              <a:buSzPts val="2400"/>
              <a:buAutoNum type="arabicPeriod"/>
            </a:pPr>
            <a:r>
              <a:rPr lang="en-US"/>
              <a:t>soccer, track, hiking, biking</a:t>
            </a:r>
            <a:endParaRPr/>
          </a:p>
          <a:p>
            <a:pPr indent="-381000" lvl="0" marL="457200" rtl="0" algn="l">
              <a:spcBef>
                <a:spcPts val="0"/>
              </a:spcBef>
              <a:spcAft>
                <a:spcPts val="0"/>
              </a:spcAft>
              <a:buSzPts val="2400"/>
              <a:buAutoNum type="arabicPeriod"/>
            </a:pPr>
            <a:r>
              <a:rPr lang="en-US"/>
              <a:t>family, friends, swimming, BBQ, </a:t>
            </a:r>
            <a:r>
              <a:rPr lang="en-US"/>
              <a:t>watermelon, fireworks</a:t>
            </a:r>
            <a:endParaRPr/>
          </a:p>
          <a:p>
            <a:pPr indent="-381000" lvl="0" marL="457200" rtl="0" algn="l">
              <a:spcBef>
                <a:spcPts val="0"/>
              </a:spcBef>
              <a:spcAft>
                <a:spcPts val="0"/>
              </a:spcAft>
              <a:buSzPts val="2400"/>
              <a:buAutoNum type="arabicPeriod"/>
            </a:pPr>
            <a:r>
              <a:rPr lang="en-US"/>
              <a:t>reading, icecream, vacation</a:t>
            </a:r>
            <a:endParaRPr/>
          </a:p>
          <a:p>
            <a:pPr indent="0" lvl="0" marL="0" rtl="0" algn="l">
              <a:spcBef>
                <a:spcPts val="1000"/>
              </a:spcBef>
              <a:spcAft>
                <a:spcPts val="0"/>
              </a:spcAft>
              <a:buNone/>
            </a:pPr>
            <a:r>
              <a:rPr b="1" lang="en-US"/>
              <a:t>C.S.</a:t>
            </a:r>
            <a:r>
              <a:rPr lang="en-US"/>
              <a:t> Clearly, summer is an exciting season</a:t>
            </a:r>
            <a:endParaRPr/>
          </a:p>
        </p:txBody>
      </p:sp>
      <p:sp>
        <p:nvSpPr>
          <p:cNvPr id="243" name="Google Shape;243;g36c362dbd73_0_229"/>
          <p:cNvSpPr txBox="1"/>
          <p:nvPr/>
        </p:nvSpPr>
        <p:spPr>
          <a:xfrm>
            <a:off x="507050" y="1811300"/>
            <a:ext cx="11026200" cy="19272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Clr>
                <a:schemeClr val="dk1"/>
              </a:buClr>
              <a:buSzPts val="1100"/>
              <a:buFont typeface="Arial"/>
              <a:buNone/>
            </a:pPr>
            <a:r>
              <a:rPr lang="en-US" sz="2400">
                <a:solidFill>
                  <a:schemeClr val="dk1"/>
                </a:solidFill>
                <a:latin typeface="Open Sans"/>
                <a:ea typeface="Open Sans"/>
                <a:cs typeface="Open Sans"/>
                <a:sym typeface="Open Sans"/>
              </a:rPr>
              <a:t>hot				watermelon		BBQ				Lagoon		reading</a:t>
            </a:r>
            <a:endParaRPr sz="2400">
              <a:solidFill>
                <a:schemeClr val="dk1"/>
              </a:solidFill>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1100"/>
              <a:buFont typeface="Arial"/>
              <a:buNone/>
            </a:pPr>
            <a:r>
              <a:rPr lang="en-US" sz="2400">
                <a:solidFill>
                  <a:schemeClr val="dk1"/>
                </a:solidFill>
                <a:latin typeface="Open Sans"/>
                <a:ea typeface="Open Sans"/>
                <a:cs typeface="Open Sans"/>
                <a:sym typeface="Open Sans"/>
              </a:rPr>
              <a:t>soccer			family				fireworks			friends		late nights</a:t>
            </a:r>
            <a:endParaRPr sz="2400">
              <a:solidFill>
                <a:schemeClr val="dk1"/>
              </a:solidFill>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1100"/>
              <a:buFont typeface="Arial"/>
              <a:buNone/>
            </a:pPr>
            <a:r>
              <a:rPr lang="en-US" sz="2400">
                <a:solidFill>
                  <a:schemeClr val="dk1"/>
                </a:solidFill>
                <a:latin typeface="Open Sans"/>
                <a:ea typeface="Open Sans"/>
                <a:cs typeface="Open Sans"/>
                <a:sym typeface="Open Sans"/>
              </a:rPr>
              <a:t>track				parades			vacations			hiking			laughter</a:t>
            </a:r>
            <a:endParaRPr sz="2400">
              <a:solidFill>
                <a:schemeClr val="dk1"/>
              </a:solidFill>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1100"/>
              <a:buFont typeface="Arial"/>
              <a:buNone/>
            </a:pPr>
            <a:r>
              <a:rPr lang="en-US" sz="2400">
                <a:solidFill>
                  <a:schemeClr val="dk1"/>
                </a:solidFill>
                <a:latin typeface="Open Sans"/>
                <a:ea typeface="Open Sans"/>
                <a:cs typeface="Open Sans"/>
                <a:sym typeface="Open Sans"/>
              </a:rPr>
              <a:t>swimming		sunny				ice cream			biking			boating</a:t>
            </a:r>
            <a:endParaRPr sz="2400">
              <a:solidFill>
                <a:schemeClr val="dk1"/>
              </a:solidFill>
              <a:latin typeface="Open Sans"/>
              <a:ea typeface="Open Sans"/>
              <a:cs typeface="Open Sans"/>
              <a:sym typeface="Open Sans"/>
            </a:endParaRPr>
          </a:p>
        </p:txBody>
      </p:sp>
      <p:sp>
        <p:nvSpPr>
          <p:cNvPr id="244" name="Google Shape;244;g36c362dbd73_0_229"/>
          <p:cNvSpPr txBox="1"/>
          <p:nvPr/>
        </p:nvSpPr>
        <p:spPr>
          <a:xfrm>
            <a:off x="838200" y="1383650"/>
            <a:ext cx="3051000" cy="515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Clr>
                <a:schemeClr val="dk1"/>
              </a:buClr>
              <a:buSzPts val="1100"/>
              <a:buFont typeface="Arial"/>
              <a:buNone/>
            </a:pPr>
            <a:r>
              <a:rPr b="1" lang="en-US" sz="2400">
                <a:solidFill>
                  <a:schemeClr val="dk1"/>
                </a:solidFill>
                <a:latin typeface="Open Sans"/>
                <a:ea typeface="Open Sans"/>
                <a:cs typeface="Open Sans"/>
                <a:sym typeface="Open Sans"/>
              </a:rPr>
              <a:t>Topic:</a:t>
            </a:r>
            <a:r>
              <a:rPr lang="en-US" sz="2400">
                <a:solidFill>
                  <a:schemeClr val="dk1"/>
                </a:solidFill>
                <a:latin typeface="Open Sans"/>
                <a:ea typeface="Open Sans"/>
                <a:cs typeface="Open Sans"/>
                <a:sym typeface="Open Sans"/>
              </a:rPr>
              <a:t> Summer</a:t>
            </a:r>
            <a:endParaRPr sz="2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36d12b1cfd7_0_1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Distinguish a Topic Sentence from Details</a:t>
            </a:r>
            <a:endParaRPr/>
          </a:p>
        </p:txBody>
      </p:sp>
      <p:sp>
        <p:nvSpPr>
          <p:cNvPr id="251" name="Google Shape;251;g36d12b1cfd7_0_13"/>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rPr lang="en-US"/>
              <a:t>*After reading the book </a:t>
            </a:r>
            <a:r>
              <a:rPr i="1" lang="en-US"/>
              <a:t>Miss Nelson is Missing</a:t>
            </a:r>
            <a:endParaRPr i="1"/>
          </a:p>
          <a:p>
            <a:pPr indent="0" lvl="0" marL="0" rtl="0" algn="l">
              <a:spcBef>
                <a:spcPts val="1000"/>
              </a:spcBef>
              <a:spcAft>
                <a:spcPts val="0"/>
              </a:spcAft>
              <a:buNone/>
            </a:pPr>
            <a:r>
              <a:rPr lang="en-US"/>
              <a:t>Directions: Identify the topic sentence using </a:t>
            </a:r>
            <a:r>
              <a:rPr b="1" lang="en-US"/>
              <a:t>T.S.</a:t>
            </a:r>
            <a:r>
              <a:rPr lang="en-US"/>
              <a:t> and the supporting details using </a:t>
            </a:r>
            <a:r>
              <a:rPr b="1" lang="en-US"/>
              <a:t>D</a:t>
            </a:r>
            <a:r>
              <a:rPr lang="en-US"/>
              <a:t>.</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______ Students had to do a lot of homework.</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______ Ms. Swamp was a very strict teacher.</a:t>
            </a:r>
            <a:endParaRPr sz="2800">
              <a:latin typeface="Calibri"/>
              <a:ea typeface="Calibri"/>
              <a:cs typeface="Calibri"/>
              <a:sym typeface="Calibri"/>
            </a:endParaRPr>
          </a:p>
          <a:p>
            <a:pPr indent="0" lvl="0" marL="0" rtl="0" algn="l">
              <a:lnSpc>
                <a:spcPct val="100000"/>
              </a:lnSpc>
              <a:spcBef>
                <a:spcPts val="0"/>
              </a:spcBef>
              <a:spcAft>
                <a:spcPts val="0"/>
              </a:spcAft>
              <a:buNone/>
            </a:pPr>
            <a:r>
              <a:t/>
            </a:r>
            <a:endParaRPr sz="2800">
              <a:latin typeface="Calibri"/>
              <a:ea typeface="Calibri"/>
              <a:cs typeface="Calibri"/>
              <a:sym typeface="Calibri"/>
            </a:endParaRPr>
          </a:p>
          <a:p>
            <a:pPr indent="0" lvl="0" marL="0" rtl="0" algn="l">
              <a:spcBef>
                <a:spcPts val="1000"/>
              </a:spcBef>
              <a:spcAft>
                <a:spcPts val="0"/>
              </a:spcAft>
              <a:buNone/>
            </a:pPr>
            <a:r>
              <a:rPr lang="en-US"/>
              <a:t>______ She cancelled story hour. </a:t>
            </a:r>
            <a:endParaRPr/>
          </a:p>
        </p:txBody>
      </p:sp>
      <p:pic>
        <p:nvPicPr>
          <p:cNvPr id="252" name="Google Shape;252;g36d12b1cfd7_0_13"/>
          <p:cNvPicPr preferRelativeResize="0"/>
          <p:nvPr/>
        </p:nvPicPr>
        <p:blipFill>
          <a:blip r:embed="rId3">
            <a:alphaModFix/>
          </a:blip>
          <a:stretch>
            <a:fillRect/>
          </a:stretch>
        </p:blipFill>
        <p:spPr>
          <a:xfrm>
            <a:off x="8520925" y="3118813"/>
            <a:ext cx="1905000" cy="2390775"/>
          </a:xfrm>
          <a:prstGeom prst="rect">
            <a:avLst/>
          </a:prstGeom>
          <a:noFill/>
          <a:ln>
            <a:noFill/>
          </a:ln>
        </p:spPr>
      </p:pic>
      <p:sp>
        <p:nvSpPr>
          <p:cNvPr id="253" name="Google Shape;253;g36d12b1cfd7_0_13"/>
          <p:cNvSpPr txBox="1"/>
          <p:nvPr/>
        </p:nvSpPr>
        <p:spPr>
          <a:xfrm>
            <a:off x="1039875" y="5156400"/>
            <a:ext cx="549900" cy="4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D</a:t>
            </a:r>
            <a:endParaRPr sz="2800">
              <a:solidFill>
                <a:schemeClr val="dk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254" name="Google Shape;254;g36d12b1cfd7_0_13"/>
          <p:cNvSpPr txBox="1"/>
          <p:nvPr/>
        </p:nvSpPr>
        <p:spPr>
          <a:xfrm>
            <a:off x="1039875" y="3325300"/>
            <a:ext cx="549900" cy="4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D</a:t>
            </a:r>
            <a:endParaRPr sz="2800">
              <a:solidFill>
                <a:schemeClr val="dk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255" name="Google Shape;255;g36d12b1cfd7_0_13"/>
          <p:cNvSpPr txBox="1"/>
          <p:nvPr/>
        </p:nvSpPr>
        <p:spPr>
          <a:xfrm>
            <a:off x="1039875" y="4240850"/>
            <a:ext cx="549900" cy="4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TS</a:t>
            </a:r>
            <a:endParaRPr sz="2800">
              <a:solidFill>
                <a:schemeClr val="dk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g36c362dbd73_0_19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92" name="Google Shape;92;g36c362dbd73_0_196"/>
          <p:cNvSpPr txBox="1"/>
          <p:nvPr>
            <p:ph idx="1" type="body"/>
          </p:nvPr>
        </p:nvSpPr>
        <p:spPr>
          <a:xfrm>
            <a:off x="838200" y="1825625"/>
            <a:ext cx="5181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ctr">
              <a:spcBef>
                <a:spcPts val="1000"/>
              </a:spcBef>
              <a:spcAft>
                <a:spcPts val="0"/>
              </a:spcAft>
              <a:buNone/>
            </a:pPr>
            <a:r>
              <a:t/>
            </a:r>
            <a:endParaRPr sz="1583"/>
          </a:p>
          <a:p>
            <a:pPr indent="0" lvl="0" marL="0" rtl="0" algn="l">
              <a:spcBef>
                <a:spcPts val="1000"/>
              </a:spcBef>
              <a:spcAft>
                <a:spcPts val="0"/>
              </a:spcAft>
              <a:buNone/>
            </a:pPr>
            <a:r>
              <a:t/>
            </a:r>
            <a:endParaRPr sz="1583"/>
          </a:p>
        </p:txBody>
      </p:sp>
      <p:sp>
        <p:nvSpPr>
          <p:cNvPr id="93" name="Google Shape;93;g36c362dbd73_0_196"/>
          <p:cNvSpPr txBox="1"/>
          <p:nvPr>
            <p:ph idx="2" type="body"/>
          </p:nvPr>
        </p:nvSpPr>
        <p:spPr>
          <a:xfrm>
            <a:off x="6172200" y="1825625"/>
            <a:ext cx="5181600" cy="4351200"/>
          </a:xfrm>
          <a:prstGeom prst="rect">
            <a:avLst/>
          </a:prstGeom>
        </p:spPr>
        <p:txBody>
          <a:bodyPr anchorCtr="0" anchor="t" bIns="45700" lIns="91425" spcFirstLastPara="1" rIns="91425" wrap="square" tIns="45700">
            <a:normAutofit lnSpcReduction="10000"/>
          </a:bodyPr>
          <a:lstStyle/>
          <a:p>
            <a:pPr indent="0" lvl="0" marL="0" rtl="0" algn="l">
              <a:lnSpc>
                <a:spcPct val="115000"/>
              </a:lnSpc>
              <a:spcBef>
                <a:spcPts val="900"/>
              </a:spcBef>
              <a:spcAft>
                <a:spcPts val="0"/>
              </a:spcAft>
              <a:buClr>
                <a:srgbClr val="31394D"/>
              </a:buClr>
              <a:buSzPts val="1100"/>
              <a:buFont typeface="Arial"/>
              <a:buNone/>
            </a:pPr>
            <a:r>
              <a:rPr b="1" lang="en-US" sz="2200">
                <a:solidFill>
                  <a:srgbClr val="0D0D0D"/>
                </a:solidFill>
              </a:rPr>
              <a:t>Name: </a:t>
            </a:r>
            <a:r>
              <a:rPr lang="en-US" sz="2200">
                <a:solidFill>
                  <a:srgbClr val="0D0D0D"/>
                </a:solidFill>
              </a:rPr>
              <a:t>Courtney Bills</a:t>
            </a:r>
            <a:endParaRPr sz="2200">
              <a:solidFill>
                <a:srgbClr val="0D0D0D"/>
              </a:solidFill>
            </a:endParaRPr>
          </a:p>
          <a:p>
            <a:pPr indent="0" lvl="0" marL="0" rtl="0" algn="l">
              <a:lnSpc>
                <a:spcPct val="115000"/>
              </a:lnSpc>
              <a:spcBef>
                <a:spcPts val="900"/>
              </a:spcBef>
              <a:spcAft>
                <a:spcPts val="0"/>
              </a:spcAft>
              <a:buClr>
                <a:srgbClr val="31394D"/>
              </a:buClr>
              <a:buSzPts val="1100"/>
              <a:buFont typeface="Arial"/>
              <a:buNone/>
            </a:pPr>
            <a:r>
              <a:rPr b="1" lang="en-US" sz="2200">
                <a:solidFill>
                  <a:srgbClr val="0D0D0D"/>
                </a:solidFill>
              </a:rPr>
              <a:t>Employment: </a:t>
            </a:r>
            <a:r>
              <a:rPr lang="en-US" sz="2200">
                <a:solidFill>
                  <a:srgbClr val="0D0D0D"/>
                </a:solidFill>
              </a:rPr>
              <a:t>Utah State Board of Education, K-3 Literacy Specialist</a:t>
            </a:r>
            <a:endParaRPr sz="2200">
              <a:solidFill>
                <a:srgbClr val="0D0D0D"/>
              </a:solidFill>
            </a:endParaRPr>
          </a:p>
          <a:p>
            <a:pPr indent="0" lvl="0" marL="0" rtl="0" algn="l">
              <a:lnSpc>
                <a:spcPct val="115000"/>
              </a:lnSpc>
              <a:spcBef>
                <a:spcPts val="900"/>
              </a:spcBef>
              <a:spcAft>
                <a:spcPts val="0"/>
              </a:spcAft>
              <a:buClr>
                <a:srgbClr val="31394D"/>
              </a:buClr>
              <a:buSzPts val="1100"/>
              <a:buFont typeface="Arial"/>
              <a:buNone/>
            </a:pPr>
            <a:r>
              <a:rPr b="1" lang="en-US" sz="2200">
                <a:solidFill>
                  <a:srgbClr val="0D0D0D"/>
                </a:solidFill>
              </a:rPr>
              <a:t>Education: </a:t>
            </a:r>
            <a:r>
              <a:rPr lang="en-US" sz="2200">
                <a:solidFill>
                  <a:srgbClr val="0D0D0D"/>
                </a:solidFill>
              </a:rPr>
              <a:t>Bachelor of Science in Elementary Education, Master of Education</a:t>
            </a:r>
            <a:endParaRPr sz="2200">
              <a:solidFill>
                <a:srgbClr val="0D0D0D"/>
              </a:solidFill>
            </a:endParaRPr>
          </a:p>
          <a:p>
            <a:pPr indent="0" lvl="0" marL="0" rtl="0" algn="l">
              <a:lnSpc>
                <a:spcPct val="115000"/>
              </a:lnSpc>
              <a:spcBef>
                <a:spcPts val="900"/>
              </a:spcBef>
              <a:spcAft>
                <a:spcPts val="0"/>
              </a:spcAft>
              <a:buClr>
                <a:srgbClr val="31394D"/>
              </a:buClr>
              <a:buSzPts val="1100"/>
              <a:buFont typeface="Arial"/>
              <a:buNone/>
            </a:pPr>
            <a:r>
              <a:rPr b="1" lang="en-US" sz="2200">
                <a:solidFill>
                  <a:srgbClr val="0D0D0D"/>
                </a:solidFill>
              </a:rPr>
              <a:t>Job History: </a:t>
            </a:r>
            <a:r>
              <a:rPr lang="en-US" sz="2200">
                <a:solidFill>
                  <a:srgbClr val="0D0D0D"/>
                </a:solidFill>
              </a:rPr>
              <a:t>Classroom teacher 1st, 4th, and 6th grade. Literacy Leader, Coach, and RTI Director.</a:t>
            </a:r>
            <a:endParaRPr sz="2200">
              <a:solidFill>
                <a:srgbClr val="0D0D0D"/>
              </a:solidFill>
            </a:endParaRPr>
          </a:p>
          <a:p>
            <a:pPr indent="0" lvl="0" marL="0" rtl="0" algn="l">
              <a:lnSpc>
                <a:spcPct val="115000"/>
              </a:lnSpc>
              <a:spcBef>
                <a:spcPts val="200"/>
              </a:spcBef>
              <a:spcAft>
                <a:spcPts val="1200"/>
              </a:spcAft>
              <a:buClr>
                <a:srgbClr val="31394D"/>
              </a:buClr>
              <a:buSzPts val="1100"/>
              <a:buFont typeface="Arial"/>
              <a:buNone/>
            </a:pPr>
            <a:r>
              <a:rPr b="1" lang="en-US" sz="2200">
                <a:solidFill>
                  <a:srgbClr val="0D0D0D"/>
                </a:solidFill>
              </a:rPr>
              <a:t>When I’m not working: </a:t>
            </a:r>
            <a:r>
              <a:rPr lang="en-US" sz="2200">
                <a:solidFill>
                  <a:srgbClr val="0D0D0D"/>
                </a:solidFill>
              </a:rPr>
              <a:t>Mom of 3 sports loving kids!</a:t>
            </a:r>
            <a:endParaRPr/>
          </a:p>
        </p:txBody>
      </p:sp>
      <p:pic>
        <p:nvPicPr>
          <p:cNvPr id="94" name="Google Shape;94;g36c362dbd73_0_196" title="d687804e-0d64-4ca1-9dc7-9b4022076a27.jpg"/>
          <p:cNvPicPr preferRelativeResize="0"/>
          <p:nvPr/>
        </p:nvPicPr>
        <p:blipFill>
          <a:blip r:embed="rId3">
            <a:alphaModFix/>
          </a:blip>
          <a:stretch>
            <a:fillRect/>
          </a:stretch>
        </p:blipFill>
        <p:spPr>
          <a:xfrm>
            <a:off x="1550300" y="1825625"/>
            <a:ext cx="3263435" cy="4351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36d191a927c_0_2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lang="en-US"/>
              <a:t>Identify </a:t>
            </a:r>
            <a:r>
              <a:rPr lang="en-US"/>
              <a:t>Topic Sentence &amp; Sequence Details</a:t>
            </a:r>
            <a:endParaRPr/>
          </a:p>
          <a:p>
            <a:pPr indent="0" lvl="0" marL="0" rtl="0" algn="l">
              <a:spcBef>
                <a:spcPts val="0"/>
              </a:spcBef>
              <a:spcAft>
                <a:spcPts val="0"/>
              </a:spcAft>
              <a:buNone/>
            </a:pPr>
            <a:r>
              <a:t/>
            </a:r>
            <a:endParaRPr/>
          </a:p>
        </p:txBody>
      </p:sp>
      <p:sp>
        <p:nvSpPr>
          <p:cNvPr id="262" name="Google Shape;262;g36d191a927c_0_27"/>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lnSpcReduction="20000"/>
          </a:bodyPr>
          <a:lstStyle/>
          <a:p>
            <a:pPr indent="0" lvl="0" marL="0" rtl="0" algn="l">
              <a:lnSpc>
                <a:spcPct val="115000"/>
              </a:lnSpc>
              <a:spcBef>
                <a:spcPts val="1000"/>
              </a:spcBef>
              <a:spcAft>
                <a:spcPts val="0"/>
              </a:spcAft>
              <a:buClr>
                <a:schemeClr val="dk1"/>
              </a:buClr>
              <a:buSzPts val="1100"/>
              <a:buFont typeface="Arial"/>
              <a:buNone/>
            </a:pPr>
            <a:r>
              <a:rPr lang="en-US"/>
              <a:t>Directions: Identify the topic sentence using </a:t>
            </a:r>
            <a:r>
              <a:rPr b="1" lang="en-US"/>
              <a:t>T.S.</a:t>
            </a:r>
            <a:r>
              <a:rPr lang="en-US"/>
              <a:t> and number the supporting details using </a:t>
            </a:r>
            <a:r>
              <a:rPr b="1" lang="en-US"/>
              <a:t>1, 2, 3</a:t>
            </a:r>
            <a:r>
              <a:rPr lang="en-US"/>
              <a:t>.</a:t>
            </a:r>
            <a:endParaRPr/>
          </a:p>
          <a:p>
            <a:pPr indent="0" lvl="0" marL="0" rtl="0" algn="l">
              <a:spcBef>
                <a:spcPts val="1000"/>
              </a:spcBef>
              <a:spcAft>
                <a:spcPts val="0"/>
              </a:spcAft>
              <a:buClr>
                <a:schemeClr val="dk1"/>
              </a:buClr>
              <a:buSzPts val="1100"/>
              <a:buFont typeface="Arial"/>
              <a:buNone/>
            </a:pPr>
            <a:r>
              <a:t/>
            </a:r>
            <a:endParaRPr/>
          </a:p>
          <a:p>
            <a:pPr indent="0" lvl="0" marL="0" rtl="0" algn="l">
              <a:spcBef>
                <a:spcPts val="1000"/>
              </a:spcBef>
              <a:spcAft>
                <a:spcPts val="0"/>
              </a:spcAft>
              <a:buClr>
                <a:schemeClr val="dk1"/>
              </a:buClr>
              <a:buSzPts val="1100"/>
              <a:buFont typeface="Arial"/>
              <a:buNone/>
            </a:pPr>
            <a:r>
              <a:rPr lang="en-US"/>
              <a:t>______ Then, the seed sprouts a plant with flowers.</a:t>
            </a:r>
            <a:endParaRPr/>
          </a:p>
          <a:p>
            <a:pPr indent="0" lvl="0" marL="0" rtl="0" algn="l">
              <a:spcBef>
                <a:spcPts val="1000"/>
              </a:spcBef>
              <a:spcAft>
                <a:spcPts val="0"/>
              </a:spcAft>
              <a:buClr>
                <a:schemeClr val="dk1"/>
              </a:buClr>
              <a:buSzPts val="1100"/>
              <a:buFont typeface="Arial"/>
              <a:buNone/>
            </a:pPr>
            <a:r>
              <a:t/>
            </a:r>
            <a:endParaRPr/>
          </a:p>
          <a:p>
            <a:pPr indent="0" lvl="0" marL="0" rtl="0" algn="l">
              <a:spcBef>
                <a:spcPts val="1000"/>
              </a:spcBef>
              <a:spcAft>
                <a:spcPts val="0"/>
              </a:spcAft>
              <a:buClr>
                <a:schemeClr val="dk1"/>
              </a:buClr>
              <a:buSzPts val="1100"/>
              <a:buFont typeface="Arial"/>
              <a:buNone/>
            </a:pPr>
            <a:r>
              <a:rPr lang="en-US"/>
              <a:t>______ The growth of a pumpkin is interesting.</a:t>
            </a:r>
            <a:endParaRPr/>
          </a:p>
          <a:p>
            <a:pPr indent="0" lvl="0" marL="0" rtl="0" algn="l">
              <a:spcBef>
                <a:spcPts val="1000"/>
              </a:spcBef>
              <a:spcAft>
                <a:spcPts val="0"/>
              </a:spcAft>
              <a:buClr>
                <a:schemeClr val="dk1"/>
              </a:buClr>
              <a:buSzPts val="1100"/>
              <a:buFont typeface="Arial"/>
              <a:buNone/>
            </a:pPr>
            <a:r>
              <a:t/>
            </a:r>
            <a:endParaRPr/>
          </a:p>
          <a:p>
            <a:pPr indent="0" lvl="0" marL="0" rtl="0" algn="l">
              <a:spcBef>
                <a:spcPts val="1000"/>
              </a:spcBef>
              <a:spcAft>
                <a:spcPts val="0"/>
              </a:spcAft>
              <a:buNone/>
            </a:pPr>
            <a:r>
              <a:rPr lang="en-US"/>
              <a:t>______ Finally, the flowers disappear, and the pumpkin grows!</a:t>
            </a:r>
            <a:endParaRPr/>
          </a:p>
          <a:p>
            <a:pPr indent="0" lvl="0" marL="0" rtl="0" algn="l">
              <a:spcBef>
                <a:spcPts val="1000"/>
              </a:spcBef>
              <a:spcAft>
                <a:spcPts val="0"/>
              </a:spcAft>
              <a:buNone/>
            </a:pPr>
            <a:r>
              <a:t/>
            </a:r>
            <a:endParaRPr/>
          </a:p>
          <a:p>
            <a:pPr indent="0" lvl="0" marL="0" rtl="0" algn="l">
              <a:spcBef>
                <a:spcPts val="1000"/>
              </a:spcBef>
              <a:spcAft>
                <a:spcPts val="0"/>
              </a:spcAft>
              <a:buClr>
                <a:schemeClr val="dk1"/>
              </a:buClr>
              <a:buSzPts val="1100"/>
              <a:buFont typeface="Arial"/>
              <a:buNone/>
            </a:pPr>
            <a:r>
              <a:rPr lang="en-US"/>
              <a:t>______ First, a seed is planted in the ground. </a:t>
            </a:r>
            <a:endParaRPr/>
          </a:p>
          <a:p>
            <a:pPr indent="0" lvl="0" marL="0" rtl="0" algn="l">
              <a:spcBef>
                <a:spcPts val="1000"/>
              </a:spcBef>
              <a:spcAft>
                <a:spcPts val="0"/>
              </a:spcAft>
              <a:buNone/>
            </a:pPr>
            <a:r>
              <a:t/>
            </a:r>
            <a:endParaRPr/>
          </a:p>
        </p:txBody>
      </p:sp>
      <p:pic>
        <p:nvPicPr>
          <p:cNvPr id="263" name="Google Shape;263;g36d191a927c_0_27"/>
          <p:cNvPicPr preferRelativeResize="0"/>
          <p:nvPr/>
        </p:nvPicPr>
        <p:blipFill>
          <a:blip r:embed="rId3">
            <a:alphaModFix/>
          </a:blip>
          <a:stretch>
            <a:fillRect/>
          </a:stretch>
        </p:blipFill>
        <p:spPr>
          <a:xfrm>
            <a:off x="8985338" y="2313700"/>
            <a:ext cx="2466975" cy="1847850"/>
          </a:xfrm>
          <a:prstGeom prst="rect">
            <a:avLst/>
          </a:prstGeom>
          <a:noFill/>
          <a:ln>
            <a:noFill/>
          </a:ln>
        </p:spPr>
      </p:pic>
      <p:sp>
        <p:nvSpPr>
          <p:cNvPr id="264" name="Google Shape;264;g36d191a927c_0_27"/>
          <p:cNvSpPr txBox="1"/>
          <p:nvPr/>
        </p:nvSpPr>
        <p:spPr>
          <a:xfrm>
            <a:off x="1082850" y="2758675"/>
            <a:ext cx="507000" cy="52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2</a:t>
            </a:r>
            <a:endParaRPr sz="2800">
              <a:solidFill>
                <a:schemeClr val="dk1"/>
              </a:solidFill>
              <a:latin typeface="Calibri"/>
              <a:ea typeface="Calibri"/>
              <a:cs typeface="Calibri"/>
              <a:sym typeface="Calibri"/>
            </a:endParaRPr>
          </a:p>
        </p:txBody>
      </p:sp>
      <p:sp>
        <p:nvSpPr>
          <p:cNvPr id="265" name="Google Shape;265;g36d191a927c_0_27"/>
          <p:cNvSpPr txBox="1"/>
          <p:nvPr/>
        </p:nvSpPr>
        <p:spPr>
          <a:xfrm>
            <a:off x="1009525" y="3529850"/>
            <a:ext cx="580200" cy="52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TS</a:t>
            </a:r>
            <a:endParaRPr sz="2800">
              <a:solidFill>
                <a:schemeClr val="dk1"/>
              </a:solidFill>
              <a:latin typeface="Calibri"/>
              <a:ea typeface="Calibri"/>
              <a:cs typeface="Calibri"/>
              <a:sym typeface="Calibri"/>
            </a:endParaRPr>
          </a:p>
        </p:txBody>
      </p:sp>
      <p:sp>
        <p:nvSpPr>
          <p:cNvPr id="266" name="Google Shape;266;g36d191a927c_0_27"/>
          <p:cNvSpPr txBox="1"/>
          <p:nvPr/>
        </p:nvSpPr>
        <p:spPr>
          <a:xfrm>
            <a:off x="1082850" y="4301025"/>
            <a:ext cx="507000" cy="52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3</a:t>
            </a:r>
            <a:endParaRPr sz="2800">
              <a:solidFill>
                <a:schemeClr val="dk1"/>
              </a:solidFill>
              <a:latin typeface="Calibri"/>
              <a:ea typeface="Calibri"/>
              <a:cs typeface="Calibri"/>
              <a:sym typeface="Calibri"/>
            </a:endParaRPr>
          </a:p>
        </p:txBody>
      </p:sp>
      <p:sp>
        <p:nvSpPr>
          <p:cNvPr id="267" name="Google Shape;267;g36d191a927c_0_27"/>
          <p:cNvSpPr txBox="1"/>
          <p:nvPr/>
        </p:nvSpPr>
        <p:spPr>
          <a:xfrm>
            <a:off x="1046125" y="5072200"/>
            <a:ext cx="507000" cy="52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1</a:t>
            </a:r>
            <a:endParaRPr sz="2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36d191a927c_0_48"/>
          <p:cNvSpPr txBox="1"/>
          <p:nvPr>
            <p:ph type="title"/>
          </p:nvPr>
        </p:nvSpPr>
        <p:spPr>
          <a:xfrm>
            <a:off x="838200" y="365125"/>
            <a:ext cx="10515600" cy="1325700"/>
          </a:xfrm>
          <a:prstGeom prst="rect">
            <a:avLst/>
          </a:prstGeom>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None/>
            </a:pPr>
            <a:r>
              <a:rPr lang="en-US"/>
              <a:t>Given T.S., Select Relevant Details from a List</a:t>
            </a:r>
            <a:endParaRPr/>
          </a:p>
          <a:p>
            <a:pPr indent="0" lvl="0" marL="0" rtl="0" algn="l">
              <a:spcBef>
                <a:spcPts val="0"/>
              </a:spcBef>
              <a:spcAft>
                <a:spcPts val="0"/>
              </a:spcAft>
              <a:buNone/>
            </a:pPr>
            <a:r>
              <a:t/>
            </a:r>
            <a:endParaRPr/>
          </a:p>
        </p:txBody>
      </p:sp>
      <p:sp>
        <p:nvSpPr>
          <p:cNvPr id="274" name="Google Shape;274;g36d191a927c_0_48"/>
          <p:cNvSpPr txBox="1"/>
          <p:nvPr>
            <p:ph idx="1" type="body"/>
          </p:nvPr>
        </p:nvSpPr>
        <p:spPr>
          <a:xfrm>
            <a:off x="838200" y="1318575"/>
            <a:ext cx="10515600" cy="1869900"/>
          </a:xfrm>
          <a:prstGeom prst="rect">
            <a:avLst/>
          </a:prstGeom>
        </p:spPr>
        <p:txBody>
          <a:bodyPr anchorCtr="0" anchor="t" bIns="45700" lIns="91425" spcFirstLastPara="1" rIns="91425" wrap="square" tIns="45700">
            <a:normAutofit lnSpcReduction="10000"/>
          </a:bodyPr>
          <a:lstStyle/>
          <a:p>
            <a:pPr indent="0" lvl="0" marL="0" rtl="0" algn="l">
              <a:lnSpc>
                <a:spcPct val="115000"/>
              </a:lnSpc>
              <a:spcBef>
                <a:spcPts val="1000"/>
              </a:spcBef>
              <a:spcAft>
                <a:spcPts val="0"/>
              </a:spcAft>
              <a:buNone/>
            </a:pPr>
            <a:r>
              <a:rPr lang="en-US"/>
              <a:t>Directions: Write each detail under the appropriate topic sentence.</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long lines					play games				buy souvenirs</a:t>
            </a:r>
            <a:endParaRPr/>
          </a:p>
          <a:p>
            <a:pPr indent="0" lvl="0" marL="0" rtl="0" algn="l">
              <a:spcBef>
                <a:spcPts val="1000"/>
              </a:spcBef>
              <a:spcAft>
                <a:spcPts val="0"/>
              </a:spcAft>
              <a:buNone/>
            </a:pPr>
            <a:r>
              <a:rPr lang="en-US"/>
              <a:t>lots of walking			overcrowded			water rides</a:t>
            </a:r>
            <a:endParaRPr/>
          </a:p>
        </p:txBody>
      </p:sp>
      <p:sp>
        <p:nvSpPr>
          <p:cNvPr id="275" name="Google Shape;275;g36d191a927c_0_48"/>
          <p:cNvSpPr txBox="1"/>
          <p:nvPr/>
        </p:nvSpPr>
        <p:spPr>
          <a:xfrm>
            <a:off x="1009525" y="3529850"/>
            <a:ext cx="580200" cy="52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276" name="Google Shape;276;g36d191a927c_0_48"/>
          <p:cNvSpPr txBox="1"/>
          <p:nvPr/>
        </p:nvSpPr>
        <p:spPr>
          <a:xfrm>
            <a:off x="6050175" y="3429000"/>
            <a:ext cx="5268000" cy="2423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Clr>
                <a:schemeClr val="dk1"/>
              </a:buClr>
              <a:buSzPts val="1100"/>
              <a:buFont typeface="Arial"/>
              <a:buNone/>
            </a:pPr>
            <a:r>
              <a:rPr lang="en-US" sz="2400">
                <a:solidFill>
                  <a:schemeClr val="dk1"/>
                </a:solidFill>
                <a:latin typeface="Open Sans"/>
                <a:ea typeface="Open Sans"/>
                <a:cs typeface="Open Sans"/>
                <a:sym typeface="Open Sans"/>
              </a:rPr>
              <a:t>T.S. Amusement parks are exhausting.</a:t>
            </a:r>
            <a:endParaRPr sz="2400">
              <a:solidFill>
                <a:schemeClr val="dk1"/>
              </a:solidFill>
              <a:latin typeface="Open Sans"/>
              <a:ea typeface="Open Sans"/>
              <a:cs typeface="Open Sans"/>
              <a:sym typeface="Open Sans"/>
            </a:endParaRPr>
          </a:p>
          <a:p>
            <a:pPr indent="-381000" lvl="0" marL="457200" rtl="0" algn="l">
              <a:lnSpc>
                <a:spcPct val="150000"/>
              </a:lnSpc>
              <a:spcBef>
                <a:spcPts val="1000"/>
              </a:spcBef>
              <a:spcAft>
                <a:spcPts val="0"/>
              </a:spcAft>
              <a:buClr>
                <a:schemeClr val="dk1"/>
              </a:buClr>
              <a:buSzPts val="2400"/>
              <a:buFont typeface="Open Sans"/>
              <a:buAutoNum type="arabicPeriod"/>
            </a:pPr>
            <a:r>
              <a:rPr lang="en-US" sz="2400">
                <a:solidFill>
                  <a:schemeClr val="dk1"/>
                </a:solidFill>
                <a:latin typeface="Open Sans"/>
                <a:ea typeface="Open Sans"/>
                <a:cs typeface="Open Sans"/>
                <a:sym typeface="Open Sans"/>
              </a:rPr>
              <a:t>_ _ _ _ _ _ _ _ _ _</a:t>
            </a:r>
            <a:endParaRPr sz="2400">
              <a:solidFill>
                <a:schemeClr val="dk1"/>
              </a:solidFill>
              <a:latin typeface="Open Sans"/>
              <a:ea typeface="Open Sans"/>
              <a:cs typeface="Open Sans"/>
              <a:sym typeface="Open Sans"/>
            </a:endParaRPr>
          </a:p>
          <a:p>
            <a:pPr indent="-381000" lvl="0" marL="457200" rtl="0" algn="l">
              <a:lnSpc>
                <a:spcPct val="150000"/>
              </a:lnSpc>
              <a:spcBef>
                <a:spcPts val="0"/>
              </a:spcBef>
              <a:spcAft>
                <a:spcPts val="0"/>
              </a:spcAft>
              <a:buClr>
                <a:schemeClr val="dk1"/>
              </a:buClr>
              <a:buSzPts val="2400"/>
              <a:buFont typeface="Open Sans"/>
              <a:buAutoNum type="arabicPeriod"/>
            </a:pPr>
            <a:r>
              <a:rPr lang="en-US" sz="2400">
                <a:solidFill>
                  <a:schemeClr val="dk1"/>
                </a:solidFill>
                <a:latin typeface="Open Sans"/>
                <a:ea typeface="Open Sans"/>
                <a:cs typeface="Open Sans"/>
                <a:sym typeface="Open Sans"/>
              </a:rPr>
              <a:t>_ _ _ _ _ _ _ _ _ _</a:t>
            </a:r>
            <a:endParaRPr sz="2400">
              <a:solidFill>
                <a:schemeClr val="dk1"/>
              </a:solidFill>
              <a:latin typeface="Open Sans"/>
              <a:ea typeface="Open Sans"/>
              <a:cs typeface="Open Sans"/>
              <a:sym typeface="Open Sans"/>
            </a:endParaRPr>
          </a:p>
          <a:p>
            <a:pPr indent="-381000" lvl="0" marL="457200" rtl="0" algn="l">
              <a:lnSpc>
                <a:spcPct val="150000"/>
              </a:lnSpc>
              <a:spcBef>
                <a:spcPts val="0"/>
              </a:spcBef>
              <a:spcAft>
                <a:spcPts val="0"/>
              </a:spcAft>
              <a:buClr>
                <a:schemeClr val="dk1"/>
              </a:buClr>
              <a:buSzPts val="2400"/>
              <a:buFont typeface="Open Sans"/>
              <a:buAutoNum type="arabicPeriod"/>
            </a:pPr>
            <a:r>
              <a:rPr lang="en-US" sz="2400">
                <a:solidFill>
                  <a:schemeClr val="dk1"/>
                </a:solidFill>
                <a:latin typeface="Open Sans"/>
                <a:ea typeface="Open Sans"/>
                <a:cs typeface="Open Sans"/>
                <a:sym typeface="Open Sans"/>
              </a:rPr>
              <a:t>_ _ _ _ _ _ _ _ _ _</a:t>
            </a:r>
            <a:endParaRPr sz="2400">
              <a:solidFill>
                <a:schemeClr val="dk1"/>
              </a:solidFill>
              <a:latin typeface="Open Sans"/>
              <a:ea typeface="Open Sans"/>
              <a:cs typeface="Open Sans"/>
              <a:sym typeface="Open Sans"/>
            </a:endParaRPr>
          </a:p>
        </p:txBody>
      </p:sp>
      <p:sp>
        <p:nvSpPr>
          <p:cNvPr id="277" name="Google Shape;277;g36d191a927c_0_48"/>
          <p:cNvSpPr txBox="1"/>
          <p:nvPr/>
        </p:nvSpPr>
        <p:spPr>
          <a:xfrm>
            <a:off x="838200" y="3429000"/>
            <a:ext cx="5031600" cy="25095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Clr>
                <a:schemeClr val="dk1"/>
              </a:buClr>
              <a:buSzPts val="1100"/>
              <a:buFont typeface="Arial"/>
              <a:buNone/>
            </a:pPr>
            <a:r>
              <a:rPr lang="en-US" sz="2400">
                <a:solidFill>
                  <a:schemeClr val="dk1"/>
                </a:solidFill>
                <a:latin typeface="Open Sans"/>
                <a:ea typeface="Open Sans"/>
                <a:cs typeface="Open Sans"/>
                <a:sym typeface="Open Sans"/>
              </a:rPr>
              <a:t>T.S. Amusement parks are exciting.</a:t>
            </a:r>
            <a:endParaRPr sz="2400">
              <a:solidFill>
                <a:schemeClr val="dk1"/>
              </a:solidFill>
              <a:latin typeface="Open Sans"/>
              <a:ea typeface="Open Sans"/>
              <a:cs typeface="Open Sans"/>
              <a:sym typeface="Open Sans"/>
            </a:endParaRPr>
          </a:p>
          <a:p>
            <a:pPr indent="-381000" lvl="0" marL="457200" rtl="0" algn="l">
              <a:lnSpc>
                <a:spcPct val="150000"/>
              </a:lnSpc>
              <a:spcBef>
                <a:spcPts val="1000"/>
              </a:spcBef>
              <a:spcAft>
                <a:spcPts val="0"/>
              </a:spcAft>
              <a:buClr>
                <a:schemeClr val="dk1"/>
              </a:buClr>
              <a:buSzPts val="2400"/>
              <a:buFont typeface="Open Sans"/>
              <a:buAutoNum type="arabicPeriod"/>
            </a:pPr>
            <a:r>
              <a:rPr lang="en-US" sz="2400">
                <a:solidFill>
                  <a:schemeClr val="dk1"/>
                </a:solidFill>
                <a:latin typeface="Open Sans"/>
                <a:ea typeface="Open Sans"/>
                <a:cs typeface="Open Sans"/>
                <a:sym typeface="Open Sans"/>
              </a:rPr>
              <a:t>_ _ _ _ _ _ _ _ _ _</a:t>
            </a:r>
            <a:endParaRPr sz="2400">
              <a:solidFill>
                <a:schemeClr val="dk1"/>
              </a:solidFill>
              <a:latin typeface="Open Sans"/>
              <a:ea typeface="Open Sans"/>
              <a:cs typeface="Open Sans"/>
              <a:sym typeface="Open Sans"/>
            </a:endParaRPr>
          </a:p>
          <a:p>
            <a:pPr indent="-381000" lvl="0" marL="457200" rtl="0" algn="l">
              <a:lnSpc>
                <a:spcPct val="150000"/>
              </a:lnSpc>
              <a:spcBef>
                <a:spcPts val="0"/>
              </a:spcBef>
              <a:spcAft>
                <a:spcPts val="0"/>
              </a:spcAft>
              <a:buClr>
                <a:schemeClr val="dk1"/>
              </a:buClr>
              <a:buSzPts val="2400"/>
              <a:buFont typeface="Open Sans"/>
              <a:buAutoNum type="arabicPeriod"/>
            </a:pPr>
            <a:r>
              <a:rPr lang="en-US" sz="2400">
                <a:solidFill>
                  <a:schemeClr val="dk1"/>
                </a:solidFill>
                <a:latin typeface="Open Sans"/>
                <a:ea typeface="Open Sans"/>
                <a:cs typeface="Open Sans"/>
                <a:sym typeface="Open Sans"/>
              </a:rPr>
              <a:t>_ _ _ _ _ _ _ _ _ _</a:t>
            </a:r>
            <a:endParaRPr sz="2400">
              <a:solidFill>
                <a:schemeClr val="dk1"/>
              </a:solidFill>
              <a:latin typeface="Open Sans"/>
              <a:ea typeface="Open Sans"/>
              <a:cs typeface="Open Sans"/>
              <a:sym typeface="Open Sans"/>
            </a:endParaRPr>
          </a:p>
          <a:p>
            <a:pPr indent="-381000" lvl="0" marL="457200" rtl="0" algn="l">
              <a:lnSpc>
                <a:spcPct val="150000"/>
              </a:lnSpc>
              <a:spcBef>
                <a:spcPts val="0"/>
              </a:spcBef>
              <a:spcAft>
                <a:spcPts val="0"/>
              </a:spcAft>
              <a:buClr>
                <a:schemeClr val="dk1"/>
              </a:buClr>
              <a:buSzPts val="2400"/>
              <a:buFont typeface="Open Sans"/>
              <a:buAutoNum type="arabicPeriod"/>
            </a:pPr>
            <a:r>
              <a:rPr lang="en-US" sz="2400">
                <a:solidFill>
                  <a:schemeClr val="dk1"/>
                </a:solidFill>
                <a:latin typeface="Open Sans"/>
                <a:ea typeface="Open Sans"/>
                <a:cs typeface="Open Sans"/>
                <a:sym typeface="Open Sans"/>
              </a:rPr>
              <a:t>_ _ _ _ _ _ _ _ _ _</a:t>
            </a:r>
            <a:endParaRPr sz="2800">
              <a:solidFill>
                <a:schemeClr val="dk1"/>
              </a:solidFill>
              <a:latin typeface="Calibri"/>
              <a:ea typeface="Calibri"/>
              <a:cs typeface="Calibri"/>
              <a:sym typeface="Calibri"/>
            </a:endParaRPr>
          </a:p>
        </p:txBody>
      </p:sp>
      <p:sp>
        <p:nvSpPr>
          <p:cNvPr id="278" name="Google Shape;278;g36d191a927c_0_48"/>
          <p:cNvSpPr txBox="1"/>
          <p:nvPr/>
        </p:nvSpPr>
        <p:spPr>
          <a:xfrm>
            <a:off x="1426600" y="4236825"/>
            <a:ext cx="2002500" cy="3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play games</a:t>
            </a:r>
            <a:endParaRPr sz="1800">
              <a:solidFill>
                <a:schemeClr val="dk1"/>
              </a:solidFill>
              <a:latin typeface="Calibri"/>
              <a:ea typeface="Calibri"/>
              <a:cs typeface="Calibri"/>
              <a:sym typeface="Calibri"/>
            </a:endParaRPr>
          </a:p>
        </p:txBody>
      </p:sp>
      <p:sp>
        <p:nvSpPr>
          <p:cNvPr id="279" name="Google Shape;279;g36d191a927c_0_48"/>
          <p:cNvSpPr txBox="1"/>
          <p:nvPr/>
        </p:nvSpPr>
        <p:spPr>
          <a:xfrm>
            <a:off x="1426600" y="4810325"/>
            <a:ext cx="2002500" cy="3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buy souvenirs</a:t>
            </a:r>
            <a:endParaRPr sz="1800">
              <a:solidFill>
                <a:schemeClr val="dk1"/>
              </a:solidFill>
              <a:latin typeface="Calibri"/>
              <a:ea typeface="Calibri"/>
              <a:cs typeface="Calibri"/>
              <a:sym typeface="Calibri"/>
            </a:endParaRPr>
          </a:p>
        </p:txBody>
      </p:sp>
      <p:sp>
        <p:nvSpPr>
          <p:cNvPr id="280" name="Google Shape;280;g36d191a927c_0_48"/>
          <p:cNvSpPr txBox="1"/>
          <p:nvPr/>
        </p:nvSpPr>
        <p:spPr>
          <a:xfrm>
            <a:off x="1426600" y="5297900"/>
            <a:ext cx="2002500" cy="3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lots of walking</a:t>
            </a:r>
            <a:endParaRPr sz="1800">
              <a:solidFill>
                <a:schemeClr val="dk1"/>
              </a:solidFill>
              <a:latin typeface="Calibri"/>
              <a:ea typeface="Calibri"/>
              <a:cs typeface="Calibri"/>
              <a:sym typeface="Calibri"/>
            </a:endParaRPr>
          </a:p>
        </p:txBody>
      </p:sp>
      <p:sp>
        <p:nvSpPr>
          <p:cNvPr id="281" name="Google Shape;281;g36d191a927c_0_48"/>
          <p:cNvSpPr txBox="1"/>
          <p:nvPr/>
        </p:nvSpPr>
        <p:spPr>
          <a:xfrm>
            <a:off x="6627675" y="4236825"/>
            <a:ext cx="2002500" cy="3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long lines</a:t>
            </a:r>
            <a:endParaRPr sz="1800">
              <a:solidFill>
                <a:schemeClr val="dk1"/>
              </a:solidFill>
              <a:latin typeface="Calibri"/>
              <a:ea typeface="Calibri"/>
              <a:cs typeface="Calibri"/>
              <a:sym typeface="Calibri"/>
            </a:endParaRPr>
          </a:p>
        </p:txBody>
      </p:sp>
      <p:sp>
        <p:nvSpPr>
          <p:cNvPr id="282" name="Google Shape;282;g36d191a927c_0_48"/>
          <p:cNvSpPr txBox="1"/>
          <p:nvPr/>
        </p:nvSpPr>
        <p:spPr>
          <a:xfrm>
            <a:off x="6668375" y="4810325"/>
            <a:ext cx="2002500" cy="3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overcrowded</a:t>
            </a:r>
            <a:endParaRPr sz="1800">
              <a:solidFill>
                <a:schemeClr val="dk1"/>
              </a:solidFill>
              <a:latin typeface="Calibri"/>
              <a:ea typeface="Calibri"/>
              <a:cs typeface="Calibri"/>
              <a:sym typeface="Calibri"/>
            </a:endParaRPr>
          </a:p>
        </p:txBody>
      </p:sp>
      <p:sp>
        <p:nvSpPr>
          <p:cNvPr id="283" name="Google Shape;283;g36d191a927c_0_48"/>
          <p:cNvSpPr txBox="1"/>
          <p:nvPr/>
        </p:nvSpPr>
        <p:spPr>
          <a:xfrm>
            <a:off x="6627675" y="5297900"/>
            <a:ext cx="2002500" cy="3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water rides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36d191a927c_0_6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lang="en-US"/>
              <a:t>Eliminate Irrelevant Details</a:t>
            </a:r>
            <a:endParaRPr/>
          </a:p>
          <a:p>
            <a:pPr indent="0" lvl="0" marL="0" rtl="0" algn="l">
              <a:spcBef>
                <a:spcPts val="0"/>
              </a:spcBef>
              <a:spcAft>
                <a:spcPts val="0"/>
              </a:spcAft>
              <a:buNone/>
            </a:pPr>
            <a:r>
              <a:t/>
            </a:r>
            <a:endParaRPr/>
          </a:p>
        </p:txBody>
      </p:sp>
      <p:sp>
        <p:nvSpPr>
          <p:cNvPr id="290" name="Google Shape;290;g36d191a927c_0_67"/>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fontScale="85000" lnSpcReduction="20000"/>
          </a:bodyPr>
          <a:lstStyle/>
          <a:p>
            <a:pPr indent="0" lvl="0" marL="0" rtl="0" algn="l">
              <a:lnSpc>
                <a:spcPct val="115000"/>
              </a:lnSpc>
              <a:spcBef>
                <a:spcPts val="1000"/>
              </a:spcBef>
              <a:spcAft>
                <a:spcPts val="0"/>
              </a:spcAft>
              <a:buNone/>
            </a:pPr>
            <a:r>
              <a:rPr lang="en-US"/>
              <a:t>Directions: Identify the topic sentence using </a:t>
            </a:r>
            <a:r>
              <a:rPr b="1" lang="en-US"/>
              <a:t>T.S.</a:t>
            </a:r>
            <a:r>
              <a:rPr lang="en-US"/>
              <a:t>, sequence the details in order, and </a:t>
            </a:r>
            <a:r>
              <a:rPr lang="en-US" strike="sngStrike"/>
              <a:t>cross out</a:t>
            </a:r>
            <a:r>
              <a:rPr lang="en-US"/>
              <a:t> irrelevant detail.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______ Then, subtract 15 from both sides of the equation.</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______ There is only one variable in the equation.</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______ Divide both sides by 3 to solve for x.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______ Follow 3 steps to solve 3(x+5) =45</a:t>
            </a:r>
            <a:endParaRPr/>
          </a:p>
          <a:p>
            <a:pPr indent="0" lvl="0" marL="0" rtl="0" algn="l">
              <a:spcBef>
                <a:spcPts val="1000"/>
              </a:spcBef>
              <a:spcAft>
                <a:spcPts val="0"/>
              </a:spcAft>
              <a:buNone/>
            </a:pPr>
            <a:r>
              <a:t/>
            </a:r>
            <a:endParaRPr/>
          </a:p>
          <a:p>
            <a:pPr indent="0" lvl="0" marL="0" rtl="0" algn="l">
              <a:spcBef>
                <a:spcPts val="1000"/>
              </a:spcBef>
              <a:spcAft>
                <a:spcPts val="0"/>
              </a:spcAft>
              <a:buClr>
                <a:schemeClr val="dk1"/>
              </a:buClr>
              <a:buSzPct val="45833"/>
              <a:buFont typeface="Arial"/>
              <a:buNone/>
            </a:pPr>
            <a:r>
              <a:rPr lang="en-US"/>
              <a:t>______ Distribute the 3 inside the parentheses to get 3x + 15 =45</a:t>
            </a:r>
            <a:endParaRPr/>
          </a:p>
        </p:txBody>
      </p:sp>
      <p:sp>
        <p:nvSpPr>
          <p:cNvPr id="291" name="Google Shape;291;g36d191a927c_0_67"/>
          <p:cNvSpPr txBox="1"/>
          <p:nvPr/>
        </p:nvSpPr>
        <p:spPr>
          <a:xfrm>
            <a:off x="1046125" y="2595400"/>
            <a:ext cx="507000" cy="52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2</a:t>
            </a:r>
            <a:endParaRPr sz="2800">
              <a:solidFill>
                <a:schemeClr val="dk1"/>
              </a:solidFill>
              <a:latin typeface="Calibri"/>
              <a:ea typeface="Calibri"/>
              <a:cs typeface="Calibri"/>
              <a:sym typeface="Calibri"/>
            </a:endParaRPr>
          </a:p>
        </p:txBody>
      </p:sp>
      <p:sp>
        <p:nvSpPr>
          <p:cNvPr id="292" name="Google Shape;292;g36d191a927c_0_67"/>
          <p:cNvSpPr txBox="1"/>
          <p:nvPr/>
        </p:nvSpPr>
        <p:spPr>
          <a:xfrm>
            <a:off x="1046125" y="3429000"/>
            <a:ext cx="5874300" cy="52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293" name="Google Shape;293;g36d191a927c_0_67"/>
          <p:cNvSpPr txBox="1"/>
          <p:nvPr/>
        </p:nvSpPr>
        <p:spPr>
          <a:xfrm>
            <a:off x="1009525" y="3931450"/>
            <a:ext cx="507000" cy="52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3</a:t>
            </a:r>
            <a:endParaRPr sz="2800">
              <a:solidFill>
                <a:schemeClr val="dk1"/>
              </a:solidFill>
              <a:latin typeface="Calibri"/>
              <a:ea typeface="Calibri"/>
              <a:cs typeface="Calibri"/>
              <a:sym typeface="Calibri"/>
            </a:endParaRPr>
          </a:p>
        </p:txBody>
      </p:sp>
      <p:sp>
        <p:nvSpPr>
          <p:cNvPr id="294" name="Google Shape;294;g36d191a927c_0_67"/>
          <p:cNvSpPr txBox="1"/>
          <p:nvPr/>
        </p:nvSpPr>
        <p:spPr>
          <a:xfrm>
            <a:off x="1009525" y="4651100"/>
            <a:ext cx="657600" cy="52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TS</a:t>
            </a:r>
            <a:endParaRPr sz="2800">
              <a:solidFill>
                <a:schemeClr val="dk1"/>
              </a:solidFill>
              <a:latin typeface="Calibri"/>
              <a:ea typeface="Calibri"/>
              <a:cs typeface="Calibri"/>
              <a:sym typeface="Calibri"/>
            </a:endParaRPr>
          </a:p>
        </p:txBody>
      </p:sp>
      <p:sp>
        <p:nvSpPr>
          <p:cNvPr id="295" name="Google Shape;295;g36d191a927c_0_67"/>
          <p:cNvSpPr txBox="1"/>
          <p:nvPr/>
        </p:nvSpPr>
        <p:spPr>
          <a:xfrm>
            <a:off x="1009525" y="5370750"/>
            <a:ext cx="507000" cy="52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1</a:t>
            </a:r>
            <a:endParaRPr sz="2800">
              <a:solidFill>
                <a:schemeClr val="dk1"/>
              </a:solidFill>
              <a:latin typeface="Calibri"/>
              <a:ea typeface="Calibri"/>
              <a:cs typeface="Calibri"/>
              <a:sym typeface="Calibri"/>
            </a:endParaRPr>
          </a:p>
        </p:txBody>
      </p:sp>
      <p:cxnSp>
        <p:nvCxnSpPr>
          <p:cNvPr id="296" name="Google Shape;296;g36d191a927c_0_67"/>
          <p:cNvCxnSpPr>
            <a:stCxn id="292" idx="1"/>
          </p:cNvCxnSpPr>
          <p:nvPr/>
        </p:nvCxnSpPr>
        <p:spPr>
          <a:xfrm>
            <a:off x="1046125" y="3691050"/>
            <a:ext cx="58743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g36d191a927c_0_8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lang="en-US"/>
              <a:t>Given T.S., Generate Details</a:t>
            </a:r>
            <a:endParaRPr/>
          </a:p>
          <a:p>
            <a:pPr indent="0" lvl="0" marL="0" rtl="0" algn="l">
              <a:spcBef>
                <a:spcPts val="0"/>
              </a:spcBef>
              <a:spcAft>
                <a:spcPts val="0"/>
              </a:spcAft>
              <a:buNone/>
            </a:pPr>
            <a:r>
              <a:t/>
            </a:r>
            <a:endParaRPr/>
          </a:p>
        </p:txBody>
      </p:sp>
      <p:sp>
        <p:nvSpPr>
          <p:cNvPr id="303" name="Google Shape;303;g36d191a927c_0_80"/>
          <p:cNvSpPr txBox="1"/>
          <p:nvPr>
            <p:ph idx="1" type="body"/>
          </p:nvPr>
        </p:nvSpPr>
        <p:spPr>
          <a:xfrm>
            <a:off x="838200" y="1318575"/>
            <a:ext cx="10515600" cy="1869900"/>
          </a:xfrm>
          <a:prstGeom prst="rect">
            <a:avLst/>
          </a:prstGeom>
        </p:spPr>
        <p:txBody>
          <a:bodyPr anchorCtr="0" anchor="t" bIns="45700" lIns="91425" spcFirstLastPara="1" rIns="91425" wrap="square" tIns="45700">
            <a:normAutofit/>
          </a:bodyPr>
          <a:lstStyle/>
          <a:p>
            <a:pPr indent="0" lvl="0" marL="0" rtl="0" algn="l">
              <a:lnSpc>
                <a:spcPct val="115000"/>
              </a:lnSpc>
              <a:spcBef>
                <a:spcPts val="1000"/>
              </a:spcBef>
              <a:spcAft>
                <a:spcPts val="0"/>
              </a:spcAft>
              <a:buNone/>
            </a:pPr>
            <a:r>
              <a:rPr lang="en-US"/>
              <a:t>Directions: Using key words and phrases, write details for the given topic sentence.</a:t>
            </a:r>
            <a:endParaRPr/>
          </a:p>
        </p:txBody>
      </p:sp>
      <p:sp>
        <p:nvSpPr>
          <p:cNvPr id="304" name="Google Shape;304;g36d191a927c_0_80"/>
          <p:cNvSpPr txBox="1"/>
          <p:nvPr/>
        </p:nvSpPr>
        <p:spPr>
          <a:xfrm>
            <a:off x="1009525" y="3529850"/>
            <a:ext cx="580200" cy="52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305" name="Google Shape;305;g36d191a927c_0_80"/>
          <p:cNvSpPr txBox="1"/>
          <p:nvPr/>
        </p:nvSpPr>
        <p:spPr>
          <a:xfrm>
            <a:off x="838200" y="2569600"/>
            <a:ext cx="10411200" cy="3369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US" sz="2400">
                <a:solidFill>
                  <a:schemeClr val="dk1"/>
                </a:solidFill>
                <a:latin typeface="Open Sans"/>
                <a:ea typeface="Open Sans"/>
                <a:cs typeface="Open Sans"/>
                <a:sym typeface="Open Sans"/>
              </a:rPr>
              <a:t>T.S. Dogs are popular pets.</a:t>
            </a:r>
            <a:endParaRPr sz="2400">
              <a:solidFill>
                <a:schemeClr val="dk1"/>
              </a:solidFill>
              <a:latin typeface="Open Sans"/>
              <a:ea typeface="Open Sans"/>
              <a:cs typeface="Open Sans"/>
              <a:sym typeface="Open Sans"/>
            </a:endParaRPr>
          </a:p>
          <a:p>
            <a:pPr indent="-381000" lvl="0" marL="457200" rtl="0" algn="l">
              <a:lnSpc>
                <a:spcPct val="150000"/>
              </a:lnSpc>
              <a:spcBef>
                <a:spcPts val="1000"/>
              </a:spcBef>
              <a:spcAft>
                <a:spcPts val="0"/>
              </a:spcAft>
              <a:buClr>
                <a:schemeClr val="dk1"/>
              </a:buClr>
              <a:buSzPts val="2400"/>
              <a:buFont typeface="Open Sans"/>
              <a:buAutoNum type="arabicPeriod"/>
            </a:pPr>
            <a:r>
              <a:rPr lang="en-US" sz="2400">
                <a:solidFill>
                  <a:schemeClr val="dk1"/>
                </a:solidFill>
                <a:latin typeface="Open Sans"/>
                <a:ea typeface="Open Sans"/>
                <a:cs typeface="Open Sans"/>
                <a:sym typeface="Open Sans"/>
              </a:rPr>
              <a:t>_ _ _ _ _ _ _ _ _ _</a:t>
            </a:r>
            <a:endParaRPr sz="2400">
              <a:solidFill>
                <a:schemeClr val="dk1"/>
              </a:solidFill>
              <a:latin typeface="Open Sans"/>
              <a:ea typeface="Open Sans"/>
              <a:cs typeface="Open Sans"/>
              <a:sym typeface="Open Sans"/>
            </a:endParaRPr>
          </a:p>
          <a:p>
            <a:pPr indent="-381000" lvl="0" marL="457200" rtl="0" algn="l">
              <a:lnSpc>
                <a:spcPct val="150000"/>
              </a:lnSpc>
              <a:spcBef>
                <a:spcPts val="0"/>
              </a:spcBef>
              <a:spcAft>
                <a:spcPts val="0"/>
              </a:spcAft>
              <a:buClr>
                <a:schemeClr val="dk1"/>
              </a:buClr>
              <a:buSzPts val="2400"/>
              <a:buFont typeface="Open Sans"/>
              <a:buAutoNum type="arabicPeriod"/>
            </a:pPr>
            <a:r>
              <a:rPr lang="en-US" sz="2400">
                <a:solidFill>
                  <a:schemeClr val="dk1"/>
                </a:solidFill>
                <a:latin typeface="Open Sans"/>
                <a:ea typeface="Open Sans"/>
                <a:cs typeface="Open Sans"/>
                <a:sym typeface="Open Sans"/>
              </a:rPr>
              <a:t>_ _ _ _ _ _ _ _ _ _</a:t>
            </a:r>
            <a:endParaRPr sz="2400">
              <a:solidFill>
                <a:schemeClr val="dk1"/>
              </a:solidFill>
              <a:latin typeface="Open Sans"/>
              <a:ea typeface="Open Sans"/>
              <a:cs typeface="Open Sans"/>
              <a:sym typeface="Open Sans"/>
            </a:endParaRPr>
          </a:p>
          <a:p>
            <a:pPr indent="-381000" lvl="0" marL="457200" rtl="0" algn="l">
              <a:lnSpc>
                <a:spcPct val="150000"/>
              </a:lnSpc>
              <a:spcBef>
                <a:spcPts val="0"/>
              </a:spcBef>
              <a:spcAft>
                <a:spcPts val="0"/>
              </a:spcAft>
              <a:buClr>
                <a:schemeClr val="dk1"/>
              </a:buClr>
              <a:buSzPts val="2400"/>
              <a:buFont typeface="Open Sans"/>
              <a:buAutoNum type="arabicPeriod"/>
            </a:pPr>
            <a:r>
              <a:rPr lang="en-US" sz="2400">
                <a:solidFill>
                  <a:schemeClr val="dk1"/>
                </a:solidFill>
                <a:latin typeface="Open Sans"/>
                <a:ea typeface="Open Sans"/>
                <a:cs typeface="Open Sans"/>
                <a:sym typeface="Open Sans"/>
              </a:rPr>
              <a:t>_ _ _ _ _ _ _ _ _ _</a:t>
            </a:r>
            <a:endParaRPr sz="2800">
              <a:solidFill>
                <a:schemeClr val="dk1"/>
              </a:solidFill>
              <a:latin typeface="Calibri"/>
              <a:ea typeface="Calibri"/>
              <a:cs typeface="Calibri"/>
              <a:sym typeface="Calibri"/>
            </a:endParaRPr>
          </a:p>
        </p:txBody>
      </p:sp>
      <p:sp>
        <p:nvSpPr>
          <p:cNvPr id="306" name="Google Shape;306;g36d191a927c_0_80"/>
          <p:cNvSpPr txBox="1"/>
          <p:nvPr/>
        </p:nvSpPr>
        <p:spPr>
          <a:xfrm>
            <a:off x="1426600" y="4154800"/>
            <a:ext cx="2002500" cy="3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playful</a:t>
            </a:r>
            <a:endParaRPr sz="1800">
              <a:solidFill>
                <a:schemeClr val="dk1"/>
              </a:solidFill>
              <a:latin typeface="Calibri"/>
              <a:ea typeface="Calibri"/>
              <a:cs typeface="Calibri"/>
              <a:sym typeface="Calibri"/>
            </a:endParaRPr>
          </a:p>
        </p:txBody>
      </p:sp>
      <p:sp>
        <p:nvSpPr>
          <p:cNvPr id="307" name="Google Shape;307;g36d191a927c_0_80"/>
          <p:cNvSpPr txBox="1"/>
          <p:nvPr/>
        </p:nvSpPr>
        <p:spPr>
          <a:xfrm>
            <a:off x="1357825" y="3085200"/>
            <a:ext cx="2002500" cy="3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protective</a:t>
            </a:r>
            <a:endParaRPr sz="1800">
              <a:solidFill>
                <a:schemeClr val="dk1"/>
              </a:solidFill>
              <a:latin typeface="Calibri"/>
              <a:ea typeface="Calibri"/>
              <a:cs typeface="Calibri"/>
              <a:sym typeface="Calibri"/>
            </a:endParaRPr>
          </a:p>
        </p:txBody>
      </p:sp>
      <p:sp>
        <p:nvSpPr>
          <p:cNvPr id="308" name="Google Shape;308;g36d191a927c_0_80"/>
          <p:cNvSpPr txBox="1"/>
          <p:nvPr/>
        </p:nvSpPr>
        <p:spPr>
          <a:xfrm>
            <a:off x="1357825" y="3661013"/>
            <a:ext cx="2002500" cy="3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loyal</a:t>
            </a:r>
            <a:endParaRPr sz="1800">
              <a:solidFill>
                <a:schemeClr val="dk1"/>
              </a:solidFill>
              <a:latin typeface="Calibri"/>
              <a:ea typeface="Calibri"/>
              <a:cs typeface="Calibri"/>
              <a:sym typeface="Calibri"/>
            </a:endParaRPr>
          </a:p>
        </p:txBody>
      </p:sp>
      <p:pic>
        <p:nvPicPr>
          <p:cNvPr id="309" name="Google Shape;309;g36d191a927c_0_80"/>
          <p:cNvPicPr preferRelativeResize="0"/>
          <p:nvPr/>
        </p:nvPicPr>
        <p:blipFill>
          <a:blip r:embed="rId3">
            <a:alphaModFix/>
          </a:blip>
          <a:stretch>
            <a:fillRect/>
          </a:stretch>
        </p:blipFill>
        <p:spPr>
          <a:xfrm>
            <a:off x="6096000" y="2784300"/>
            <a:ext cx="3414600" cy="2406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36d191a927c_0_4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Writing Engaging &amp; Informing Topic and </a:t>
            </a:r>
            <a:r>
              <a:rPr lang="en-US"/>
              <a:t>Concluding</a:t>
            </a:r>
            <a:r>
              <a:rPr lang="en-US"/>
              <a:t> Sentences</a:t>
            </a:r>
            <a:endParaRPr/>
          </a:p>
        </p:txBody>
      </p:sp>
      <p:sp>
        <p:nvSpPr>
          <p:cNvPr id="316" name="Google Shape;316;g36d191a927c_0_42"/>
          <p:cNvSpPr txBox="1"/>
          <p:nvPr>
            <p:ph idx="1" type="body"/>
          </p:nvPr>
        </p:nvSpPr>
        <p:spPr>
          <a:xfrm>
            <a:off x="838200" y="1825625"/>
            <a:ext cx="32010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
        <p:nvSpPr>
          <p:cNvPr id="317" name="Google Shape;317;g36d191a927c_0_42"/>
          <p:cNvSpPr/>
          <p:nvPr/>
        </p:nvSpPr>
        <p:spPr>
          <a:xfrm>
            <a:off x="1331010" y="3068625"/>
            <a:ext cx="781747" cy="1218458"/>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3</a:t>
            </a:r>
          </a:p>
        </p:txBody>
      </p:sp>
      <p:cxnSp>
        <p:nvCxnSpPr>
          <p:cNvPr id="318" name="Google Shape;318;g36d191a927c_0_42"/>
          <p:cNvCxnSpPr/>
          <p:nvPr/>
        </p:nvCxnSpPr>
        <p:spPr>
          <a:xfrm flipH="1" rot="10800000">
            <a:off x="2279150" y="2475100"/>
            <a:ext cx="1364700" cy="685200"/>
          </a:xfrm>
          <a:prstGeom prst="straightConnector1">
            <a:avLst/>
          </a:prstGeom>
          <a:noFill/>
          <a:ln cap="flat" cmpd="sng" w="76200">
            <a:solidFill>
              <a:schemeClr val="dk2"/>
            </a:solidFill>
            <a:prstDash val="solid"/>
            <a:round/>
            <a:headEnd len="med" w="med" type="none"/>
            <a:tailEnd len="med" w="med" type="triangle"/>
          </a:ln>
        </p:spPr>
      </p:cxnSp>
      <p:cxnSp>
        <p:nvCxnSpPr>
          <p:cNvPr id="319" name="Google Shape;319;g36d191a927c_0_42"/>
          <p:cNvCxnSpPr/>
          <p:nvPr/>
        </p:nvCxnSpPr>
        <p:spPr>
          <a:xfrm flipH="1" rot="10800000">
            <a:off x="2397750" y="3671550"/>
            <a:ext cx="1400700" cy="12600"/>
          </a:xfrm>
          <a:prstGeom prst="straightConnector1">
            <a:avLst/>
          </a:prstGeom>
          <a:noFill/>
          <a:ln cap="flat" cmpd="sng" w="76200">
            <a:solidFill>
              <a:schemeClr val="dk2"/>
            </a:solidFill>
            <a:prstDash val="solid"/>
            <a:round/>
            <a:headEnd len="med" w="med" type="none"/>
            <a:tailEnd len="med" w="med" type="triangle"/>
          </a:ln>
        </p:spPr>
      </p:cxnSp>
      <p:cxnSp>
        <p:nvCxnSpPr>
          <p:cNvPr id="320" name="Google Shape;320;g36d191a927c_0_42"/>
          <p:cNvCxnSpPr/>
          <p:nvPr/>
        </p:nvCxnSpPr>
        <p:spPr>
          <a:xfrm>
            <a:off x="2279150" y="4247150"/>
            <a:ext cx="1261500" cy="849000"/>
          </a:xfrm>
          <a:prstGeom prst="straightConnector1">
            <a:avLst/>
          </a:prstGeom>
          <a:noFill/>
          <a:ln cap="flat" cmpd="sng" w="76200">
            <a:solidFill>
              <a:schemeClr val="dk2"/>
            </a:solidFill>
            <a:prstDash val="solid"/>
            <a:round/>
            <a:headEnd len="med" w="med" type="none"/>
            <a:tailEnd len="med" w="med" type="triangle"/>
          </a:ln>
        </p:spPr>
      </p:cxnSp>
      <p:sp>
        <p:nvSpPr>
          <p:cNvPr id="321" name="Google Shape;321;g36d191a927c_0_42"/>
          <p:cNvSpPr txBox="1"/>
          <p:nvPr/>
        </p:nvSpPr>
        <p:spPr>
          <a:xfrm>
            <a:off x="4219650" y="1727400"/>
            <a:ext cx="7339200" cy="113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chemeClr val="dk1"/>
                </a:solidFill>
                <a:latin typeface="Open Sans"/>
                <a:ea typeface="Open Sans"/>
                <a:cs typeface="Open Sans"/>
                <a:sym typeface="Open Sans"/>
              </a:rPr>
              <a:t>Sentence types: use statement, questions, exclamation or command for the topic </a:t>
            </a:r>
            <a:r>
              <a:rPr lang="en-US" sz="2400">
                <a:solidFill>
                  <a:schemeClr val="dk1"/>
                </a:solidFill>
                <a:latin typeface="Open Sans"/>
                <a:ea typeface="Open Sans"/>
                <a:cs typeface="Open Sans"/>
                <a:sym typeface="Open Sans"/>
              </a:rPr>
              <a:t>sentence.</a:t>
            </a:r>
            <a:endParaRPr sz="24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322" name="Google Shape;322;g36d191a927c_0_42"/>
          <p:cNvSpPr txBox="1"/>
          <p:nvPr/>
        </p:nvSpPr>
        <p:spPr>
          <a:xfrm>
            <a:off x="4219650" y="3068275"/>
            <a:ext cx="7597200" cy="132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chemeClr val="dk1"/>
                </a:solidFill>
                <a:latin typeface="Open Sans"/>
                <a:ea typeface="Open Sans"/>
                <a:cs typeface="Open Sans"/>
                <a:sym typeface="Open Sans"/>
              </a:rPr>
              <a:t>Begin with a subordinating conjunction: beginning writer might use </a:t>
            </a:r>
            <a:r>
              <a:rPr i="1" lang="en-US" sz="2400">
                <a:solidFill>
                  <a:schemeClr val="dk1"/>
                </a:solidFill>
                <a:latin typeface="Open Sans"/>
                <a:ea typeface="Open Sans"/>
                <a:cs typeface="Open Sans"/>
                <a:sym typeface="Open Sans"/>
              </a:rPr>
              <a:t>before</a:t>
            </a:r>
            <a:r>
              <a:rPr lang="en-US" sz="2400">
                <a:solidFill>
                  <a:schemeClr val="dk1"/>
                </a:solidFill>
                <a:latin typeface="Open Sans"/>
                <a:ea typeface="Open Sans"/>
                <a:cs typeface="Open Sans"/>
                <a:sym typeface="Open Sans"/>
              </a:rPr>
              <a:t>, more </a:t>
            </a:r>
            <a:r>
              <a:rPr lang="en-US" sz="2400">
                <a:solidFill>
                  <a:schemeClr val="dk1"/>
                </a:solidFill>
                <a:latin typeface="Open Sans"/>
                <a:ea typeface="Open Sans"/>
                <a:cs typeface="Open Sans"/>
                <a:sym typeface="Open Sans"/>
              </a:rPr>
              <a:t>proficient</a:t>
            </a:r>
            <a:r>
              <a:rPr lang="en-US" sz="2400">
                <a:solidFill>
                  <a:schemeClr val="dk1"/>
                </a:solidFill>
                <a:latin typeface="Open Sans"/>
                <a:ea typeface="Open Sans"/>
                <a:cs typeface="Open Sans"/>
                <a:sym typeface="Open Sans"/>
              </a:rPr>
              <a:t> writer might use </a:t>
            </a:r>
            <a:r>
              <a:rPr i="1" lang="en-US" sz="2400">
                <a:solidFill>
                  <a:schemeClr val="dk1"/>
                </a:solidFill>
                <a:latin typeface="Open Sans"/>
                <a:ea typeface="Open Sans"/>
                <a:cs typeface="Open Sans"/>
                <a:sym typeface="Open Sans"/>
              </a:rPr>
              <a:t>although.</a:t>
            </a:r>
            <a:endParaRPr i="1" sz="2400">
              <a:solidFill>
                <a:schemeClr val="dk1"/>
              </a:solidFill>
              <a:latin typeface="Open Sans"/>
              <a:ea typeface="Open Sans"/>
              <a:cs typeface="Open Sans"/>
              <a:sym typeface="Open Sans"/>
            </a:endParaRPr>
          </a:p>
        </p:txBody>
      </p:sp>
      <p:sp>
        <p:nvSpPr>
          <p:cNvPr id="323" name="Google Shape;323;g36d191a927c_0_42"/>
          <p:cNvSpPr txBox="1"/>
          <p:nvPr/>
        </p:nvSpPr>
        <p:spPr>
          <a:xfrm>
            <a:off x="4348650" y="4795450"/>
            <a:ext cx="7339200" cy="10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chemeClr val="dk1"/>
                </a:solidFill>
                <a:latin typeface="Open Sans"/>
                <a:ea typeface="Open Sans"/>
                <a:cs typeface="Open Sans"/>
                <a:sym typeface="Open Sans"/>
              </a:rPr>
              <a:t>Include an appositive: rename the noun</a:t>
            </a:r>
            <a:endParaRPr sz="2800">
              <a:solidFill>
                <a:schemeClr val="dk1"/>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36d191a927c_0_110"/>
          <p:cNvSpPr txBox="1"/>
          <p:nvPr>
            <p:ph type="title"/>
          </p:nvPr>
        </p:nvSpPr>
        <p:spPr>
          <a:xfrm>
            <a:off x="868288" y="411375"/>
            <a:ext cx="10515600" cy="1325700"/>
          </a:xfrm>
          <a:prstGeom prst="rect">
            <a:avLst/>
          </a:prstGeom>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None/>
            </a:pPr>
            <a:r>
              <a:rPr lang="en-US"/>
              <a:t>Given a Topic, Generate a Topic or Concluding Sentence</a:t>
            </a:r>
            <a:endParaRPr/>
          </a:p>
          <a:p>
            <a:pPr indent="0" lvl="0" marL="0" rtl="0" algn="l">
              <a:spcBef>
                <a:spcPts val="0"/>
              </a:spcBef>
              <a:spcAft>
                <a:spcPts val="0"/>
              </a:spcAft>
              <a:buNone/>
            </a:pPr>
            <a:r>
              <a:t/>
            </a:r>
            <a:endParaRPr/>
          </a:p>
        </p:txBody>
      </p:sp>
      <p:sp>
        <p:nvSpPr>
          <p:cNvPr id="330" name="Google Shape;330;g36d191a927c_0_110"/>
          <p:cNvSpPr txBox="1"/>
          <p:nvPr>
            <p:ph idx="1" type="body"/>
          </p:nvPr>
        </p:nvSpPr>
        <p:spPr>
          <a:xfrm>
            <a:off x="868300" y="1428375"/>
            <a:ext cx="10515600" cy="1290600"/>
          </a:xfrm>
          <a:prstGeom prst="rect">
            <a:avLst/>
          </a:prstGeom>
        </p:spPr>
        <p:txBody>
          <a:bodyPr anchorCtr="0" anchor="t" bIns="45700" lIns="91425" spcFirstLastPara="1" rIns="91425" wrap="square" tIns="45700">
            <a:normAutofit/>
          </a:bodyPr>
          <a:lstStyle/>
          <a:p>
            <a:pPr indent="0" lvl="0" marL="0" rtl="0" algn="l">
              <a:lnSpc>
                <a:spcPct val="115000"/>
              </a:lnSpc>
              <a:spcBef>
                <a:spcPts val="1000"/>
              </a:spcBef>
              <a:spcAft>
                <a:spcPts val="0"/>
              </a:spcAft>
              <a:buNone/>
            </a:pPr>
            <a:r>
              <a:rPr lang="en-US" sz="2200"/>
              <a:t>Directions: Write three topic sentences about the topic: one using a sentence type, one starting with a </a:t>
            </a:r>
            <a:r>
              <a:rPr lang="en-US" sz="2200"/>
              <a:t>subordinating</a:t>
            </a:r>
            <a:r>
              <a:rPr lang="en-US" sz="2200"/>
              <a:t> conjunction, and one </a:t>
            </a:r>
            <a:r>
              <a:rPr lang="en-US" sz="2200"/>
              <a:t>including</a:t>
            </a:r>
            <a:r>
              <a:rPr lang="en-US" sz="2200"/>
              <a:t> an appositive. </a:t>
            </a:r>
            <a:endParaRPr sz="2200"/>
          </a:p>
        </p:txBody>
      </p:sp>
      <p:sp>
        <p:nvSpPr>
          <p:cNvPr id="331" name="Google Shape;331;g36d191a927c_0_110"/>
          <p:cNvSpPr txBox="1"/>
          <p:nvPr/>
        </p:nvSpPr>
        <p:spPr>
          <a:xfrm>
            <a:off x="1039613" y="3576100"/>
            <a:ext cx="580200" cy="52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332" name="Google Shape;332;g36d191a927c_0_110"/>
          <p:cNvSpPr txBox="1"/>
          <p:nvPr/>
        </p:nvSpPr>
        <p:spPr>
          <a:xfrm>
            <a:off x="352351" y="2718975"/>
            <a:ext cx="4773900" cy="36612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US" sz="2200">
                <a:solidFill>
                  <a:schemeClr val="dk1"/>
                </a:solidFill>
                <a:latin typeface="Open Sans"/>
                <a:ea typeface="Open Sans"/>
                <a:cs typeface="Open Sans"/>
                <a:sym typeface="Open Sans"/>
              </a:rPr>
              <a:t>Topic: Endangered sea turtles</a:t>
            </a:r>
            <a:endParaRPr sz="2200">
              <a:solidFill>
                <a:schemeClr val="dk1"/>
              </a:solidFill>
              <a:latin typeface="Open Sans"/>
              <a:ea typeface="Open Sans"/>
              <a:cs typeface="Open Sans"/>
              <a:sym typeface="Open Sans"/>
            </a:endParaRPr>
          </a:p>
          <a:p>
            <a:pPr indent="0" lvl="0" marL="0" rtl="0" algn="l">
              <a:lnSpc>
                <a:spcPct val="115000"/>
              </a:lnSpc>
              <a:spcBef>
                <a:spcPts val="1000"/>
              </a:spcBef>
              <a:spcAft>
                <a:spcPts val="0"/>
              </a:spcAft>
              <a:buNone/>
            </a:pPr>
            <a:r>
              <a:rPr b="1" lang="en-US" sz="2200">
                <a:solidFill>
                  <a:schemeClr val="dk1"/>
                </a:solidFill>
                <a:latin typeface="Open Sans"/>
                <a:ea typeface="Open Sans"/>
                <a:cs typeface="Open Sans"/>
                <a:sym typeface="Open Sans"/>
              </a:rPr>
              <a:t>Sentence Type</a:t>
            </a:r>
            <a:r>
              <a:rPr lang="en-US" sz="2200">
                <a:solidFill>
                  <a:schemeClr val="dk1"/>
                </a:solidFill>
                <a:latin typeface="Open Sans"/>
                <a:ea typeface="Open Sans"/>
                <a:cs typeface="Open Sans"/>
                <a:sym typeface="Open Sans"/>
              </a:rPr>
              <a:t>:</a:t>
            </a:r>
            <a:endParaRPr sz="2200">
              <a:solidFill>
                <a:schemeClr val="dk1"/>
              </a:solidFill>
              <a:latin typeface="Open Sans"/>
              <a:ea typeface="Open Sans"/>
              <a:cs typeface="Open Sans"/>
              <a:sym typeface="Open Sans"/>
            </a:endParaRPr>
          </a:p>
          <a:p>
            <a:pPr indent="0" lvl="0" marL="0" rtl="0" algn="l">
              <a:lnSpc>
                <a:spcPct val="115000"/>
              </a:lnSpc>
              <a:spcBef>
                <a:spcPts val="1000"/>
              </a:spcBef>
              <a:spcAft>
                <a:spcPts val="0"/>
              </a:spcAft>
              <a:buNone/>
            </a:pPr>
            <a:r>
              <a:t/>
            </a:r>
            <a:endParaRPr sz="2200">
              <a:solidFill>
                <a:schemeClr val="dk1"/>
              </a:solidFill>
              <a:latin typeface="Open Sans"/>
              <a:ea typeface="Open Sans"/>
              <a:cs typeface="Open Sans"/>
              <a:sym typeface="Open Sans"/>
            </a:endParaRPr>
          </a:p>
          <a:p>
            <a:pPr indent="0" lvl="0" marL="0" rtl="0" algn="l">
              <a:lnSpc>
                <a:spcPct val="115000"/>
              </a:lnSpc>
              <a:spcBef>
                <a:spcPts val="1000"/>
              </a:spcBef>
              <a:spcAft>
                <a:spcPts val="0"/>
              </a:spcAft>
              <a:buNone/>
            </a:pPr>
            <a:r>
              <a:rPr b="1" lang="en-US" sz="2200">
                <a:solidFill>
                  <a:schemeClr val="dk1"/>
                </a:solidFill>
                <a:latin typeface="Open Sans"/>
                <a:ea typeface="Open Sans"/>
                <a:cs typeface="Open Sans"/>
                <a:sym typeface="Open Sans"/>
              </a:rPr>
              <a:t>Subordinating</a:t>
            </a:r>
            <a:r>
              <a:rPr b="1" lang="en-US" sz="2200">
                <a:solidFill>
                  <a:schemeClr val="dk1"/>
                </a:solidFill>
                <a:latin typeface="Open Sans"/>
                <a:ea typeface="Open Sans"/>
                <a:cs typeface="Open Sans"/>
                <a:sym typeface="Open Sans"/>
              </a:rPr>
              <a:t> </a:t>
            </a:r>
            <a:r>
              <a:rPr b="1" lang="en-US" sz="2200">
                <a:solidFill>
                  <a:schemeClr val="dk1"/>
                </a:solidFill>
                <a:latin typeface="Open Sans"/>
                <a:ea typeface="Open Sans"/>
                <a:cs typeface="Open Sans"/>
                <a:sym typeface="Open Sans"/>
              </a:rPr>
              <a:t>Conjunction</a:t>
            </a:r>
            <a:r>
              <a:rPr lang="en-US" sz="2200">
                <a:solidFill>
                  <a:schemeClr val="dk1"/>
                </a:solidFill>
                <a:latin typeface="Open Sans"/>
                <a:ea typeface="Open Sans"/>
                <a:cs typeface="Open Sans"/>
                <a:sym typeface="Open Sans"/>
              </a:rPr>
              <a:t>: </a:t>
            </a:r>
            <a:endParaRPr sz="2200">
              <a:solidFill>
                <a:schemeClr val="dk1"/>
              </a:solidFill>
              <a:latin typeface="Open Sans"/>
              <a:ea typeface="Open Sans"/>
              <a:cs typeface="Open Sans"/>
              <a:sym typeface="Open Sans"/>
            </a:endParaRPr>
          </a:p>
          <a:p>
            <a:pPr indent="0" lvl="0" marL="0" rtl="0" algn="l">
              <a:lnSpc>
                <a:spcPct val="115000"/>
              </a:lnSpc>
              <a:spcBef>
                <a:spcPts val="1000"/>
              </a:spcBef>
              <a:spcAft>
                <a:spcPts val="0"/>
              </a:spcAft>
              <a:buNone/>
            </a:pPr>
            <a:r>
              <a:t/>
            </a:r>
            <a:endParaRPr sz="2200">
              <a:solidFill>
                <a:schemeClr val="dk1"/>
              </a:solidFill>
              <a:latin typeface="Open Sans"/>
              <a:ea typeface="Open Sans"/>
              <a:cs typeface="Open Sans"/>
              <a:sym typeface="Open Sans"/>
            </a:endParaRPr>
          </a:p>
          <a:p>
            <a:pPr indent="0" lvl="0" marL="0" rtl="0" algn="l">
              <a:lnSpc>
                <a:spcPct val="115000"/>
              </a:lnSpc>
              <a:spcBef>
                <a:spcPts val="1000"/>
              </a:spcBef>
              <a:spcAft>
                <a:spcPts val="0"/>
              </a:spcAft>
              <a:buNone/>
            </a:pPr>
            <a:r>
              <a:rPr b="1" lang="en-US" sz="2200">
                <a:solidFill>
                  <a:schemeClr val="dk1"/>
                </a:solidFill>
                <a:latin typeface="Open Sans"/>
                <a:ea typeface="Open Sans"/>
                <a:cs typeface="Open Sans"/>
                <a:sym typeface="Open Sans"/>
              </a:rPr>
              <a:t>Appositive: </a:t>
            </a:r>
            <a:endParaRPr sz="2200">
              <a:solidFill>
                <a:schemeClr val="dk1"/>
              </a:solidFill>
              <a:latin typeface="Open Sans"/>
              <a:ea typeface="Open Sans"/>
              <a:cs typeface="Open Sans"/>
              <a:sym typeface="Open Sans"/>
            </a:endParaRPr>
          </a:p>
          <a:p>
            <a:pPr indent="0" lvl="0" marL="0" rtl="0" algn="l">
              <a:lnSpc>
                <a:spcPct val="115000"/>
              </a:lnSpc>
              <a:spcBef>
                <a:spcPts val="1000"/>
              </a:spcBef>
              <a:spcAft>
                <a:spcPts val="0"/>
              </a:spcAft>
              <a:buClr>
                <a:schemeClr val="dk1"/>
              </a:buClr>
              <a:buSzPts val="1100"/>
              <a:buFont typeface="Arial"/>
              <a:buNone/>
            </a:pPr>
            <a:r>
              <a:t/>
            </a:r>
            <a:endParaRPr sz="2200">
              <a:solidFill>
                <a:schemeClr val="dk1"/>
              </a:solidFill>
              <a:latin typeface="Open Sans"/>
              <a:ea typeface="Open Sans"/>
              <a:cs typeface="Open Sans"/>
              <a:sym typeface="Open Sans"/>
            </a:endParaRPr>
          </a:p>
        </p:txBody>
      </p:sp>
      <p:sp>
        <p:nvSpPr>
          <p:cNvPr id="333" name="Google Shape;333;g36d191a927c_0_110"/>
          <p:cNvSpPr txBox="1"/>
          <p:nvPr/>
        </p:nvSpPr>
        <p:spPr>
          <a:xfrm>
            <a:off x="5807513" y="2785425"/>
            <a:ext cx="4301100" cy="36612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US" sz="2200">
                <a:solidFill>
                  <a:schemeClr val="dk1"/>
                </a:solidFill>
                <a:latin typeface="Open Sans"/>
                <a:ea typeface="Open Sans"/>
                <a:cs typeface="Open Sans"/>
                <a:sym typeface="Open Sans"/>
              </a:rPr>
              <a:t>Topic: Climate Change</a:t>
            </a:r>
            <a:endParaRPr sz="2200">
              <a:solidFill>
                <a:schemeClr val="dk1"/>
              </a:solidFill>
              <a:latin typeface="Open Sans"/>
              <a:ea typeface="Open Sans"/>
              <a:cs typeface="Open Sans"/>
              <a:sym typeface="Open Sans"/>
            </a:endParaRPr>
          </a:p>
          <a:p>
            <a:pPr indent="0" lvl="0" marL="0" rtl="0" algn="l">
              <a:lnSpc>
                <a:spcPct val="115000"/>
              </a:lnSpc>
              <a:spcBef>
                <a:spcPts val="1000"/>
              </a:spcBef>
              <a:spcAft>
                <a:spcPts val="0"/>
              </a:spcAft>
              <a:buNone/>
            </a:pPr>
            <a:r>
              <a:rPr b="1" lang="en-US" sz="2200">
                <a:solidFill>
                  <a:schemeClr val="dk1"/>
                </a:solidFill>
                <a:latin typeface="Open Sans"/>
                <a:ea typeface="Open Sans"/>
                <a:cs typeface="Open Sans"/>
                <a:sym typeface="Open Sans"/>
              </a:rPr>
              <a:t>Sentence Type:</a:t>
            </a:r>
            <a:endParaRPr b="1" sz="2200">
              <a:solidFill>
                <a:schemeClr val="dk1"/>
              </a:solidFill>
              <a:latin typeface="Open Sans"/>
              <a:ea typeface="Open Sans"/>
              <a:cs typeface="Open Sans"/>
              <a:sym typeface="Open Sans"/>
            </a:endParaRPr>
          </a:p>
          <a:p>
            <a:pPr indent="0" lvl="0" marL="0" rtl="0" algn="l">
              <a:lnSpc>
                <a:spcPct val="115000"/>
              </a:lnSpc>
              <a:spcBef>
                <a:spcPts val="1000"/>
              </a:spcBef>
              <a:spcAft>
                <a:spcPts val="0"/>
              </a:spcAft>
              <a:buNone/>
            </a:pPr>
            <a:r>
              <a:rPr lang="en-US" sz="2200">
                <a:solidFill>
                  <a:schemeClr val="dk1"/>
                </a:solidFill>
                <a:latin typeface="Open Sans"/>
                <a:ea typeface="Open Sans"/>
                <a:cs typeface="Open Sans"/>
                <a:sym typeface="Open Sans"/>
              </a:rPr>
              <a:t>__________________________</a:t>
            </a:r>
            <a:endParaRPr sz="2200">
              <a:solidFill>
                <a:schemeClr val="dk1"/>
              </a:solidFill>
              <a:latin typeface="Open Sans"/>
              <a:ea typeface="Open Sans"/>
              <a:cs typeface="Open Sans"/>
              <a:sym typeface="Open Sans"/>
            </a:endParaRPr>
          </a:p>
          <a:p>
            <a:pPr indent="0" lvl="0" marL="0" rtl="0" algn="l">
              <a:lnSpc>
                <a:spcPct val="115000"/>
              </a:lnSpc>
              <a:spcBef>
                <a:spcPts val="1000"/>
              </a:spcBef>
              <a:spcAft>
                <a:spcPts val="0"/>
              </a:spcAft>
              <a:buNone/>
            </a:pPr>
            <a:r>
              <a:rPr b="1" lang="en-US" sz="2200">
                <a:solidFill>
                  <a:schemeClr val="dk1"/>
                </a:solidFill>
                <a:latin typeface="Open Sans"/>
                <a:ea typeface="Open Sans"/>
                <a:cs typeface="Open Sans"/>
                <a:sym typeface="Open Sans"/>
              </a:rPr>
              <a:t>Subordinating Conjunction:</a:t>
            </a:r>
            <a:r>
              <a:rPr lang="en-US" sz="2200">
                <a:solidFill>
                  <a:schemeClr val="dk1"/>
                </a:solidFill>
                <a:latin typeface="Open Sans"/>
                <a:ea typeface="Open Sans"/>
                <a:cs typeface="Open Sans"/>
                <a:sym typeface="Open Sans"/>
              </a:rPr>
              <a:t> __________________________</a:t>
            </a:r>
            <a:endParaRPr sz="2200">
              <a:solidFill>
                <a:schemeClr val="dk1"/>
              </a:solidFill>
              <a:latin typeface="Open Sans"/>
              <a:ea typeface="Open Sans"/>
              <a:cs typeface="Open Sans"/>
              <a:sym typeface="Open Sans"/>
            </a:endParaRPr>
          </a:p>
          <a:p>
            <a:pPr indent="0" lvl="0" marL="0" rtl="0" algn="l">
              <a:lnSpc>
                <a:spcPct val="115000"/>
              </a:lnSpc>
              <a:spcBef>
                <a:spcPts val="1000"/>
              </a:spcBef>
              <a:spcAft>
                <a:spcPts val="0"/>
              </a:spcAft>
              <a:buNone/>
            </a:pPr>
            <a:r>
              <a:rPr b="1" lang="en-US" sz="2200">
                <a:solidFill>
                  <a:schemeClr val="dk1"/>
                </a:solidFill>
                <a:latin typeface="Open Sans"/>
                <a:ea typeface="Open Sans"/>
                <a:cs typeface="Open Sans"/>
                <a:sym typeface="Open Sans"/>
              </a:rPr>
              <a:t>Appositive:</a:t>
            </a:r>
            <a:r>
              <a:rPr lang="en-US" sz="2200">
                <a:solidFill>
                  <a:schemeClr val="dk1"/>
                </a:solidFill>
                <a:latin typeface="Open Sans"/>
                <a:ea typeface="Open Sans"/>
                <a:cs typeface="Open Sans"/>
                <a:sym typeface="Open Sans"/>
              </a:rPr>
              <a:t> __________________________</a:t>
            </a:r>
            <a:endParaRPr sz="2200">
              <a:solidFill>
                <a:schemeClr val="dk1"/>
              </a:solidFill>
              <a:latin typeface="Open Sans"/>
              <a:ea typeface="Open Sans"/>
              <a:cs typeface="Open Sans"/>
              <a:sym typeface="Open Sans"/>
            </a:endParaRPr>
          </a:p>
        </p:txBody>
      </p:sp>
      <p:sp>
        <p:nvSpPr>
          <p:cNvPr id="334" name="Google Shape;334;g36d191a927c_0_110"/>
          <p:cNvSpPr txBox="1"/>
          <p:nvPr/>
        </p:nvSpPr>
        <p:spPr>
          <a:xfrm>
            <a:off x="438600" y="3600000"/>
            <a:ext cx="3985200" cy="41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900">
                <a:solidFill>
                  <a:schemeClr val="dk1"/>
                </a:solidFill>
                <a:latin typeface="Open Sans"/>
                <a:ea typeface="Open Sans"/>
                <a:cs typeface="Open Sans"/>
                <a:sym typeface="Open Sans"/>
              </a:rPr>
              <a:t>Why are sea turtles </a:t>
            </a:r>
            <a:r>
              <a:rPr lang="en-US" sz="1900">
                <a:solidFill>
                  <a:schemeClr val="dk1"/>
                </a:solidFill>
                <a:latin typeface="Open Sans"/>
                <a:ea typeface="Open Sans"/>
                <a:cs typeface="Open Sans"/>
                <a:sym typeface="Open Sans"/>
              </a:rPr>
              <a:t>endangered</a:t>
            </a:r>
            <a:r>
              <a:rPr lang="en-US" sz="1900">
                <a:solidFill>
                  <a:schemeClr val="dk1"/>
                </a:solidFill>
                <a:latin typeface="Open Sans"/>
                <a:ea typeface="Open Sans"/>
                <a:cs typeface="Open Sans"/>
                <a:sym typeface="Open Sans"/>
              </a:rPr>
              <a:t>? </a:t>
            </a:r>
            <a:endParaRPr sz="1900">
              <a:solidFill>
                <a:schemeClr val="dk1"/>
              </a:solidFill>
              <a:latin typeface="Open Sans"/>
              <a:ea typeface="Open Sans"/>
              <a:cs typeface="Open Sans"/>
              <a:sym typeface="Open Sans"/>
            </a:endParaRPr>
          </a:p>
        </p:txBody>
      </p:sp>
      <p:sp>
        <p:nvSpPr>
          <p:cNvPr id="335" name="Google Shape;335;g36d191a927c_0_110"/>
          <p:cNvSpPr txBox="1"/>
          <p:nvPr/>
        </p:nvSpPr>
        <p:spPr>
          <a:xfrm>
            <a:off x="618850" y="4537875"/>
            <a:ext cx="4507500" cy="70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900">
                <a:solidFill>
                  <a:schemeClr val="dk1"/>
                </a:solidFill>
                <a:latin typeface="Open Sans"/>
                <a:ea typeface="Open Sans"/>
                <a:cs typeface="Open Sans"/>
                <a:sym typeface="Open Sans"/>
              </a:rPr>
              <a:t>Since sea turtles are </a:t>
            </a:r>
            <a:r>
              <a:rPr lang="en-US" sz="1900">
                <a:solidFill>
                  <a:schemeClr val="dk1"/>
                </a:solidFill>
                <a:latin typeface="Open Sans"/>
                <a:ea typeface="Open Sans"/>
                <a:cs typeface="Open Sans"/>
                <a:sym typeface="Open Sans"/>
              </a:rPr>
              <a:t>endangered</a:t>
            </a:r>
            <a:r>
              <a:rPr lang="en-US" sz="1900">
                <a:solidFill>
                  <a:schemeClr val="dk1"/>
                </a:solidFill>
                <a:latin typeface="Open Sans"/>
                <a:ea typeface="Open Sans"/>
                <a:cs typeface="Open Sans"/>
                <a:sym typeface="Open Sans"/>
              </a:rPr>
              <a:t>, steps must be taken to protect them.</a:t>
            </a:r>
            <a:endParaRPr sz="1900">
              <a:solidFill>
                <a:schemeClr val="dk1"/>
              </a:solidFill>
              <a:latin typeface="Open Sans"/>
              <a:ea typeface="Open Sans"/>
              <a:cs typeface="Open Sans"/>
              <a:sym typeface="Open Sans"/>
            </a:endParaRPr>
          </a:p>
        </p:txBody>
      </p:sp>
      <p:sp>
        <p:nvSpPr>
          <p:cNvPr id="336" name="Google Shape;336;g36d191a927c_0_110"/>
          <p:cNvSpPr txBox="1"/>
          <p:nvPr/>
        </p:nvSpPr>
        <p:spPr>
          <a:xfrm>
            <a:off x="470475" y="5679950"/>
            <a:ext cx="4773900" cy="70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900">
                <a:solidFill>
                  <a:schemeClr val="dk1"/>
                </a:solidFill>
                <a:latin typeface="Open Sans"/>
                <a:ea typeface="Open Sans"/>
                <a:cs typeface="Open Sans"/>
                <a:sym typeface="Open Sans"/>
              </a:rPr>
              <a:t>The green sea turtle, a gentle herbivore, is facing a critical population decline.</a:t>
            </a:r>
            <a:endParaRPr sz="1900">
              <a:solidFill>
                <a:schemeClr val="dk1"/>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id="342" name="Google Shape;342;g36d191a927c_0_128"/>
          <p:cNvPicPr preferRelativeResize="0"/>
          <p:nvPr/>
        </p:nvPicPr>
        <p:blipFill rotWithShape="1">
          <a:blip r:embed="rId3">
            <a:alphaModFix/>
          </a:blip>
          <a:srcRect b="8912" l="0" r="0" t="11088"/>
          <a:stretch/>
        </p:blipFill>
        <p:spPr>
          <a:xfrm>
            <a:off x="359850" y="1424775"/>
            <a:ext cx="4694975" cy="4673601"/>
          </a:xfrm>
          <a:prstGeom prst="rect">
            <a:avLst/>
          </a:prstGeom>
          <a:noFill/>
          <a:ln>
            <a:noFill/>
          </a:ln>
        </p:spPr>
      </p:pic>
      <p:sp>
        <p:nvSpPr>
          <p:cNvPr id="343" name="Google Shape;343;g36d191a927c_0_128"/>
          <p:cNvSpPr txBox="1"/>
          <p:nvPr/>
        </p:nvSpPr>
        <p:spPr>
          <a:xfrm>
            <a:off x="1658650" y="455475"/>
            <a:ext cx="8662800" cy="5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000">
                <a:solidFill>
                  <a:schemeClr val="dk1"/>
                </a:solidFill>
                <a:latin typeface="Open Sans"/>
                <a:ea typeface="Open Sans"/>
                <a:cs typeface="Open Sans"/>
                <a:sym typeface="Open Sans"/>
              </a:rPr>
              <a:t>Single-Paragraph Outline (SPO)</a:t>
            </a:r>
            <a:endParaRPr sz="4000">
              <a:solidFill>
                <a:schemeClr val="dk1"/>
              </a:solidFill>
              <a:latin typeface="Open Sans"/>
              <a:ea typeface="Open Sans"/>
              <a:cs typeface="Open Sans"/>
              <a:sym typeface="Open Sans"/>
            </a:endParaRPr>
          </a:p>
        </p:txBody>
      </p:sp>
      <p:sp>
        <p:nvSpPr>
          <p:cNvPr id="344" name="Google Shape;344;g36d191a927c_0_128"/>
          <p:cNvSpPr txBox="1"/>
          <p:nvPr/>
        </p:nvSpPr>
        <p:spPr>
          <a:xfrm>
            <a:off x="5740800" y="1503950"/>
            <a:ext cx="5457300" cy="42369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dk1"/>
              </a:buClr>
              <a:buSzPts val="2400"/>
              <a:buFont typeface="Open Sans"/>
              <a:buChar char="●"/>
            </a:pPr>
            <a:r>
              <a:rPr lang="en-US" sz="2400">
                <a:solidFill>
                  <a:schemeClr val="dk1"/>
                </a:solidFill>
                <a:latin typeface="Open Sans"/>
                <a:ea typeface="Open Sans"/>
                <a:cs typeface="Open Sans"/>
                <a:sym typeface="Open Sans"/>
              </a:rPr>
              <a:t>Give details and students create T.S and/or C.S.</a:t>
            </a:r>
            <a:endParaRPr sz="2400">
              <a:solidFill>
                <a:schemeClr val="dk1"/>
              </a:solidFill>
              <a:latin typeface="Open Sans"/>
              <a:ea typeface="Open Sans"/>
              <a:cs typeface="Open Sans"/>
              <a:sym typeface="Open Sans"/>
            </a:endParaRPr>
          </a:p>
          <a:p>
            <a:pPr indent="-381000" lvl="0" marL="457200" rtl="0" algn="l">
              <a:lnSpc>
                <a:spcPct val="115000"/>
              </a:lnSpc>
              <a:spcBef>
                <a:spcPts val="0"/>
              </a:spcBef>
              <a:spcAft>
                <a:spcPts val="0"/>
              </a:spcAft>
              <a:buClr>
                <a:schemeClr val="dk1"/>
              </a:buClr>
              <a:buSzPts val="2400"/>
              <a:buFont typeface="Open Sans"/>
              <a:buChar char="●"/>
            </a:pPr>
            <a:r>
              <a:rPr lang="en-US" sz="2400">
                <a:solidFill>
                  <a:schemeClr val="dk1"/>
                </a:solidFill>
                <a:latin typeface="Open Sans"/>
                <a:ea typeface="Open Sans"/>
                <a:cs typeface="Open Sans"/>
                <a:sym typeface="Open Sans"/>
              </a:rPr>
              <a:t>Give T.S. and Details students generate C.S.</a:t>
            </a:r>
            <a:endParaRPr sz="2400">
              <a:solidFill>
                <a:schemeClr val="dk1"/>
              </a:solidFill>
              <a:latin typeface="Open Sans"/>
              <a:ea typeface="Open Sans"/>
              <a:cs typeface="Open Sans"/>
              <a:sym typeface="Open Sans"/>
            </a:endParaRPr>
          </a:p>
          <a:p>
            <a:pPr indent="-381000" lvl="0" marL="457200" rtl="0" algn="l">
              <a:lnSpc>
                <a:spcPct val="115000"/>
              </a:lnSpc>
              <a:spcBef>
                <a:spcPts val="0"/>
              </a:spcBef>
              <a:spcAft>
                <a:spcPts val="0"/>
              </a:spcAft>
              <a:buClr>
                <a:schemeClr val="dk1"/>
              </a:buClr>
              <a:buSzPts val="2400"/>
              <a:buFont typeface="Open Sans"/>
              <a:buChar char="●"/>
            </a:pPr>
            <a:r>
              <a:rPr lang="en-US" sz="2400">
                <a:solidFill>
                  <a:schemeClr val="dk1"/>
                </a:solidFill>
                <a:latin typeface="Open Sans"/>
                <a:ea typeface="Open Sans"/>
                <a:cs typeface="Open Sans"/>
                <a:sym typeface="Open Sans"/>
              </a:rPr>
              <a:t>Given a topic/prompt students construct SPO in small groups, partners, independently</a:t>
            </a:r>
            <a:endParaRPr sz="2400">
              <a:solidFill>
                <a:schemeClr val="dk1"/>
              </a:solidFill>
              <a:latin typeface="Open Sans"/>
              <a:ea typeface="Open Sans"/>
              <a:cs typeface="Open Sans"/>
              <a:sym typeface="Open Sans"/>
            </a:endParaRPr>
          </a:p>
          <a:p>
            <a:pPr indent="-381000" lvl="0" marL="457200" rtl="0" algn="l">
              <a:lnSpc>
                <a:spcPct val="115000"/>
              </a:lnSpc>
              <a:spcBef>
                <a:spcPts val="0"/>
              </a:spcBef>
              <a:spcAft>
                <a:spcPts val="0"/>
              </a:spcAft>
              <a:buClr>
                <a:schemeClr val="dk1"/>
              </a:buClr>
              <a:buSzPts val="2400"/>
              <a:buFont typeface="Open Sans"/>
              <a:buChar char="●"/>
            </a:pPr>
            <a:r>
              <a:rPr lang="en-US" sz="2400">
                <a:solidFill>
                  <a:schemeClr val="dk1"/>
                </a:solidFill>
                <a:latin typeface="Open Sans"/>
                <a:ea typeface="Open Sans"/>
                <a:cs typeface="Open Sans"/>
                <a:sym typeface="Open Sans"/>
              </a:rPr>
              <a:t>Students use 3 strategies for improving T.S. and C.S.</a:t>
            </a:r>
            <a:endParaRPr sz="2400">
              <a:solidFill>
                <a:schemeClr val="dk1"/>
              </a:solidFill>
              <a:latin typeface="Open Sans"/>
              <a:ea typeface="Open Sans"/>
              <a:cs typeface="Open Sans"/>
              <a:sym typeface="Open Sans"/>
            </a:endParaRPr>
          </a:p>
          <a:p>
            <a:pPr indent="0" lvl="0" marL="457200" rtl="0" algn="l">
              <a:spcBef>
                <a:spcPts val="0"/>
              </a:spcBef>
              <a:spcAft>
                <a:spcPts val="0"/>
              </a:spcAft>
              <a:buNone/>
            </a:pPr>
            <a:r>
              <a:t/>
            </a:r>
            <a:endParaRPr sz="2400">
              <a:solidFill>
                <a:schemeClr val="dk1"/>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g36d12b1cfd7_0_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Color Coding</a:t>
            </a:r>
            <a:endParaRPr/>
          </a:p>
        </p:txBody>
      </p:sp>
      <p:sp>
        <p:nvSpPr>
          <p:cNvPr id="351" name="Google Shape;351;g36d12b1cfd7_0_1"/>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352" name="Google Shape;352;g36d12b1cfd7_0_1" title="Viruses paragraph ADA.png"/>
          <p:cNvPicPr preferRelativeResize="0"/>
          <p:nvPr/>
        </p:nvPicPr>
        <p:blipFill>
          <a:blip r:embed="rId3">
            <a:alphaModFix/>
          </a:blip>
          <a:stretch>
            <a:fillRect/>
          </a:stretch>
        </p:blipFill>
        <p:spPr>
          <a:xfrm>
            <a:off x="757149" y="1463600"/>
            <a:ext cx="9378375" cy="46101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g36d7adc26ec_0_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Paragraph Writing Practice</a:t>
            </a:r>
            <a:endParaRPr/>
          </a:p>
        </p:txBody>
      </p:sp>
      <p:sp>
        <p:nvSpPr>
          <p:cNvPr id="359" name="Google Shape;359;g36d7adc26ec_0_1"/>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457200" rtl="0" algn="l">
              <a:spcBef>
                <a:spcPts val="1000"/>
              </a:spcBef>
              <a:spcAft>
                <a:spcPts val="0"/>
              </a:spcAft>
              <a:buNone/>
            </a:pPr>
            <a:r>
              <a:t/>
            </a:r>
            <a:endParaRPr/>
          </a:p>
          <a:p>
            <a:pPr indent="-381000" lvl="0" marL="457200" rtl="0" algn="l">
              <a:spcBef>
                <a:spcPts val="1000"/>
              </a:spcBef>
              <a:spcAft>
                <a:spcPts val="0"/>
              </a:spcAft>
              <a:buSzPts val="2400"/>
              <a:buChar char="•"/>
            </a:pPr>
            <a:r>
              <a:rPr lang="en-US" u="sng">
                <a:solidFill>
                  <a:schemeClr val="hlink"/>
                </a:solidFill>
                <a:hlinkClick r:id="rId3"/>
              </a:rPr>
              <a:t>Pobble</a:t>
            </a:r>
            <a:endParaRPr/>
          </a:p>
          <a:p>
            <a:pPr indent="-381000" lvl="0" marL="457200" rtl="0" algn="l">
              <a:spcBef>
                <a:spcPts val="0"/>
              </a:spcBef>
              <a:spcAft>
                <a:spcPts val="0"/>
              </a:spcAft>
              <a:buSzPts val="2400"/>
              <a:buChar char="•"/>
            </a:pPr>
            <a:r>
              <a:rPr lang="en-US"/>
              <a:t>Paragraph of the week</a:t>
            </a:r>
            <a:endParaRPr/>
          </a:p>
          <a:p>
            <a:pPr indent="-381000" lvl="0" marL="457200" rtl="0" algn="l">
              <a:spcBef>
                <a:spcPts val="0"/>
              </a:spcBef>
              <a:spcAft>
                <a:spcPts val="0"/>
              </a:spcAft>
              <a:buSzPts val="2400"/>
              <a:buChar char="•"/>
            </a:pPr>
            <a:r>
              <a:rPr lang="en-US"/>
              <a:t>Pass the paper</a:t>
            </a:r>
            <a:endParaRPr/>
          </a:p>
          <a:p>
            <a:pPr indent="-381000" lvl="0" marL="457200" rtl="0" algn="l">
              <a:spcBef>
                <a:spcPts val="0"/>
              </a:spcBef>
              <a:spcAft>
                <a:spcPts val="0"/>
              </a:spcAft>
              <a:buSzPts val="2400"/>
              <a:buChar char="•"/>
            </a:pPr>
            <a:r>
              <a:rPr lang="en-US"/>
              <a:t>Quick writes</a:t>
            </a:r>
            <a:endParaRPr/>
          </a:p>
          <a:p>
            <a:pPr indent="-381000" lvl="0" marL="457200" rtl="0" algn="l">
              <a:spcBef>
                <a:spcPts val="0"/>
              </a:spcBef>
              <a:spcAft>
                <a:spcPts val="0"/>
              </a:spcAft>
              <a:buSzPts val="2400"/>
              <a:buChar char="•"/>
            </a:pPr>
            <a:r>
              <a:rPr lang="en-US"/>
              <a:t>Essential Question</a:t>
            </a:r>
            <a:endParaRPr/>
          </a:p>
          <a:p>
            <a:pPr indent="0" lvl="0" marL="457200" rtl="0" algn="l">
              <a:spcBef>
                <a:spcPts val="1000"/>
              </a:spcBef>
              <a:spcAft>
                <a:spcPts val="0"/>
              </a:spcAft>
              <a:buNone/>
            </a:pPr>
            <a:r>
              <a:t/>
            </a:r>
            <a:endParaRPr/>
          </a:p>
          <a:p>
            <a:pPr indent="0" lvl="0" marL="457200" rtl="0" algn="l">
              <a:spcBef>
                <a:spcPts val="1000"/>
              </a:spcBef>
              <a:spcAft>
                <a:spcPts val="0"/>
              </a:spcAft>
              <a:buNone/>
            </a:pPr>
            <a:r>
              <a:t/>
            </a:r>
            <a:endParaRPr/>
          </a:p>
        </p:txBody>
      </p:sp>
      <p:pic>
        <p:nvPicPr>
          <p:cNvPr id="360" name="Google Shape;360;g36d7adc26ec_0_1"/>
          <p:cNvPicPr preferRelativeResize="0"/>
          <p:nvPr/>
        </p:nvPicPr>
        <p:blipFill>
          <a:blip r:embed="rId4">
            <a:alphaModFix/>
          </a:blip>
          <a:stretch>
            <a:fillRect/>
          </a:stretch>
        </p:blipFill>
        <p:spPr>
          <a:xfrm>
            <a:off x="6096000" y="2570818"/>
            <a:ext cx="4112799" cy="23409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cxnSp>
        <p:nvCxnSpPr>
          <p:cNvPr id="366" name="Google Shape;366;g36d191a927c_0_138"/>
          <p:cNvCxnSpPr/>
          <p:nvPr/>
        </p:nvCxnSpPr>
        <p:spPr>
          <a:xfrm flipH="1">
            <a:off x="5655075" y="728225"/>
            <a:ext cx="19500" cy="5532900"/>
          </a:xfrm>
          <a:prstGeom prst="straightConnector1">
            <a:avLst/>
          </a:prstGeom>
          <a:noFill/>
          <a:ln cap="flat" cmpd="sng" w="9525">
            <a:solidFill>
              <a:schemeClr val="dk2"/>
            </a:solidFill>
            <a:prstDash val="solid"/>
            <a:round/>
            <a:headEnd len="med" w="med" type="none"/>
            <a:tailEnd len="med" w="med" type="none"/>
          </a:ln>
        </p:spPr>
      </p:cxnSp>
      <p:cxnSp>
        <p:nvCxnSpPr>
          <p:cNvPr id="367" name="Google Shape;367;g36d191a927c_0_138"/>
          <p:cNvCxnSpPr/>
          <p:nvPr/>
        </p:nvCxnSpPr>
        <p:spPr>
          <a:xfrm flipH="1" rot="10800000">
            <a:off x="1752950" y="3349250"/>
            <a:ext cx="8600400" cy="38700"/>
          </a:xfrm>
          <a:prstGeom prst="straightConnector1">
            <a:avLst/>
          </a:prstGeom>
          <a:noFill/>
          <a:ln cap="flat" cmpd="sng" w="9525">
            <a:solidFill>
              <a:schemeClr val="dk2"/>
            </a:solidFill>
            <a:prstDash val="solid"/>
            <a:round/>
            <a:headEnd len="med" w="med" type="none"/>
            <a:tailEnd len="med" w="med" type="none"/>
          </a:ln>
        </p:spPr>
      </p:cxnSp>
      <p:sp>
        <p:nvSpPr>
          <p:cNvPr id="368" name="Google Shape;368;g36d191a927c_0_138"/>
          <p:cNvSpPr txBox="1"/>
          <p:nvPr/>
        </p:nvSpPr>
        <p:spPr>
          <a:xfrm>
            <a:off x="1196675" y="669900"/>
            <a:ext cx="3669300" cy="4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700">
                <a:solidFill>
                  <a:schemeClr val="dk1"/>
                </a:solidFill>
                <a:latin typeface="Open Sans"/>
                <a:ea typeface="Open Sans"/>
                <a:cs typeface="Open Sans"/>
                <a:sym typeface="Open Sans"/>
              </a:rPr>
              <a:t>New Learning &amp; Ideas</a:t>
            </a:r>
            <a:endParaRPr sz="2700">
              <a:solidFill>
                <a:schemeClr val="dk1"/>
              </a:solidFill>
              <a:latin typeface="Open Sans"/>
              <a:ea typeface="Open Sans"/>
              <a:cs typeface="Open Sans"/>
              <a:sym typeface="Open Sans"/>
            </a:endParaRPr>
          </a:p>
        </p:txBody>
      </p:sp>
      <p:sp>
        <p:nvSpPr>
          <p:cNvPr id="369" name="Google Shape;369;g36d191a927c_0_138"/>
          <p:cNvSpPr txBox="1"/>
          <p:nvPr/>
        </p:nvSpPr>
        <p:spPr>
          <a:xfrm>
            <a:off x="5798200" y="669900"/>
            <a:ext cx="4232400" cy="4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700">
                <a:solidFill>
                  <a:schemeClr val="dk1"/>
                </a:solidFill>
                <a:latin typeface="Open Sans"/>
                <a:ea typeface="Open Sans"/>
                <a:cs typeface="Open Sans"/>
                <a:sym typeface="Open Sans"/>
              </a:rPr>
              <a:t>Sentences</a:t>
            </a:r>
            <a:endParaRPr sz="2700">
              <a:solidFill>
                <a:schemeClr val="dk1"/>
              </a:solidFill>
              <a:latin typeface="Open Sans"/>
              <a:ea typeface="Open Sans"/>
              <a:cs typeface="Open Sans"/>
              <a:sym typeface="Open Sans"/>
            </a:endParaRPr>
          </a:p>
        </p:txBody>
      </p:sp>
      <p:sp>
        <p:nvSpPr>
          <p:cNvPr id="370" name="Google Shape;370;g36d191a927c_0_138"/>
          <p:cNvSpPr txBox="1"/>
          <p:nvPr/>
        </p:nvSpPr>
        <p:spPr>
          <a:xfrm>
            <a:off x="1371525" y="3545450"/>
            <a:ext cx="2931600" cy="4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700">
                <a:solidFill>
                  <a:schemeClr val="dk1"/>
                </a:solidFill>
                <a:latin typeface="Open Sans"/>
                <a:ea typeface="Open Sans"/>
                <a:cs typeface="Open Sans"/>
                <a:sym typeface="Open Sans"/>
              </a:rPr>
              <a:t>Paragraphs</a:t>
            </a:r>
            <a:endParaRPr sz="2700">
              <a:solidFill>
                <a:schemeClr val="dk1"/>
              </a:solidFill>
              <a:latin typeface="Open Sans"/>
              <a:ea typeface="Open Sans"/>
              <a:cs typeface="Open Sans"/>
              <a:sym typeface="Open Sans"/>
            </a:endParaRPr>
          </a:p>
        </p:txBody>
      </p:sp>
      <p:sp>
        <p:nvSpPr>
          <p:cNvPr id="371" name="Google Shape;371;g36d191a927c_0_138"/>
          <p:cNvSpPr txBox="1"/>
          <p:nvPr/>
        </p:nvSpPr>
        <p:spPr>
          <a:xfrm>
            <a:off x="5798200" y="3497000"/>
            <a:ext cx="5553000" cy="52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700">
                <a:solidFill>
                  <a:schemeClr val="dk1"/>
                </a:solidFill>
                <a:latin typeface="Open Sans"/>
                <a:ea typeface="Open Sans"/>
                <a:cs typeface="Open Sans"/>
                <a:sym typeface="Open Sans"/>
              </a:rPr>
              <a:t>Note Taking &amp; Summary Writing</a:t>
            </a:r>
            <a:endParaRPr sz="2700">
              <a:solidFill>
                <a:schemeClr val="dk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331dee26ebe_0_88"/>
          <p:cNvSpPr txBox="1"/>
          <p:nvPr>
            <p:ph idx="1" type="body"/>
          </p:nvPr>
        </p:nvSpPr>
        <p:spPr>
          <a:xfrm>
            <a:off x="820063" y="592563"/>
            <a:ext cx="5157900" cy="824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1000"/>
              </a:spcBef>
              <a:spcAft>
                <a:spcPts val="0"/>
              </a:spcAft>
              <a:buSzPts val="2400"/>
              <a:buNone/>
            </a:pPr>
            <a:r>
              <a:rPr lang="en-US" sz="3200">
                <a:latin typeface="Open Sans"/>
                <a:ea typeface="Open Sans"/>
                <a:cs typeface="Open Sans"/>
                <a:sym typeface="Open Sans"/>
              </a:rPr>
              <a:t>Learning Intentions:</a:t>
            </a:r>
            <a:endParaRPr sz="3200">
              <a:latin typeface="Open Sans"/>
              <a:ea typeface="Open Sans"/>
              <a:cs typeface="Open Sans"/>
              <a:sym typeface="Open Sans"/>
            </a:endParaRPr>
          </a:p>
        </p:txBody>
      </p:sp>
      <p:sp>
        <p:nvSpPr>
          <p:cNvPr id="101" name="Google Shape;101;g331dee26ebe_0_88"/>
          <p:cNvSpPr txBox="1"/>
          <p:nvPr>
            <p:ph idx="2" type="body"/>
          </p:nvPr>
        </p:nvSpPr>
        <p:spPr>
          <a:xfrm>
            <a:off x="820075" y="1416475"/>
            <a:ext cx="5157900" cy="4597500"/>
          </a:xfrm>
          <a:prstGeom prst="rect">
            <a:avLst/>
          </a:prstGeom>
          <a:noFill/>
          <a:ln>
            <a:noFill/>
          </a:ln>
        </p:spPr>
        <p:txBody>
          <a:bodyPr anchorCtr="0" anchor="t" bIns="45700" lIns="91425" spcFirstLastPara="1" rIns="91425" wrap="square" tIns="45700">
            <a:noAutofit/>
          </a:bodyPr>
          <a:lstStyle/>
          <a:p>
            <a:pPr indent="-387350" lvl="0" marL="457200" rtl="0" algn="l">
              <a:lnSpc>
                <a:spcPct val="100000"/>
              </a:lnSpc>
              <a:spcBef>
                <a:spcPts val="0"/>
              </a:spcBef>
              <a:spcAft>
                <a:spcPts val="0"/>
              </a:spcAft>
              <a:buClr>
                <a:srgbClr val="055E89"/>
              </a:buClr>
              <a:buSzPts val="2700"/>
              <a:buAutoNum type="arabicPeriod"/>
            </a:pPr>
            <a:r>
              <a:rPr lang="en-US" sz="2700">
                <a:solidFill>
                  <a:srgbClr val="055E89"/>
                </a:solidFill>
              </a:rPr>
              <a:t>Understand the importance of writing</a:t>
            </a:r>
            <a:r>
              <a:rPr lang="en-US" sz="2700">
                <a:solidFill>
                  <a:srgbClr val="055E89"/>
                </a:solidFill>
                <a:latin typeface="Open Sans"/>
                <a:ea typeface="Open Sans"/>
                <a:cs typeface="Open Sans"/>
                <a:sym typeface="Open Sans"/>
              </a:rPr>
              <a:t>.</a:t>
            </a:r>
            <a:endParaRPr sz="2700">
              <a:solidFill>
                <a:srgbClr val="055E89"/>
              </a:solidFill>
              <a:latin typeface="Open Sans"/>
              <a:ea typeface="Open Sans"/>
              <a:cs typeface="Open Sans"/>
              <a:sym typeface="Open Sans"/>
            </a:endParaRPr>
          </a:p>
          <a:p>
            <a:pPr indent="-387350" lvl="0" marL="457200" rtl="0" algn="l">
              <a:lnSpc>
                <a:spcPct val="100000"/>
              </a:lnSpc>
              <a:spcBef>
                <a:spcPts val="1100"/>
              </a:spcBef>
              <a:spcAft>
                <a:spcPts val="0"/>
              </a:spcAft>
              <a:buSzPts val="2700"/>
              <a:buAutoNum type="arabicPeriod"/>
            </a:pPr>
            <a:r>
              <a:rPr lang="en-US" sz="2700">
                <a:latin typeface="Open Sans"/>
                <a:ea typeface="Open Sans"/>
                <a:cs typeface="Open Sans"/>
                <a:sym typeface="Open Sans"/>
              </a:rPr>
              <a:t>Learn evidence-based strategies for </a:t>
            </a:r>
            <a:r>
              <a:rPr lang="en-US" sz="2700"/>
              <a:t>teaching writing </a:t>
            </a:r>
            <a:r>
              <a:rPr lang="en-US" sz="2700"/>
              <a:t>progression</a:t>
            </a:r>
            <a:r>
              <a:rPr lang="en-US" sz="2700"/>
              <a:t> from sentences to paragraphs.</a:t>
            </a:r>
            <a:endParaRPr sz="2700"/>
          </a:p>
          <a:p>
            <a:pPr indent="0" lvl="0" marL="0" rtl="0" algn="l">
              <a:lnSpc>
                <a:spcPct val="100000"/>
              </a:lnSpc>
              <a:spcBef>
                <a:spcPts val="1100"/>
              </a:spcBef>
              <a:spcAft>
                <a:spcPts val="1100"/>
              </a:spcAft>
              <a:buSzPts val="2800"/>
              <a:buNone/>
            </a:pPr>
            <a:r>
              <a:t/>
            </a:r>
            <a:endParaRPr sz="2700"/>
          </a:p>
        </p:txBody>
      </p:sp>
      <p:sp>
        <p:nvSpPr>
          <p:cNvPr id="102" name="Google Shape;102;g331dee26ebe_0_88"/>
          <p:cNvSpPr txBox="1"/>
          <p:nvPr>
            <p:ph idx="3" type="body"/>
          </p:nvPr>
        </p:nvSpPr>
        <p:spPr>
          <a:xfrm>
            <a:off x="6096000" y="592563"/>
            <a:ext cx="5183100" cy="824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1000"/>
              </a:spcBef>
              <a:spcAft>
                <a:spcPts val="0"/>
              </a:spcAft>
              <a:buClr>
                <a:schemeClr val="dk1"/>
              </a:buClr>
              <a:buSzPts val="1100"/>
              <a:buFont typeface="Arial"/>
              <a:buNone/>
            </a:pPr>
            <a:r>
              <a:rPr lang="en-US" sz="3200">
                <a:latin typeface="Open Sans"/>
                <a:ea typeface="Open Sans"/>
                <a:cs typeface="Open Sans"/>
                <a:sym typeface="Open Sans"/>
              </a:rPr>
              <a:t>Success Criteria:</a:t>
            </a:r>
            <a:endParaRPr sz="2500"/>
          </a:p>
        </p:txBody>
      </p:sp>
      <p:sp>
        <p:nvSpPr>
          <p:cNvPr id="103" name="Google Shape;103;g331dee26ebe_0_88"/>
          <p:cNvSpPr txBox="1"/>
          <p:nvPr>
            <p:ph idx="4" type="body"/>
          </p:nvPr>
        </p:nvSpPr>
        <p:spPr>
          <a:xfrm>
            <a:off x="6096000" y="1416475"/>
            <a:ext cx="5183100" cy="3626100"/>
          </a:xfrm>
          <a:prstGeom prst="rect">
            <a:avLst/>
          </a:prstGeom>
          <a:noFill/>
          <a:ln>
            <a:noFill/>
          </a:ln>
        </p:spPr>
        <p:txBody>
          <a:bodyPr anchorCtr="0" anchor="t" bIns="45700" lIns="91425" spcFirstLastPara="1" rIns="91425" wrap="square" tIns="45700">
            <a:normAutofit/>
          </a:bodyPr>
          <a:lstStyle/>
          <a:p>
            <a:pPr indent="-387350" lvl="0" marL="457200" rtl="0" algn="l">
              <a:lnSpc>
                <a:spcPct val="100000"/>
              </a:lnSpc>
              <a:spcBef>
                <a:spcPts val="1000"/>
              </a:spcBef>
              <a:spcAft>
                <a:spcPts val="0"/>
              </a:spcAft>
              <a:buSzPts val="2700"/>
              <a:buAutoNum type="arabicPeriod"/>
            </a:pPr>
            <a:r>
              <a:rPr lang="en-US" sz="2700">
                <a:latin typeface="Open Sans"/>
                <a:ea typeface="Open Sans"/>
                <a:cs typeface="Open Sans"/>
                <a:sym typeface="Open Sans"/>
              </a:rPr>
              <a:t>Implement new practices in </a:t>
            </a:r>
            <a:r>
              <a:rPr lang="en-US" sz="2700"/>
              <a:t>writing</a:t>
            </a:r>
            <a:r>
              <a:rPr lang="en-US" sz="2700">
                <a:latin typeface="Open Sans"/>
                <a:ea typeface="Open Sans"/>
                <a:cs typeface="Open Sans"/>
                <a:sym typeface="Open Sans"/>
              </a:rPr>
              <a:t> instruction.</a:t>
            </a:r>
            <a:endParaRPr sz="2700">
              <a:latin typeface="Open Sans"/>
              <a:ea typeface="Open Sans"/>
              <a:cs typeface="Open Sans"/>
              <a:sym typeface="Open Sans"/>
            </a:endParaRPr>
          </a:p>
          <a:p>
            <a:pPr indent="-387350" lvl="0" marL="457200" rtl="0" algn="l">
              <a:lnSpc>
                <a:spcPct val="100000"/>
              </a:lnSpc>
              <a:spcBef>
                <a:spcPts val="1100"/>
              </a:spcBef>
              <a:spcAft>
                <a:spcPts val="1100"/>
              </a:spcAft>
              <a:buClr>
                <a:srgbClr val="055E89"/>
              </a:buClr>
              <a:buSzPts val="2700"/>
              <a:buAutoNum type="arabicPeriod"/>
            </a:pPr>
            <a:r>
              <a:rPr lang="en-US" sz="2700">
                <a:solidFill>
                  <a:srgbClr val="055E89"/>
                </a:solidFill>
                <a:latin typeface="Open Sans"/>
                <a:ea typeface="Open Sans"/>
                <a:cs typeface="Open Sans"/>
                <a:sym typeface="Open Sans"/>
              </a:rPr>
              <a:t>Use evidence-based strategies for</a:t>
            </a:r>
            <a:r>
              <a:rPr lang="en-US" sz="2700">
                <a:solidFill>
                  <a:srgbClr val="055E89"/>
                </a:solidFill>
              </a:rPr>
              <a:t> teaching writing progression from sentences to paragraphs.</a:t>
            </a:r>
            <a:endParaRPr sz="2700">
              <a:solidFill>
                <a:srgbClr val="055E89"/>
              </a:solidFill>
            </a:endParaRPr>
          </a:p>
        </p:txBody>
      </p:sp>
      <p:pic>
        <p:nvPicPr>
          <p:cNvPr id="104" name="Google Shape;104;g331dee26ebe_0_88" title="blocks.jpg"/>
          <p:cNvPicPr preferRelativeResize="0"/>
          <p:nvPr/>
        </p:nvPicPr>
        <p:blipFill rotWithShape="1">
          <a:blip r:embed="rId3">
            <a:alphaModFix/>
          </a:blip>
          <a:srcRect b="0" l="0" r="0" t="72125"/>
          <a:stretch/>
        </p:blipFill>
        <p:spPr>
          <a:xfrm>
            <a:off x="1659388" y="4513837"/>
            <a:ext cx="8759675" cy="11641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g36d191a927c_0_24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Two-Column Notes</a:t>
            </a:r>
            <a:endParaRPr/>
          </a:p>
        </p:txBody>
      </p:sp>
      <p:pic>
        <p:nvPicPr>
          <p:cNvPr id="378" name="Google Shape;378;g36d191a927c_0_247"/>
          <p:cNvPicPr preferRelativeResize="0"/>
          <p:nvPr/>
        </p:nvPicPr>
        <p:blipFill rotWithShape="1">
          <a:blip r:embed="rId3">
            <a:alphaModFix/>
          </a:blip>
          <a:srcRect b="38472" l="6550" r="5173" t="0"/>
          <a:stretch/>
        </p:blipFill>
        <p:spPr>
          <a:xfrm>
            <a:off x="421100" y="1923225"/>
            <a:ext cx="4004776" cy="3698918"/>
          </a:xfrm>
          <a:prstGeom prst="rect">
            <a:avLst/>
          </a:prstGeom>
          <a:noFill/>
          <a:ln>
            <a:noFill/>
          </a:ln>
        </p:spPr>
      </p:pic>
      <p:pic>
        <p:nvPicPr>
          <p:cNvPr id="379" name="Google Shape;379;g36d191a927c_0_247"/>
          <p:cNvPicPr preferRelativeResize="0"/>
          <p:nvPr/>
        </p:nvPicPr>
        <p:blipFill>
          <a:blip r:embed="rId4">
            <a:alphaModFix/>
          </a:blip>
          <a:stretch>
            <a:fillRect/>
          </a:stretch>
        </p:blipFill>
        <p:spPr>
          <a:xfrm>
            <a:off x="4348550" y="1399050"/>
            <a:ext cx="3481000" cy="4464650"/>
          </a:xfrm>
          <a:prstGeom prst="rect">
            <a:avLst/>
          </a:prstGeom>
          <a:noFill/>
          <a:ln>
            <a:noFill/>
          </a:ln>
        </p:spPr>
      </p:pic>
      <p:pic>
        <p:nvPicPr>
          <p:cNvPr id="380" name="Google Shape;380;g36d191a927c_0_247"/>
          <p:cNvPicPr preferRelativeResize="0"/>
          <p:nvPr/>
        </p:nvPicPr>
        <p:blipFill rotWithShape="1">
          <a:blip r:embed="rId5">
            <a:alphaModFix/>
          </a:blip>
          <a:srcRect b="9297" l="0" r="0" t="0"/>
          <a:stretch/>
        </p:blipFill>
        <p:spPr>
          <a:xfrm>
            <a:off x="8062050" y="1295500"/>
            <a:ext cx="3643793" cy="44023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85" name="Shape 385"/>
        <p:cNvGrpSpPr/>
        <p:nvPr/>
      </p:nvGrpSpPr>
      <p:grpSpPr>
        <a:xfrm>
          <a:off x="0" y="0"/>
          <a:ext cx="0" cy="0"/>
          <a:chOff x="0" y="0"/>
          <a:chExt cx="0" cy="0"/>
        </a:xfrm>
      </p:grpSpPr>
      <p:sp>
        <p:nvSpPr>
          <p:cNvPr id="386" name="Google Shape;386;g36d191a927c_0_25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Top-Down Topic Web</a:t>
            </a:r>
            <a:endParaRPr/>
          </a:p>
        </p:txBody>
      </p:sp>
      <p:pic>
        <p:nvPicPr>
          <p:cNvPr id="387" name="Google Shape;387;g36d191a927c_0_258" title="TW 1.jpg"/>
          <p:cNvPicPr preferRelativeResize="0"/>
          <p:nvPr/>
        </p:nvPicPr>
        <p:blipFill>
          <a:blip r:embed="rId3">
            <a:alphaModFix/>
          </a:blip>
          <a:stretch>
            <a:fillRect/>
          </a:stretch>
        </p:blipFill>
        <p:spPr>
          <a:xfrm>
            <a:off x="152400" y="1843225"/>
            <a:ext cx="5707325" cy="1953399"/>
          </a:xfrm>
          <a:prstGeom prst="rect">
            <a:avLst/>
          </a:prstGeom>
          <a:noFill/>
          <a:ln>
            <a:noFill/>
          </a:ln>
        </p:spPr>
      </p:pic>
      <p:pic>
        <p:nvPicPr>
          <p:cNvPr id="388" name="Google Shape;388;g36d191a927c_0_258" title="TW 2.jpg"/>
          <p:cNvPicPr preferRelativeResize="0"/>
          <p:nvPr/>
        </p:nvPicPr>
        <p:blipFill>
          <a:blip r:embed="rId4">
            <a:alphaModFix/>
          </a:blip>
          <a:stretch>
            <a:fillRect/>
          </a:stretch>
        </p:blipFill>
        <p:spPr>
          <a:xfrm>
            <a:off x="6096000" y="1690825"/>
            <a:ext cx="5707325" cy="1987375"/>
          </a:xfrm>
          <a:prstGeom prst="rect">
            <a:avLst/>
          </a:prstGeom>
          <a:noFill/>
          <a:ln>
            <a:noFill/>
          </a:ln>
        </p:spPr>
      </p:pic>
      <p:sp>
        <p:nvSpPr>
          <p:cNvPr id="389" name="Google Shape;389;g36d191a927c_0_258"/>
          <p:cNvSpPr txBox="1"/>
          <p:nvPr/>
        </p:nvSpPr>
        <p:spPr>
          <a:xfrm>
            <a:off x="221150" y="5794150"/>
            <a:ext cx="3990000" cy="123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u="sng">
                <a:solidFill>
                  <a:schemeClr val="hlink"/>
                </a:solidFill>
                <a:latin typeface="Open Sans"/>
                <a:ea typeface="Open Sans"/>
                <a:cs typeface="Open Sans"/>
                <a:sym typeface="Open Sans"/>
                <a:hlinkClick r:id="rId5"/>
              </a:rPr>
              <a:t>Model of top-down web</a:t>
            </a:r>
            <a:endParaRPr sz="24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4400">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g33ae49eda01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000"/>
              <a:buNone/>
            </a:pPr>
            <a:r>
              <a:rPr lang="en-US"/>
              <a:t>Summary Writing</a:t>
            </a:r>
            <a:endParaRPr/>
          </a:p>
        </p:txBody>
      </p:sp>
      <p:sp>
        <p:nvSpPr>
          <p:cNvPr id="396" name="Google Shape;396;g33ae49eda01_0_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spcBef>
                <a:spcPts val="1000"/>
              </a:spcBef>
              <a:spcAft>
                <a:spcPts val="0"/>
              </a:spcAft>
              <a:buNone/>
            </a:pPr>
            <a:r>
              <a:rPr lang="en-US" sz="3000">
                <a:highlight>
                  <a:srgbClr val="FFFFFF"/>
                </a:highlight>
              </a:rPr>
              <a:t>Decades of research have consistently identified summarizing as one of the most important strategies for improving writing and supporting reading comprehension. </a:t>
            </a:r>
            <a:endParaRPr sz="3000">
              <a:highlight>
                <a:srgbClr val="FFFFFF"/>
              </a:highlight>
            </a:endParaRPr>
          </a:p>
          <a:p>
            <a:pPr indent="0" lvl="0" marL="0" rtl="0" algn="l">
              <a:spcBef>
                <a:spcPts val="1000"/>
              </a:spcBef>
              <a:spcAft>
                <a:spcPts val="0"/>
              </a:spcAft>
              <a:buNone/>
            </a:pPr>
            <a:r>
              <a:t/>
            </a:r>
            <a:endParaRPr sz="3000">
              <a:highlight>
                <a:srgbClr val="FFFFFF"/>
              </a:highlight>
            </a:endParaRPr>
          </a:p>
          <a:p>
            <a:pPr indent="0" lvl="0" marL="0" rtl="0" algn="l">
              <a:spcBef>
                <a:spcPts val="1000"/>
              </a:spcBef>
              <a:spcAft>
                <a:spcPts val="0"/>
              </a:spcAft>
              <a:buNone/>
            </a:pPr>
            <a:r>
              <a:t/>
            </a:r>
            <a:endParaRPr sz="3000">
              <a:highlight>
                <a:srgbClr val="FFFFFF"/>
              </a:highlight>
            </a:endParaRPr>
          </a:p>
          <a:p>
            <a:pPr indent="0" lvl="0" marL="0" rtl="0" algn="l">
              <a:spcBef>
                <a:spcPts val="1000"/>
              </a:spcBef>
              <a:spcAft>
                <a:spcPts val="0"/>
              </a:spcAft>
              <a:buNone/>
            </a:pPr>
            <a:r>
              <a:rPr lang="en-US">
                <a:highlight>
                  <a:srgbClr val="FFFFFF"/>
                </a:highlight>
              </a:rPr>
              <a:t>Graham &amp; Hebert, 2010; Graham &amp; Perin, 2007; Hattie et al., 1996; National Reading Panel, 2000</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g36d191a927c_0_15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Summary Writing</a:t>
            </a:r>
            <a:endParaRPr/>
          </a:p>
        </p:txBody>
      </p:sp>
      <p:sp>
        <p:nvSpPr>
          <p:cNvPr id="403" name="Google Shape;403;g36d191a927c_0_159"/>
          <p:cNvSpPr txBox="1"/>
          <p:nvPr>
            <p:ph idx="1" type="body"/>
          </p:nvPr>
        </p:nvSpPr>
        <p:spPr>
          <a:xfrm>
            <a:off x="408000" y="2426750"/>
            <a:ext cx="5513400" cy="4173900"/>
          </a:xfrm>
          <a:prstGeom prst="rect">
            <a:avLst/>
          </a:prstGeom>
        </p:spPr>
        <p:txBody>
          <a:bodyPr anchorCtr="0" anchor="t" bIns="45700" lIns="91425" spcFirstLastPara="1" rIns="91425" wrap="square" tIns="45700">
            <a:normAutofit/>
          </a:bodyPr>
          <a:lstStyle/>
          <a:p>
            <a:pPr indent="0" lvl="0" marL="457200" rtl="0" algn="l">
              <a:spcBef>
                <a:spcPts val="1000"/>
              </a:spcBef>
              <a:spcAft>
                <a:spcPts val="0"/>
              </a:spcAft>
              <a:buNone/>
            </a:pPr>
            <a:r>
              <a:t/>
            </a:r>
            <a:endParaRPr/>
          </a:p>
          <a:p>
            <a:pPr indent="0" lvl="0" marL="457200" rtl="0" algn="l">
              <a:spcBef>
                <a:spcPts val="1000"/>
              </a:spcBef>
              <a:spcAft>
                <a:spcPts val="0"/>
              </a:spcAft>
              <a:buNone/>
            </a:pPr>
            <a:r>
              <a:rPr lang="en-US"/>
              <a:t>Questions to consider </a:t>
            </a:r>
            <a:r>
              <a:rPr b="1" lang="en-US"/>
              <a:t>before</a:t>
            </a:r>
            <a:r>
              <a:rPr lang="en-US"/>
              <a:t> having students summarize.</a:t>
            </a:r>
            <a:endParaRPr/>
          </a:p>
          <a:p>
            <a:pPr indent="-381000" lvl="0" marL="457200" rtl="0" algn="l">
              <a:spcBef>
                <a:spcPts val="1000"/>
              </a:spcBef>
              <a:spcAft>
                <a:spcPts val="0"/>
              </a:spcAft>
              <a:buSzPts val="2400"/>
              <a:buAutoNum type="arabicPeriod"/>
            </a:pPr>
            <a:r>
              <a:rPr lang="en-US"/>
              <a:t>Do your students have sufficient knowledge of the topic to summarize it? </a:t>
            </a:r>
            <a:endParaRPr/>
          </a:p>
          <a:p>
            <a:pPr indent="-381000" lvl="0" marL="457200" rtl="0" algn="l">
              <a:spcBef>
                <a:spcPts val="0"/>
              </a:spcBef>
              <a:spcAft>
                <a:spcPts val="0"/>
              </a:spcAft>
              <a:buSzPts val="2400"/>
              <a:buAutoNum type="arabicPeriod"/>
            </a:pPr>
            <a:r>
              <a:rPr lang="en-US"/>
              <a:t>What is the purpose of the summary? </a:t>
            </a:r>
            <a:endParaRPr/>
          </a:p>
          <a:p>
            <a:pPr indent="-381000" lvl="0" marL="457200" rtl="0" algn="l">
              <a:spcBef>
                <a:spcPts val="0"/>
              </a:spcBef>
              <a:spcAft>
                <a:spcPts val="0"/>
              </a:spcAft>
              <a:buSzPts val="2400"/>
              <a:buAutoNum type="arabicPeriod"/>
            </a:pPr>
            <a:r>
              <a:rPr lang="en-US"/>
              <a:t>What is the format?</a:t>
            </a:r>
            <a:endParaRPr/>
          </a:p>
        </p:txBody>
      </p:sp>
      <p:sp>
        <p:nvSpPr>
          <p:cNvPr id="404" name="Google Shape;404;g36d191a927c_0_159"/>
          <p:cNvSpPr txBox="1"/>
          <p:nvPr/>
        </p:nvSpPr>
        <p:spPr>
          <a:xfrm>
            <a:off x="5921275" y="2795625"/>
            <a:ext cx="5513400" cy="3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chemeClr val="dk1"/>
                </a:solidFill>
                <a:latin typeface="Open Sans"/>
                <a:ea typeface="Open Sans"/>
                <a:cs typeface="Open Sans"/>
                <a:sym typeface="Open Sans"/>
              </a:rPr>
              <a:t>Students must:</a:t>
            </a:r>
            <a:endParaRPr sz="2400">
              <a:solidFill>
                <a:schemeClr val="dk1"/>
              </a:solidFill>
              <a:latin typeface="Open Sans"/>
              <a:ea typeface="Open Sans"/>
              <a:cs typeface="Open Sans"/>
              <a:sym typeface="Open Sans"/>
            </a:endParaRPr>
          </a:p>
          <a:p>
            <a:pPr indent="-336550" lvl="0" marL="457200" rtl="0" algn="l">
              <a:spcBef>
                <a:spcPts val="0"/>
              </a:spcBef>
              <a:spcAft>
                <a:spcPts val="0"/>
              </a:spcAft>
              <a:buClr>
                <a:schemeClr val="dk1"/>
              </a:buClr>
              <a:buSzPts val="1700"/>
              <a:buFont typeface="Open Sans"/>
              <a:buChar char="●"/>
            </a:pPr>
            <a:r>
              <a:rPr lang="en-US" sz="2400">
                <a:solidFill>
                  <a:schemeClr val="dk1"/>
                </a:solidFill>
                <a:latin typeface="Open Sans"/>
                <a:ea typeface="Open Sans"/>
                <a:cs typeface="Open Sans"/>
                <a:sym typeface="Open Sans"/>
              </a:rPr>
              <a:t>identify and combine main ideas and essential information</a:t>
            </a:r>
            <a:endParaRPr sz="2400">
              <a:solidFill>
                <a:schemeClr val="dk1"/>
              </a:solidFill>
              <a:latin typeface="Open Sans"/>
              <a:ea typeface="Open Sans"/>
              <a:cs typeface="Open Sans"/>
              <a:sym typeface="Open Sans"/>
            </a:endParaRPr>
          </a:p>
          <a:p>
            <a:pPr indent="-336550" lvl="0" marL="457200" rtl="0" algn="l">
              <a:spcBef>
                <a:spcPts val="0"/>
              </a:spcBef>
              <a:spcAft>
                <a:spcPts val="0"/>
              </a:spcAft>
              <a:buClr>
                <a:schemeClr val="dk1"/>
              </a:buClr>
              <a:buSzPts val="1700"/>
              <a:buFont typeface="Open Sans"/>
              <a:buChar char="●"/>
            </a:pPr>
            <a:r>
              <a:rPr lang="en-US" sz="2400">
                <a:solidFill>
                  <a:schemeClr val="dk1"/>
                </a:solidFill>
                <a:latin typeface="Open Sans"/>
                <a:ea typeface="Open Sans"/>
                <a:cs typeface="Open Sans"/>
                <a:sym typeface="Open Sans"/>
              </a:rPr>
              <a:t>delete, generalize, or minimalize details</a:t>
            </a:r>
            <a:endParaRPr sz="2400">
              <a:solidFill>
                <a:schemeClr val="dk1"/>
              </a:solidFill>
              <a:latin typeface="Open Sans"/>
              <a:ea typeface="Open Sans"/>
              <a:cs typeface="Open Sans"/>
              <a:sym typeface="Open Sans"/>
            </a:endParaRPr>
          </a:p>
          <a:p>
            <a:pPr indent="-336550" lvl="0" marL="457200" rtl="0" algn="l">
              <a:spcBef>
                <a:spcPts val="0"/>
              </a:spcBef>
              <a:spcAft>
                <a:spcPts val="0"/>
              </a:spcAft>
              <a:buClr>
                <a:schemeClr val="dk1"/>
              </a:buClr>
              <a:buSzPts val="1700"/>
              <a:buFont typeface="Open Sans"/>
              <a:buChar char="●"/>
            </a:pPr>
            <a:r>
              <a:rPr lang="en-US" sz="2400">
                <a:solidFill>
                  <a:schemeClr val="dk1"/>
                </a:solidFill>
                <a:latin typeface="Open Sans"/>
                <a:ea typeface="Open Sans"/>
                <a:cs typeface="Open Sans"/>
                <a:sym typeface="Open Sans"/>
              </a:rPr>
              <a:t>substitute</a:t>
            </a:r>
            <a:r>
              <a:rPr lang="en-US" sz="2400">
                <a:solidFill>
                  <a:schemeClr val="dk1"/>
                </a:solidFill>
                <a:latin typeface="Open Sans"/>
                <a:ea typeface="Open Sans"/>
                <a:cs typeface="Open Sans"/>
                <a:sym typeface="Open Sans"/>
              </a:rPr>
              <a:t> their own word and state the </a:t>
            </a:r>
            <a:r>
              <a:rPr lang="en-US" sz="2400">
                <a:solidFill>
                  <a:schemeClr val="dk1"/>
                </a:solidFill>
                <a:latin typeface="Open Sans"/>
                <a:ea typeface="Open Sans"/>
                <a:cs typeface="Open Sans"/>
                <a:sym typeface="Open Sans"/>
              </a:rPr>
              <a:t>important</a:t>
            </a:r>
            <a:r>
              <a:rPr lang="en-US" sz="2400">
                <a:solidFill>
                  <a:schemeClr val="dk1"/>
                </a:solidFill>
                <a:latin typeface="Open Sans"/>
                <a:ea typeface="Open Sans"/>
                <a:cs typeface="Open Sans"/>
                <a:sym typeface="Open Sans"/>
              </a:rPr>
              <a:t> information</a:t>
            </a:r>
            <a:endParaRPr sz="2400">
              <a:solidFill>
                <a:schemeClr val="dk1"/>
              </a:solidFill>
              <a:latin typeface="Open Sans"/>
              <a:ea typeface="Open Sans"/>
              <a:cs typeface="Open Sans"/>
              <a:sym typeface="Open Sans"/>
            </a:endParaRPr>
          </a:p>
        </p:txBody>
      </p:sp>
      <p:sp>
        <p:nvSpPr>
          <p:cNvPr id="405" name="Google Shape;405;g36d191a927c_0_159"/>
          <p:cNvSpPr txBox="1"/>
          <p:nvPr/>
        </p:nvSpPr>
        <p:spPr>
          <a:xfrm>
            <a:off x="1397800" y="1436625"/>
            <a:ext cx="9843000" cy="854100"/>
          </a:xfrm>
          <a:prstGeom prst="rect">
            <a:avLst/>
          </a:prstGeom>
          <a:noFill/>
          <a:ln>
            <a:noFill/>
          </a:ln>
        </p:spPr>
        <p:txBody>
          <a:bodyPr anchorCtr="0" anchor="t" bIns="91425" lIns="91425" spcFirstLastPara="1" rIns="91425" wrap="square" tIns="91425">
            <a:noAutofit/>
          </a:bodyPr>
          <a:lstStyle/>
          <a:p>
            <a:pPr indent="0" lvl="0" marL="457200" rtl="0" algn="l">
              <a:lnSpc>
                <a:spcPct val="90000"/>
              </a:lnSpc>
              <a:spcBef>
                <a:spcPts val="1000"/>
              </a:spcBef>
              <a:spcAft>
                <a:spcPts val="0"/>
              </a:spcAft>
              <a:buClr>
                <a:schemeClr val="dk1"/>
              </a:buClr>
              <a:buSzPts val="1100"/>
              <a:buFont typeface="Arial"/>
              <a:buNone/>
            </a:pPr>
            <a:r>
              <a:rPr i="1" lang="en-US" sz="2400">
                <a:solidFill>
                  <a:schemeClr val="dk1"/>
                </a:solidFill>
                <a:latin typeface="Open Sans"/>
                <a:ea typeface="Open Sans"/>
                <a:cs typeface="Open Sans"/>
                <a:sym typeface="Open Sans"/>
              </a:rPr>
              <a:t>A summary is a brief statement that presents the main points of a text, in a concise form, either in writing or orally. </a:t>
            </a:r>
            <a:endParaRPr i="1" sz="2400">
              <a:solidFill>
                <a:schemeClr val="dk1"/>
              </a:solidFill>
              <a:latin typeface="Open Sans"/>
              <a:ea typeface="Open Sans"/>
              <a:cs typeface="Open Sans"/>
              <a:sym typeface="Open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g36d191a927c_0_165"/>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The Summary Sentence</a:t>
            </a:r>
            <a:endParaRPr/>
          </a:p>
        </p:txBody>
      </p:sp>
      <p:sp>
        <p:nvSpPr>
          <p:cNvPr id="412" name="Google Shape;412;g36d191a927c_0_165"/>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413" name="Google Shape;413;g36d191a927c_0_165"/>
          <p:cNvPicPr preferRelativeResize="0"/>
          <p:nvPr/>
        </p:nvPicPr>
        <p:blipFill>
          <a:blip r:embed="rId3">
            <a:alphaModFix/>
          </a:blip>
          <a:stretch>
            <a:fillRect/>
          </a:stretch>
        </p:blipFill>
        <p:spPr>
          <a:xfrm>
            <a:off x="838200" y="1338187"/>
            <a:ext cx="4043975" cy="5326076"/>
          </a:xfrm>
          <a:prstGeom prst="rect">
            <a:avLst/>
          </a:prstGeom>
          <a:noFill/>
          <a:ln>
            <a:noFill/>
          </a:ln>
        </p:spPr>
      </p:pic>
      <p:pic>
        <p:nvPicPr>
          <p:cNvPr id="414" name="Google Shape;414;g36d191a927c_0_165"/>
          <p:cNvPicPr preferRelativeResize="0"/>
          <p:nvPr/>
        </p:nvPicPr>
        <p:blipFill>
          <a:blip r:embed="rId4">
            <a:alphaModFix/>
          </a:blip>
          <a:stretch>
            <a:fillRect/>
          </a:stretch>
        </p:blipFill>
        <p:spPr>
          <a:xfrm>
            <a:off x="5397975" y="1307225"/>
            <a:ext cx="4347600" cy="5388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g36d191a927c_0_23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The Summary Paragraph</a:t>
            </a:r>
            <a:endParaRPr/>
          </a:p>
        </p:txBody>
      </p:sp>
      <p:sp>
        <p:nvSpPr>
          <p:cNvPr id="421" name="Google Shape;421;g36d191a927c_0_239"/>
          <p:cNvSpPr txBox="1"/>
          <p:nvPr>
            <p:ph idx="1" type="body"/>
          </p:nvPr>
        </p:nvSpPr>
        <p:spPr>
          <a:xfrm>
            <a:off x="838200" y="1825625"/>
            <a:ext cx="445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422" name="Google Shape;422;g36d191a927c_0_239"/>
          <p:cNvPicPr preferRelativeResize="0"/>
          <p:nvPr/>
        </p:nvPicPr>
        <p:blipFill rotWithShape="1">
          <a:blip r:embed="rId3">
            <a:alphaModFix/>
          </a:blip>
          <a:srcRect b="8915" l="0" r="0" t="17947"/>
          <a:stretch/>
        </p:blipFill>
        <p:spPr>
          <a:xfrm>
            <a:off x="359850" y="1825625"/>
            <a:ext cx="4694975" cy="4272750"/>
          </a:xfrm>
          <a:prstGeom prst="rect">
            <a:avLst/>
          </a:prstGeom>
          <a:noFill/>
          <a:ln>
            <a:noFill/>
          </a:ln>
        </p:spPr>
      </p:pic>
      <p:sp>
        <p:nvSpPr>
          <p:cNvPr id="423" name="Google Shape;423;g36d191a927c_0_239"/>
          <p:cNvSpPr txBox="1"/>
          <p:nvPr/>
        </p:nvSpPr>
        <p:spPr>
          <a:xfrm>
            <a:off x="6247825" y="1916450"/>
            <a:ext cx="4795500" cy="4013400"/>
          </a:xfrm>
          <a:prstGeom prst="rect">
            <a:avLst/>
          </a:prstGeom>
          <a:noFill/>
          <a:ln>
            <a:noFill/>
          </a:ln>
        </p:spPr>
        <p:txBody>
          <a:bodyPr anchorCtr="0" anchor="t" bIns="91425" lIns="91425" spcFirstLastPara="1" rIns="91425" wrap="square" tIns="91425">
            <a:noAutofit/>
          </a:bodyPr>
          <a:lstStyle/>
          <a:p>
            <a:pPr indent="-374650" lvl="0" marL="457200" rtl="0" algn="l">
              <a:spcBef>
                <a:spcPts val="0"/>
              </a:spcBef>
              <a:spcAft>
                <a:spcPts val="0"/>
              </a:spcAft>
              <a:buClr>
                <a:schemeClr val="dk1"/>
              </a:buClr>
              <a:buSzPts val="2300"/>
              <a:buFont typeface="Open Sans"/>
              <a:buChar char="●"/>
            </a:pPr>
            <a:r>
              <a:rPr lang="en-US" sz="2300">
                <a:solidFill>
                  <a:schemeClr val="dk1"/>
                </a:solidFill>
                <a:latin typeface="Open Sans"/>
                <a:ea typeface="Open Sans"/>
                <a:cs typeface="Open Sans"/>
                <a:sym typeface="Open Sans"/>
              </a:rPr>
              <a:t>Use a text, article, or source to gather information</a:t>
            </a:r>
            <a:endParaRPr sz="2300">
              <a:solidFill>
                <a:schemeClr val="dk1"/>
              </a:solidFill>
              <a:latin typeface="Open Sans"/>
              <a:ea typeface="Open Sans"/>
              <a:cs typeface="Open Sans"/>
              <a:sym typeface="Open Sans"/>
            </a:endParaRPr>
          </a:p>
          <a:p>
            <a:pPr indent="-374650" lvl="0" marL="457200" rtl="0" algn="l">
              <a:spcBef>
                <a:spcPts val="0"/>
              </a:spcBef>
              <a:spcAft>
                <a:spcPts val="0"/>
              </a:spcAft>
              <a:buClr>
                <a:schemeClr val="dk1"/>
              </a:buClr>
              <a:buSzPts val="2300"/>
              <a:buFont typeface="Open Sans"/>
              <a:buChar char="●"/>
            </a:pPr>
            <a:r>
              <a:rPr lang="en-US" sz="2300">
                <a:solidFill>
                  <a:schemeClr val="dk1"/>
                </a:solidFill>
                <a:latin typeface="Open Sans"/>
                <a:ea typeface="Open Sans"/>
                <a:cs typeface="Open Sans"/>
                <a:sym typeface="Open Sans"/>
              </a:rPr>
              <a:t>Identify details that support the topic</a:t>
            </a:r>
            <a:endParaRPr sz="2300">
              <a:solidFill>
                <a:schemeClr val="dk1"/>
              </a:solidFill>
              <a:latin typeface="Open Sans"/>
              <a:ea typeface="Open Sans"/>
              <a:cs typeface="Open Sans"/>
              <a:sym typeface="Open Sans"/>
            </a:endParaRPr>
          </a:p>
          <a:p>
            <a:pPr indent="-374650" lvl="0" marL="457200" rtl="0" algn="l">
              <a:spcBef>
                <a:spcPts val="0"/>
              </a:spcBef>
              <a:spcAft>
                <a:spcPts val="0"/>
              </a:spcAft>
              <a:buClr>
                <a:schemeClr val="dk1"/>
              </a:buClr>
              <a:buSzPts val="2300"/>
              <a:buFont typeface="Open Sans"/>
              <a:buChar char="●"/>
            </a:pPr>
            <a:r>
              <a:rPr lang="en-US" sz="2300">
                <a:solidFill>
                  <a:schemeClr val="dk1"/>
                </a:solidFill>
                <a:latin typeface="Open Sans"/>
                <a:ea typeface="Open Sans"/>
                <a:cs typeface="Open Sans"/>
                <a:sym typeface="Open Sans"/>
              </a:rPr>
              <a:t>Generate a topic sentence </a:t>
            </a:r>
            <a:endParaRPr sz="2300">
              <a:solidFill>
                <a:schemeClr val="dk1"/>
              </a:solidFill>
              <a:latin typeface="Open Sans"/>
              <a:ea typeface="Open Sans"/>
              <a:cs typeface="Open Sans"/>
              <a:sym typeface="Open Sans"/>
            </a:endParaRPr>
          </a:p>
          <a:p>
            <a:pPr indent="-374650" lvl="0" marL="457200" rtl="0" algn="l">
              <a:spcBef>
                <a:spcPts val="0"/>
              </a:spcBef>
              <a:spcAft>
                <a:spcPts val="0"/>
              </a:spcAft>
              <a:buClr>
                <a:schemeClr val="dk1"/>
              </a:buClr>
              <a:buSzPts val="2300"/>
              <a:buFont typeface="Open Sans"/>
              <a:buChar char="●"/>
            </a:pPr>
            <a:r>
              <a:rPr lang="en-US" sz="2300">
                <a:solidFill>
                  <a:schemeClr val="dk1"/>
                </a:solidFill>
                <a:latin typeface="Open Sans"/>
                <a:ea typeface="Open Sans"/>
                <a:cs typeface="Open Sans"/>
                <a:sym typeface="Open Sans"/>
              </a:rPr>
              <a:t>Select and </a:t>
            </a:r>
            <a:r>
              <a:rPr lang="en-US" sz="2300">
                <a:solidFill>
                  <a:schemeClr val="dk1"/>
                </a:solidFill>
                <a:latin typeface="Open Sans"/>
                <a:ea typeface="Open Sans"/>
                <a:cs typeface="Open Sans"/>
                <a:sym typeface="Open Sans"/>
              </a:rPr>
              <a:t>sequence</a:t>
            </a:r>
            <a:r>
              <a:rPr lang="en-US" sz="2300">
                <a:solidFill>
                  <a:schemeClr val="dk1"/>
                </a:solidFill>
                <a:latin typeface="Open Sans"/>
                <a:ea typeface="Open Sans"/>
                <a:cs typeface="Open Sans"/>
                <a:sym typeface="Open Sans"/>
              </a:rPr>
              <a:t> supporting details</a:t>
            </a:r>
            <a:endParaRPr sz="2300">
              <a:solidFill>
                <a:schemeClr val="dk1"/>
              </a:solidFill>
              <a:latin typeface="Open Sans"/>
              <a:ea typeface="Open Sans"/>
              <a:cs typeface="Open Sans"/>
              <a:sym typeface="Open Sans"/>
            </a:endParaRPr>
          </a:p>
          <a:p>
            <a:pPr indent="-374650" lvl="0" marL="457200" rtl="0" algn="l">
              <a:spcBef>
                <a:spcPts val="0"/>
              </a:spcBef>
              <a:spcAft>
                <a:spcPts val="0"/>
              </a:spcAft>
              <a:buClr>
                <a:schemeClr val="dk1"/>
              </a:buClr>
              <a:buSzPts val="2300"/>
              <a:buFont typeface="Open Sans"/>
              <a:buChar char="●"/>
            </a:pPr>
            <a:r>
              <a:rPr lang="en-US" sz="2300">
                <a:solidFill>
                  <a:schemeClr val="dk1"/>
                </a:solidFill>
                <a:latin typeface="Open Sans"/>
                <a:ea typeface="Open Sans"/>
                <a:cs typeface="Open Sans"/>
                <a:sym typeface="Open Sans"/>
              </a:rPr>
              <a:t>Write the details as notes on the dotted lines</a:t>
            </a:r>
            <a:endParaRPr sz="2300">
              <a:solidFill>
                <a:schemeClr val="dk1"/>
              </a:solidFill>
              <a:latin typeface="Open Sans"/>
              <a:ea typeface="Open Sans"/>
              <a:cs typeface="Open Sans"/>
              <a:sym typeface="Open Sans"/>
            </a:endParaRPr>
          </a:p>
          <a:p>
            <a:pPr indent="-374650" lvl="0" marL="457200" rtl="0" algn="l">
              <a:spcBef>
                <a:spcPts val="0"/>
              </a:spcBef>
              <a:spcAft>
                <a:spcPts val="0"/>
              </a:spcAft>
              <a:buClr>
                <a:schemeClr val="dk1"/>
              </a:buClr>
              <a:buSzPts val="2300"/>
              <a:buFont typeface="Open Sans"/>
              <a:buChar char="●"/>
            </a:pPr>
            <a:r>
              <a:rPr lang="en-US" sz="2300">
                <a:solidFill>
                  <a:schemeClr val="dk1"/>
                </a:solidFill>
                <a:latin typeface="Open Sans"/>
                <a:ea typeface="Open Sans"/>
                <a:cs typeface="Open Sans"/>
                <a:sym typeface="Open Sans"/>
              </a:rPr>
              <a:t>Generate a complete concluding sentence</a:t>
            </a:r>
            <a:endParaRPr sz="2300">
              <a:solidFill>
                <a:schemeClr val="dk1"/>
              </a:solidFill>
              <a:latin typeface="Open Sans"/>
              <a:ea typeface="Open Sans"/>
              <a:cs typeface="Open Sans"/>
              <a:sym typeface="Open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cxnSp>
        <p:nvCxnSpPr>
          <p:cNvPr id="429" name="Google Shape;429;g36d191a927c_0_268"/>
          <p:cNvCxnSpPr/>
          <p:nvPr/>
        </p:nvCxnSpPr>
        <p:spPr>
          <a:xfrm flipH="1">
            <a:off x="5655075" y="728225"/>
            <a:ext cx="19500" cy="5532900"/>
          </a:xfrm>
          <a:prstGeom prst="straightConnector1">
            <a:avLst/>
          </a:prstGeom>
          <a:noFill/>
          <a:ln cap="flat" cmpd="sng" w="9525">
            <a:solidFill>
              <a:schemeClr val="dk2"/>
            </a:solidFill>
            <a:prstDash val="solid"/>
            <a:round/>
            <a:headEnd len="med" w="med" type="none"/>
            <a:tailEnd len="med" w="med" type="none"/>
          </a:ln>
        </p:spPr>
      </p:cxnSp>
      <p:cxnSp>
        <p:nvCxnSpPr>
          <p:cNvPr id="430" name="Google Shape;430;g36d191a927c_0_268"/>
          <p:cNvCxnSpPr/>
          <p:nvPr/>
        </p:nvCxnSpPr>
        <p:spPr>
          <a:xfrm flipH="1" rot="10800000">
            <a:off x="1752950" y="3349250"/>
            <a:ext cx="8600400" cy="38700"/>
          </a:xfrm>
          <a:prstGeom prst="straightConnector1">
            <a:avLst/>
          </a:prstGeom>
          <a:noFill/>
          <a:ln cap="flat" cmpd="sng" w="9525">
            <a:solidFill>
              <a:schemeClr val="dk2"/>
            </a:solidFill>
            <a:prstDash val="solid"/>
            <a:round/>
            <a:headEnd len="med" w="med" type="none"/>
            <a:tailEnd len="med" w="med" type="none"/>
          </a:ln>
        </p:spPr>
      </p:cxnSp>
      <p:sp>
        <p:nvSpPr>
          <p:cNvPr id="431" name="Google Shape;431;g36d191a927c_0_268"/>
          <p:cNvSpPr txBox="1"/>
          <p:nvPr/>
        </p:nvSpPr>
        <p:spPr>
          <a:xfrm>
            <a:off x="1196675" y="669900"/>
            <a:ext cx="3669300" cy="4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700">
                <a:solidFill>
                  <a:schemeClr val="dk1"/>
                </a:solidFill>
                <a:latin typeface="Open Sans"/>
                <a:ea typeface="Open Sans"/>
                <a:cs typeface="Open Sans"/>
                <a:sym typeface="Open Sans"/>
              </a:rPr>
              <a:t>New Learning &amp; Ideas</a:t>
            </a:r>
            <a:endParaRPr sz="2700">
              <a:solidFill>
                <a:schemeClr val="dk1"/>
              </a:solidFill>
              <a:latin typeface="Open Sans"/>
              <a:ea typeface="Open Sans"/>
              <a:cs typeface="Open Sans"/>
              <a:sym typeface="Open Sans"/>
            </a:endParaRPr>
          </a:p>
        </p:txBody>
      </p:sp>
      <p:sp>
        <p:nvSpPr>
          <p:cNvPr id="432" name="Google Shape;432;g36d191a927c_0_268"/>
          <p:cNvSpPr txBox="1"/>
          <p:nvPr/>
        </p:nvSpPr>
        <p:spPr>
          <a:xfrm>
            <a:off x="5798200" y="669900"/>
            <a:ext cx="4232400" cy="4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700">
                <a:solidFill>
                  <a:schemeClr val="dk1"/>
                </a:solidFill>
                <a:latin typeface="Open Sans"/>
                <a:ea typeface="Open Sans"/>
                <a:cs typeface="Open Sans"/>
                <a:sym typeface="Open Sans"/>
              </a:rPr>
              <a:t>Sentences</a:t>
            </a:r>
            <a:endParaRPr sz="2700">
              <a:solidFill>
                <a:schemeClr val="dk1"/>
              </a:solidFill>
              <a:latin typeface="Open Sans"/>
              <a:ea typeface="Open Sans"/>
              <a:cs typeface="Open Sans"/>
              <a:sym typeface="Open Sans"/>
            </a:endParaRPr>
          </a:p>
        </p:txBody>
      </p:sp>
      <p:sp>
        <p:nvSpPr>
          <p:cNvPr id="433" name="Google Shape;433;g36d191a927c_0_268"/>
          <p:cNvSpPr txBox="1"/>
          <p:nvPr/>
        </p:nvSpPr>
        <p:spPr>
          <a:xfrm>
            <a:off x="1371525" y="3545450"/>
            <a:ext cx="2931600" cy="4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700">
                <a:solidFill>
                  <a:schemeClr val="dk1"/>
                </a:solidFill>
                <a:latin typeface="Open Sans"/>
                <a:ea typeface="Open Sans"/>
                <a:cs typeface="Open Sans"/>
                <a:sym typeface="Open Sans"/>
              </a:rPr>
              <a:t>Paragraphs</a:t>
            </a:r>
            <a:endParaRPr sz="2700">
              <a:solidFill>
                <a:schemeClr val="dk1"/>
              </a:solidFill>
              <a:latin typeface="Open Sans"/>
              <a:ea typeface="Open Sans"/>
              <a:cs typeface="Open Sans"/>
              <a:sym typeface="Open Sans"/>
            </a:endParaRPr>
          </a:p>
        </p:txBody>
      </p:sp>
      <p:sp>
        <p:nvSpPr>
          <p:cNvPr id="434" name="Google Shape;434;g36d191a927c_0_268"/>
          <p:cNvSpPr txBox="1"/>
          <p:nvPr/>
        </p:nvSpPr>
        <p:spPr>
          <a:xfrm>
            <a:off x="5798200" y="3497000"/>
            <a:ext cx="5553000" cy="52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700">
                <a:solidFill>
                  <a:schemeClr val="dk1"/>
                </a:solidFill>
                <a:latin typeface="Open Sans"/>
                <a:ea typeface="Open Sans"/>
                <a:cs typeface="Open Sans"/>
                <a:sym typeface="Open Sans"/>
              </a:rPr>
              <a:t>Note Taking &amp; Summary Writing</a:t>
            </a:r>
            <a:endParaRPr sz="2700">
              <a:solidFill>
                <a:schemeClr val="dk1"/>
              </a:solidFill>
              <a:latin typeface="Open Sans"/>
              <a:ea typeface="Open Sans"/>
              <a:cs typeface="Open Sans"/>
              <a:sym typeface="Open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g33ae49eda01_0_24"/>
          <p:cNvSpPr txBox="1"/>
          <p:nvPr>
            <p:ph idx="1" type="body"/>
          </p:nvPr>
        </p:nvSpPr>
        <p:spPr>
          <a:xfrm>
            <a:off x="820063" y="592563"/>
            <a:ext cx="5157900" cy="824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1000"/>
              </a:spcBef>
              <a:spcAft>
                <a:spcPts val="0"/>
              </a:spcAft>
              <a:buSzPts val="2400"/>
              <a:buNone/>
            </a:pPr>
            <a:r>
              <a:rPr lang="en-US" sz="3200">
                <a:latin typeface="Open Sans"/>
                <a:ea typeface="Open Sans"/>
                <a:cs typeface="Open Sans"/>
                <a:sym typeface="Open Sans"/>
              </a:rPr>
              <a:t>Learning Intentions:</a:t>
            </a:r>
            <a:endParaRPr sz="3200">
              <a:latin typeface="Open Sans"/>
              <a:ea typeface="Open Sans"/>
              <a:cs typeface="Open Sans"/>
              <a:sym typeface="Open Sans"/>
            </a:endParaRPr>
          </a:p>
        </p:txBody>
      </p:sp>
      <p:sp>
        <p:nvSpPr>
          <p:cNvPr id="441" name="Google Shape;441;g33ae49eda01_0_24"/>
          <p:cNvSpPr txBox="1"/>
          <p:nvPr>
            <p:ph idx="2" type="body"/>
          </p:nvPr>
        </p:nvSpPr>
        <p:spPr>
          <a:xfrm>
            <a:off x="820075" y="1416475"/>
            <a:ext cx="5157900" cy="4597500"/>
          </a:xfrm>
          <a:prstGeom prst="rect">
            <a:avLst/>
          </a:prstGeom>
          <a:noFill/>
          <a:ln>
            <a:noFill/>
          </a:ln>
        </p:spPr>
        <p:txBody>
          <a:bodyPr anchorCtr="0" anchor="t" bIns="45700" lIns="91425" spcFirstLastPara="1" rIns="91425" wrap="square" tIns="45700">
            <a:noAutofit/>
          </a:bodyPr>
          <a:lstStyle/>
          <a:p>
            <a:pPr indent="-387350" lvl="0" marL="457200" rtl="0" algn="l">
              <a:lnSpc>
                <a:spcPct val="100000"/>
              </a:lnSpc>
              <a:spcBef>
                <a:spcPts val="0"/>
              </a:spcBef>
              <a:spcAft>
                <a:spcPts val="0"/>
              </a:spcAft>
              <a:buClr>
                <a:srgbClr val="055E89"/>
              </a:buClr>
              <a:buSzPts val="2700"/>
              <a:buAutoNum type="arabicPeriod"/>
            </a:pPr>
            <a:r>
              <a:rPr lang="en-US" sz="2700">
                <a:solidFill>
                  <a:srgbClr val="055E89"/>
                </a:solidFill>
              </a:rPr>
              <a:t>Understand the importance of writing</a:t>
            </a:r>
            <a:r>
              <a:rPr lang="en-US" sz="2700">
                <a:solidFill>
                  <a:srgbClr val="055E89"/>
                </a:solidFill>
                <a:latin typeface="Open Sans"/>
                <a:ea typeface="Open Sans"/>
                <a:cs typeface="Open Sans"/>
                <a:sym typeface="Open Sans"/>
              </a:rPr>
              <a:t>.</a:t>
            </a:r>
            <a:endParaRPr sz="2700">
              <a:solidFill>
                <a:srgbClr val="055E89"/>
              </a:solidFill>
              <a:latin typeface="Open Sans"/>
              <a:ea typeface="Open Sans"/>
              <a:cs typeface="Open Sans"/>
              <a:sym typeface="Open Sans"/>
            </a:endParaRPr>
          </a:p>
          <a:p>
            <a:pPr indent="-387350" lvl="0" marL="457200" rtl="0" algn="l">
              <a:lnSpc>
                <a:spcPct val="100000"/>
              </a:lnSpc>
              <a:spcBef>
                <a:spcPts val="1100"/>
              </a:spcBef>
              <a:spcAft>
                <a:spcPts val="0"/>
              </a:spcAft>
              <a:buSzPts val="2700"/>
              <a:buAutoNum type="arabicPeriod"/>
            </a:pPr>
            <a:r>
              <a:rPr lang="en-US" sz="2700">
                <a:latin typeface="Open Sans"/>
                <a:ea typeface="Open Sans"/>
                <a:cs typeface="Open Sans"/>
                <a:sym typeface="Open Sans"/>
              </a:rPr>
              <a:t>Learn evidence-based strategies for </a:t>
            </a:r>
            <a:r>
              <a:rPr lang="en-US" sz="2700"/>
              <a:t>teaching writing at the sentence level.</a:t>
            </a:r>
            <a:r>
              <a:rPr lang="en-US" sz="2700">
                <a:latin typeface="Open Sans"/>
                <a:ea typeface="Open Sans"/>
                <a:cs typeface="Open Sans"/>
                <a:sym typeface="Open Sans"/>
              </a:rPr>
              <a:t> </a:t>
            </a:r>
            <a:endParaRPr sz="2700"/>
          </a:p>
          <a:p>
            <a:pPr indent="0" lvl="0" marL="0" rtl="0" algn="l">
              <a:lnSpc>
                <a:spcPct val="100000"/>
              </a:lnSpc>
              <a:spcBef>
                <a:spcPts val="1100"/>
              </a:spcBef>
              <a:spcAft>
                <a:spcPts val="1100"/>
              </a:spcAft>
              <a:buSzPts val="2800"/>
              <a:buNone/>
            </a:pPr>
            <a:r>
              <a:t/>
            </a:r>
            <a:endParaRPr sz="2700"/>
          </a:p>
        </p:txBody>
      </p:sp>
      <p:sp>
        <p:nvSpPr>
          <p:cNvPr id="442" name="Google Shape;442;g33ae49eda01_0_24"/>
          <p:cNvSpPr txBox="1"/>
          <p:nvPr>
            <p:ph idx="3" type="body"/>
          </p:nvPr>
        </p:nvSpPr>
        <p:spPr>
          <a:xfrm>
            <a:off x="6096000" y="592563"/>
            <a:ext cx="5183100" cy="824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1000"/>
              </a:spcBef>
              <a:spcAft>
                <a:spcPts val="0"/>
              </a:spcAft>
              <a:buClr>
                <a:schemeClr val="dk1"/>
              </a:buClr>
              <a:buSzPts val="1100"/>
              <a:buFont typeface="Arial"/>
              <a:buNone/>
            </a:pPr>
            <a:r>
              <a:rPr lang="en-US" sz="3200">
                <a:latin typeface="Open Sans"/>
                <a:ea typeface="Open Sans"/>
                <a:cs typeface="Open Sans"/>
                <a:sym typeface="Open Sans"/>
              </a:rPr>
              <a:t>Success Criteria:</a:t>
            </a:r>
            <a:endParaRPr sz="2500"/>
          </a:p>
        </p:txBody>
      </p:sp>
      <p:sp>
        <p:nvSpPr>
          <p:cNvPr id="443" name="Google Shape;443;g33ae49eda01_0_24"/>
          <p:cNvSpPr txBox="1"/>
          <p:nvPr>
            <p:ph idx="4" type="body"/>
          </p:nvPr>
        </p:nvSpPr>
        <p:spPr>
          <a:xfrm>
            <a:off x="6096000" y="1416475"/>
            <a:ext cx="5183100" cy="3626100"/>
          </a:xfrm>
          <a:prstGeom prst="rect">
            <a:avLst/>
          </a:prstGeom>
          <a:noFill/>
          <a:ln>
            <a:noFill/>
          </a:ln>
        </p:spPr>
        <p:txBody>
          <a:bodyPr anchorCtr="0" anchor="t" bIns="45700" lIns="91425" spcFirstLastPara="1" rIns="91425" wrap="square" tIns="45700">
            <a:normAutofit/>
          </a:bodyPr>
          <a:lstStyle/>
          <a:p>
            <a:pPr indent="-387350" lvl="0" marL="457200" rtl="0" algn="l">
              <a:lnSpc>
                <a:spcPct val="100000"/>
              </a:lnSpc>
              <a:spcBef>
                <a:spcPts val="1000"/>
              </a:spcBef>
              <a:spcAft>
                <a:spcPts val="0"/>
              </a:spcAft>
              <a:buSzPts val="2700"/>
              <a:buAutoNum type="arabicPeriod"/>
            </a:pPr>
            <a:r>
              <a:rPr lang="en-US" sz="2700">
                <a:latin typeface="Open Sans"/>
                <a:ea typeface="Open Sans"/>
                <a:cs typeface="Open Sans"/>
                <a:sym typeface="Open Sans"/>
              </a:rPr>
              <a:t>Implement new practices in </a:t>
            </a:r>
            <a:r>
              <a:rPr lang="en-US" sz="2700"/>
              <a:t>writing</a:t>
            </a:r>
            <a:r>
              <a:rPr lang="en-US" sz="2700">
                <a:latin typeface="Open Sans"/>
                <a:ea typeface="Open Sans"/>
                <a:cs typeface="Open Sans"/>
                <a:sym typeface="Open Sans"/>
              </a:rPr>
              <a:t> instruction.</a:t>
            </a:r>
            <a:endParaRPr sz="2700">
              <a:latin typeface="Open Sans"/>
              <a:ea typeface="Open Sans"/>
              <a:cs typeface="Open Sans"/>
              <a:sym typeface="Open Sans"/>
            </a:endParaRPr>
          </a:p>
          <a:p>
            <a:pPr indent="-387350" lvl="0" marL="457200" rtl="0" algn="l">
              <a:lnSpc>
                <a:spcPct val="100000"/>
              </a:lnSpc>
              <a:spcBef>
                <a:spcPts val="1100"/>
              </a:spcBef>
              <a:spcAft>
                <a:spcPts val="1100"/>
              </a:spcAft>
              <a:buClr>
                <a:srgbClr val="055E89"/>
              </a:buClr>
              <a:buSzPts val="2700"/>
              <a:buAutoNum type="arabicPeriod"/>
            </a:pPr>
            <a:r>
              <a:rPr lang="en-US" sz="2700">
                <a:solidFill>
                  <a:srgbClr val="055E89"/>
                </a:solidFill>
                <a:latin typeface="Open Sans"/>
                <a:ea typeface="Open Sans"/>
                <a:cs typeface="Open Sans"/>
                <a:sym typeface="Open Sans"/>
              </a:rPr>
              <a:t>Use evidence-based strategies for</a:t>
            </a:r>
            <a:r>
              <a:rPr lang="en-US" sz="2700">
                <a:solidFill>
                  <a:srgbClr val="055E89"/>
                </a:solidFill>
              </a:rPr>
              <a:t> teaching writing at the sentence level.</a:t>
            </a:r>
            <a:endParaRPr sz="2700">
              <a:solidFill>
                <a:srgbClr val="055E89"/>
              </a:solidFill>
            </a:endParaRPr>
          </a:p>
        </p:txBody>
      </p:sp>
      <p:pic>
        <p:nvPicPr>
          <p:cNvPr id="444" name="Google Shape;444;g33ae49eda01_0_24"/>
          <p:cNvPicPr preferRelativeResize="0"/>
          <p:nvPr/>
        </p:nvPicPr>
        <p:blipFill rotWithShape="1">
          <a:blip r:embed="rId3">
            <a:alphaModFix/>
          </a:blip>
          <a:srcRect b="0" l="0" r="0" t="0"/>
          <a:stretch/>
        </p:blipFill>
        <p:spPr>
          <a:xfrm>
            <a:off x="3647825" y="4001500"/>
            <a:ext cx="2330150" cy="23301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49" name="Shape 449"/>
        <p:cNvGrpSpPr/>
        <p:nvPr/>
      </p:nvGrpSpPr>
      <p:grpSpPr>
        <a:xfrm>
          <a:off x="0" y="0"/>
          <a:ext cx="0" cy="0"/>
          <a:chOff x="0" y="0"/>
          <a:chExt cx="0" cy="0"/>
        </a:xfrm>
      </p:grpSpPr>
      <p:sp>
        <p:nvSpPr>
          <p:cNvPr id="450" name="Google Shape;450;g369b9abb44c_0_0"/>
          <p:cNvSpPr txBox="1"/>
          <p:nvPr>
            <p:ph type="title"/>
          </p:nvPr>
        </p:nvSpPr>
        <p:spPr>
          <a:xfrm>
            <a:off x="839788"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451" name="Google Shape;451;g369b9abb44c_0_0"/>
          <p:cNvSpPr txBox="1"/>
          <p:nvPr>
            <p:ph idx="1" type="body"/>
          </p:nvPr>
        </p:nvSpPr>
        <p:spPr>
          <a:xfrm>
            <a:off x="839788" y="1681163"/>
            <a:ext cx="5157900" cy="823800"/>
          </a:xfrm>
          <a:prstGeom prst="rect">
            <a:avLst/>
          </a:prstGeom>
        </p:spPr>
        <p:txBody>
          <a:bodyPr anchorCtr="0" anchor="b" bIns="45700" lIns="91425" spcFirstLastPara="1" rIns="91425" wrap="square" tIns="45700">
            <a:normAutofit/>
          </a:bodyPr>
          <a:lstStyle/>
          <a:p>
            <a:pPr indent="0" lvl="0" marL="0" rtl="0" algn="l">
              <a:spcBef>
                <a:spcPts val="1000"/>
              </a:spcBef>
              <a:spcAft>
                <a:spcPts val="0"/>
              </a:spcAft>
              <a:buNone/>
            </a:pPr>
            <a:r>
              <a:t/>
            </a:r>
            <a:endParaRPr/>
          </a:p>
        </p:txBody>
      </p:sp>
      <p:sp>
        <p:nvSpPr>
          <p:cNvPr id="452" name="Google Shape;452;g369b9abb44c_0_0"/>
          <p:cNvSpPr txBox="1"/>
          <p:nvPr>
            <p:ph idx="2" type="body"/>
          </p:nvPr>
        </p:nvSpPr>
        <p:spPr>
          <a:xfrm>
            <a:off x="839788" y="2505075"/>
            <a:ext cx="5157900" cy="3684600"/>
          </a:xfrm>
          <a:prstGeom prst="rect">
            <a:avLst/>
          </a:prstGeom>
        </p:spPr>
        <p:txBody>
          <a:bodyPr anchorCtr="0" anchor="t" bIns="45700" lIns="91425" spcFirstLastPara="1" rIns="91425" wrap="square" tIns="45700">
            <a:normAutofit fontScale="70000" lnSpcReduction="20000"/>
          </a:bodyPr>
          <a:lstStyle/>
          <a:p>
            <a:pPr indent="0" lvl="0" marL="0" rtl="0" algn="l">
              <a:spcBef>
                <a:spcPts val="1000"/>
              </a:spcBef>
              <a:spcAft>
                <a:spcPts val="0"/>
              </a:spcAft>
              <a:buNone/>
            </a:pPr>
            <a:r>
              <a:rPr lang="en-US"/>
              <a:t>This course equips educators with practical, evidence-based instructional practices to enhance student writing skills across all subject areas in grades 3-6. Participants will explore research-supported strategies for teaching writing that seamlessly integrate into existing content instruction. Learn how to foster effective writing development without replacing your current writing curriculum or published programs. This course provides actionable techniques and teaching suggestions designed to be adaptable and applicable to diverse learning environments, empowering you to cultivate confident and proficient writers in your classroom</a:t>
            </a:r>
            <a:endParaRPr/>
          </a:p>
        </p:txBody>
      </p:sp>
      <p:sp>
        <p:nvSpPr>
          <p:cNvPr id="453" name="Google Shape;453;g369b9abb44c_0_0"/>
          <p:cNvSpPr txBox="1"/>
          <p:nvPr>
            <p:ph idx="3" type="body"/>
          </p:nvPr>
        </p:nvSpPr>
        <p:spPr>
          <a:xfrm>
            <a:off x="6172200" y="1681163"/>
            <a:ext cx="5183100" cy="823800"/>
          </a:xfrm>
          <a:prstGeom prst="rect">
            <a:avLst/>
          </a:prstGeom>
        </p:spPr>
        <p:txBody>
          <a:bodyPr anchorCtr="0" anchor="b" bIns="45700" lIns="91425" spcFirstLastPara="1" rIns="91425" wrap="square" tIns="45700">
            <a:normAutofit/>
          </a:bodyPr>
          <a:lstStyle/>
          <a:p>
            <a:pPr indent="0" lvl="0" marL="0" rtl="0" algn="l">
              <a:spcBef>
                <a:spcPts val="1000"/>
              </a:spcBef>
              <a:spcAft>
                <a:spcPts val="0"/>
              </a:spcAft>
              <a:buNone/>
            </a:pPr>
            <a:r>
              <a:t/>
            </a:r>
            <a:endParaRPr/>
          </a:p>
        </p:txBody>
      </p:sp>
      <p:sp>
        <p:nvSpPr>
          <p:cNvPr id="454" name="Google Shape;454;g369b9abb44c_0_0"/>
          <p:cNvSpPr txBox="1"/>
          <p:nvPr>
            <p:ph idx="4" type="body"/>
          </p:nvPr>
        </p:nvSpPr>
        <p:spPr>
          <a:xfrm>
            <a:off x="6172200" y="2505075"/>
            <a:ext cx="5183100" cy="36846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36c362dbd73_0_6"/>
          <p:cNvSpPr txBox="1"/>
          <p:nvPr>
            <p:ph idx="1" type="body"/>
          </p:nvPr>
        </p:nvSpPr>
        <p:spPr>
          <a:xfrm>
            <a:off x="783175" y="846675"/>
            <a:ext cx="10570500" cy="53301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4000"/>
              <a:t>"Resist the temptation to think of reading and writing as separate processes that should be taught separately. Students who get plenty of chances to write in conjunction with reading strengthen skills in both areas, including critical thinking."</a:t>
            </a:r>
            <a:endParaRPr sz="4000"/>
          </a:p>
          <a:p>
            <a:pPr indent="0" lvl="0" marL="0" rtl="0" algn="l">
              <a:spcBef>
                <a:spcPts val="1000"/>
              </a:spcBef>
              <a:spcAft>
                <a:spcPts val="0"/>
              </a:spcAft>
              <a:buNone/>
            </a:pPr>
            <a:r>
              <a:t/>
            </a:r>
            <a:endParaRPr sz="4000"/>
          </a:p>
          <a:p>
            <a:pPr indent="0" lvl="0" marL="0" rtl="0" algn="l">
              <a:spcBef>
                <a:spcPts val="1000"/>
              </a:spcBef>
              <a:spcAft>
                <a:spcPts val="0"/>
              </a:spcAft>
              <a:buNone/>
            </a:pPr>
            <a:r>
              <a:rPr lang="en-US" sz="4000"/>
              <a:t> - Joan Sedita</a:t>
            </a:r>
            <a:endParaRPr sz="5300"/>
          </a:p>
        </p:txBody>
      </p:sp>
      <p:pic>
        <p:nvPicPr>
          <p:cNvPr id="111" name="Google Shape;111;g36c362dbd73_0_6"/>
          <p:cNvPicPr preferRelativeResize="0"/>
          <p:nvPr/>
        </p:nvPicPr>
        <p:blipFill>
          <a:blip r:embed="rId3">
            <a:alphaModFix/>
          </a:blip>
          <a:stretch>
            <a:fillRect/>
          </a:stretch>
        </p:blipFill>
        <p:spPr>
          <a:xfrm>
            <a:off x="6534150" y="4321175"/>
            <a:ext cx="1535105" cy="2020700"/>
          </a:xfrm>
          <a:prstGeom prst="rect">
            <a:avLst/>
          </a:prstGeom>
          <a:noFill/>
          <a:ln>
            <a:noFill/>
          </a:ln>
        </p:spPr>
      </p:pic>
      <p:pic>
        <p:nvPicPr>
          <p:cNvPr id="112" name="Google Shape;112;g36c362dbd73_0_6"/>
          <p:cNvPicPr preferRelativeResize="0"/>
          <p:nvPr/>
        </p:nvPicPr>
        <p:blipFill>
          <a:blip r:embed="rId4">
            <a:alphaModFix/>
          </a:blip>
          <a:stretch>
            <a:fillRect/>
          </a:stretch>
        </p:blipFill>
        <p:spPr>
          <a:xfrm>
            <a:off x="4560900" y="4403739"/>
            <a:ext cx="1535100" cy="1987062"/>
          </a:xfrm>
          <a:prstGeom prst="rect">
            <a:avLst/>
          </a:prstGeom>
          <a:noFill/>
          <a:ln>
            <a:noFill/>
          </a:ln>
        </p:spPr>
      </p:pic>
      <p:pic>
        <p:nvPicPr>
          <p:cNvPr id="113" name="Google Shape;113;g36c362dbd73_0_6"/>
          <p:cNvPicPr preferRelativeResize="0"/>
          <p:nvPr/>
        </p:nvPicPr>
        <p:blipFill>
          <a:blip r:embed="rId5">
            <a:alphaModFix/>
          </a:blip>
          <a:stretch>
            <a:fillRect/>
          </a:stretch>
        </p:blipFill>
        <p:spPr>
          <a:xfrm>
            <a:off x="8386773" y="4403750"/>
            <a:ext cx="1583147" cy="2020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g36c362dbd73_0_19"/>
          <p:cNvPicPr preferRelativeResize="0"/>
          <p:nvPr/>
        </p:nvPicPr>
        <p:blipFill rotWithShape="1">
          <a:blip r:embed="rId3">
            <a:alphaModFix/>
          </a:blip>
          <a:srcRect b="0" l="0" r="0" t="0"/>
          <a:stretch/>
        </p:blipFill>
        <p:spPr>
          <a:xfrm>
            <a:off x="795463" y="436950"/>
            <a:ext cx="7066275" cy="5730750"/>
          </a:xfrm>
          <a:prstGeom prst="rect">
            <a:avLst/>
          </a:prstGeom>
          <a:noFill/>
          <a:ln>
            <a:noFill/>
          </a:ln>
        </p:spPr>
      </p:pic>
      <p:pic>
        <p:nvPicPr>
          <p:cNvPr id="120" name="Google Shape;120;g36c362dbd73_0_19"/>
          <p:cNvPicPr preferRelativeResize="0"/>
          <p:nvPr>
            <p:ph idx="2" type="pic"/>
          </p:nvPr>
        </p:nvPicPr>
        <p:blipFill rotWithShape="1">
          <a:blip r:embed="rId4">
            <a:alphaModFix/>
          </a:blip>
          <a:srcRect b="0" l="0" r="0" t="12319"/>
          <a:stretch/>
        </p:blipFill>
        <p:spPr>
          <a:xfrm>
            <a:off x="7719150" y="2254251"/>
            <a:ext cx="3865800" cy="3386700"/>
          </a:xfrm>
          <a:prstGeom prst="rect">
            <a:avLst/>
          </a:prstGeom>
          <a:noFill/>
          <a:ln>
            <a:noFill/>
          </a:ln>
        </p:spPr>
      </p:pic>
      <p:sp>
        <p:nvSpPr>
          <p:cNvPr id="121" name="Google Shape;121;g36c362dbd73_0_19"/>
          <p:cNvSpPr txBox="1"/>
          <p:nvPr/>
        </p:nvSpPr>
        <p:spPr>
          <a:xfrm>
            <a:off x="8265600" y="846675"/>
            <a:ext cx="2772900" cy="124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4000">
                <a:solidFill>
                  <a:schemeClr val="dk1"/>
                </a:solidFill>
                <a:latin typeface="Calibri"/>
                <a:ea typeface="Calibri"/>
                <a:cs typeface="Calibri"/>
                <a:sym typeface="Calibri"/>
              </a:rPr>
              <a:t>The Writing Rope</a:t>
            </a:r>
            <a:endParaRPr sz="4000">
              <a:solidFill>
                <a:schemeClr val="dk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33184ceb7ae_0_7"/>
          <p:cNvSpPr txBox="1"/>
          <p:nvPr>
            <p:ph type="ctrTitle"/>
          </p:nvPr>
        </p:nvSpPr>
        <p:spPr>
          <a:xfrm>
            <a:off x="420425" y="514850"/>
            <a:ext cx="11114700" cy="7269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sz="4400"/>
              <a:t>Things to Consider for Writing Instruction</a:t>
            </a:r>
            <a:endParaRPr sz="4400"/>
          </a:p>
        </p:txBody>
      </p:sp>
      <p:sp>
        <p:nvSpPr>
          <p:cNvPr id="128" name="Google Shape;128;g33184ceb7ae_0_7"/>
          <p:cNvSpPr txBox="1"/>
          <p:nvPr>
            <p:ph idx="1" type="subTitle"/>
          </p:nvPr>
        </p:nvSpPr>
        <p:spPr>
          <a:xfrm>
            <a:off x="131673" y="1548240"/>
            <a:ext cx="11274300" cy="2826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100"/>
              </a:spcBef>
              <a:spcAft>
                <a:spcPts val="0"/>
              </a:spcAft>
              <a:buNone/>
            </a:pPr>
            <a:r>
              <a:t/>
            </a:r>
            <a:endParaRPr sz="2800"/>
          </a:p>
        </p:txBody>
      </p:sp>
      <p:pic>
        <p:nvPicPr>
          <p:cNvPr id="129" name="Google Shape;129;g33184ceb7ae_0_7"/>
          <p:cNvPicPr preferRelativeResize="0"/>
          <p:nvPr/>
        </p:nvPicPr>
        <p:blipFill>
          <a:blip r:embed="rId3">
            <a:alphaModFix/>
          </a:blip>
          <a:stretch>
            <a:fillRect/>
          </a:stretch>
        </p:blipFill>
        <p:spPr>
          <a:xfrm>
            <a:off x="6766075" y="1696100"/>
            <a:ext cx="4455975" cy="4196143"/>
          </a:xfrm>
          <a:prstGeom prst="rect">
            <a:avLst/>
          </a:prstGeom>
          <a:noFill/>
          <a:ln>
            <a:noFill/>
          </a:ln>
        </p:spPr>
      </p:pic>
      <p:pic>
        <p:nvPicPr>
          <p:cNvPr id="130" name="Google Shape;130;g33184ceb7ae_0_7"/>
          <p:cNvPicPr preferRelativeResize="0"/>
          <p:nvPr/>
        </p:nvPicPr>
        <p:blipFill>
          <a:blip r:embed="rId4">
            <a:alphaModFix/>
          </a:blip>
          <a:stretch>
            <a:fillRect/>
          </a:stretch>
        </p:blipFill>
        <p:spPr>
          <a:xfrm>
            <a:off x="265754" y="1941351"/>
            <a:ext cx="4455975" cy="3902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36c362dbd73_0_243"/>
          <p:cNvSpPr txBox="1"/>
          <p:nvPr>
            <p:ph idx="4294967295" type="title"/>
          </p:nvPr>
        </p:nvSpPr>
        <p:spPr>
          <a:xfrm>
            <a:off x="846775" y="399500"/>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TAP -Task, Audience, Purpose</a:t>
            </a:r>
            <a:endParaRPr/>
          </a:p>
        </p:txBody>
      </p:sp>
      <p:pic>
        <p:nvPicPr>
          <p:cNvPr id="137" name="Google Shape;137;g36c362dbd73_0_243"/>
          <p:cNvPicPr preferRelativeResize="0"/>
          <p:nvPr/>
        </p:nvPicPr>
        <p:blipFill rotWithShape="1">
          <a:blip r:embed="rId3">
            <a:alphaModFix/>
          </a:blip>
          <a:srcRect b="0" l="2163" r="64861" t="0"/>
          <a:stretch/>
        </p:blipFill>
        <p:spPr>
          <a:xfrm rot="5400000">
            <a:off x="589188" y="1387112"/>
            <a:ext cx="1041600" cy="1808125"/>
          </a:xfrm>
          <a:prstGeom prst="rect">
            <a:avLst/>
          </a:prstGeom>
          <a:noFill/>
          <a:ln>
            <a:noFill/>
          </a:ln>
        </p:spPr>
      </p:pic>
      <p:sp>
        <p:nvSpPr>
          <p:cNvPr id="138" name="Google Shape;138;g36c362dbd73_0_243"/>
          <p:cNvSpPr txBox="1"/>
          <p:nvPr>
            <p:ph idx="4294967295" type="body"/>
          </p:nvPr>
        </p:nvSpPr>
        <p:spPr>
          <a:xfrm>
            <a:off x="992875" y="4625075"/>
            <a:ext cx="10515600" cy="906600"/>
          </a:xfrm>
          <a:prstGeom prst="rect">
            <a:avLst/>
          </a:prstGeom>
        </p:spPr>
        <p:txBody>
          <a:bodyPr anchorCtr="0" anchor="t" bIns="45700" lIns="91425" spcFirstLastPara="1" rIns="91425" wrap="square" tIns="45700">
            <a:normAutofit fontScale="40000" lnSpcReduction="10000"/>
          </a:bodyPr>
          <a:lstStyle/>
          <a:p>
            <a:pPr indent="0" lvl="0" marL="0" rtl="0" algn="l">
              <a:spcBef>
                <a:spcPts val="1000"/>
              </a:spcBef>
              <a:spcAft>
                <a:spcPts val="0"/>
              </a:spcAft>
              <a:buNone/>
            </a:pPr>
            <a:r>
              <a:t/>
            </a:r>
            <a:endParaRPr/>
          </a:p>
          <a:p>
            <a:pPr indent="-381000" lvl="2" marL="514350" rtl="0" algn="l">
              <a:spcBef>
                <a:spcPts val="500"/>
              </a:spcBef>
              <a:spcAft>
                <a:spcPts val="0"/>
              </a:spcAft>
              <a:buSzPct val="100000"/>
              <a:buFont typeface="Open Sans"/>
              <a:buChar char="•"/>
            </a:pPr>
            <a:r>
              <a:rPr lang="en-US" sz="6000">
                <a:latin typeface="Open Sans"/>
                <a:ea typeface="Open Sans"/>
                <a:cs typeface="Open Sans"/>
                <a:sym typeface="Open Sans"/>
              </a:rPr>
              <a:t>     Purpose- why are you writing, inform, convince, or tell a story</a:t>
            </a:r>
            <a:endParaRPr sz="6000">
              <a:latin typeface="Open Sans"/>
              <a:ea typeface="Open Sans"/>
              <a:cs typeface="Open Sans"/>
              <a:sym typeface="Open Sans"/>
            </a:endParaRPr>
          </a:p>
          <a:p>
            <a:pPr indent="0" lvl="0" marL="0" rtl="0" algn="l">
              <a:spcBef>
                <a:spcPts val="1000"/>
              </a:spcBef>
              <a:spcAft>
                <a:spcPts val="0"/>
              </a:spcAft>
              <a:buNone/>
            </a:pPr>
            <a:r>
              <a:t/>
            </a:r>
            <a:endParaRPr/>
          </a:p>
        </p:txBody>
      </p:sp>
      <p:pic>
        <p:nvPicPr>
          <p:cNvPr id="139" name="Google Shape;139;g36c362dbd73_0_243"/>
          <p:cNvPicPr preferRelativeResize="0"/>
          <p:nvPr/>
        </p:nvPicPr>
        <p:blipFill rotWithShape="1">
          <a:blip r:embed="rId3">
            <a:alphaModFix/>
          </a:blip>
          <a:srcRect b="0" l="34582" r="36623" t="0"/>
          <a:stretch/>
        </p:blipFill>
        <p:spPr>
          <a:xfrm rot="5400000">
            <a:off x="562288" y="2842887"/>
            <a:ext cx="906525" cy="1619250"/>
          </a:xfrm>
          <a:prstGeom prst="rect">
            <a:avLst/>
          </a:prstGeom>
          <a:noFill/>
          <a:ln>
            <a:noFill/>
          </a:ln>
        </p:spPr>
      </p:pic>
      <p:pic>
        <p:nvPicPr>
          <p:cNvPr id="140" name="Google Shape;140;g36c362dbd73_0_243"/>
          <p:cNvPicPr preferRelativeResize="0"/>
          <p:nvPr/>
        </p:nvPicPr>
        <p:blipFill rotWithShape="1">
          <a:blip r:embed="rId3">
            <a:alphaModFix/>
          </a:blip>
          <a:srcRect b="0" l="65233" r="5794" t="0"/>
          <a:stretch/>
        </p:blipFill>
        <p:spPr>
          <a:xfrm rot="5400000">
            <a:off x="629012" y="4218588"/>
            <a:ext cx="893375" cy="1619250"/>
          </a:xfrm>
          <a:prstGeom prst="rect">
            <a:avLst/>
          </a:prstGeom>
          <a:noFill/>
          <a:ln>
            <a:noFill/>
          </a:ln>
        </p:spPr>
      </p:pic>
      <p:sp>
        <p:nvSpPr>
          <p:cNvPr id="141" name="Google Shape;141;g36c362dbd73_0_243"/>
          <p:cNvSpPr txBox="1"/>
          <p:nvPr/>
        </p:nvSpPr>
        <p:spPr>
          <a:xfrm>
            <a:off x="928125" y="2001050"/>
            <a:ext cx="9917400" cy="678900"/>
          </a:xfrm>
          <a:prstGeom prst="rect">
            <a:avLst/>
          </a:prstGeom>
          <a:noFill/>
          <a:ln>
            <a:noFill/>
          </a:ln>
        </p:spPr>
        <p:txBody>
          <a:bodyPr anchorCtr="0" anchor="t" bIns="91425" lIns="91425" spcFirstLastPara="1" rIns="91425" wrap="square" tIns="91425">
            <a:noAutofit/>
          </a:bodyPr>
          <a:lstStyle/>
          <a:p>
            <a:pPr indent="457200" lvl="0" marL="457200" rtl="0" algn="l">
              <a:lnSpc>
                <a:spcPct val="90000"/>
              </a:lnSpc>
              <a:spcBef>
                <a:spcPts val="1000"/>
              </a:spcBef>
              <a:spcAft>
                <a:spcPts val="0"/>
              </a:spcAft>
              <a:buNone/>
            </a:pPr>
            <a:r>
              <a:rPr lang="en-US" sz="2400">
                <a:solidFill>
                  <a:schemeClr val="dk1"/>
                </a:solidFill>
                <a:latin typeface="Open Sans"/>
                <a:ea typeface="Open Sans"/>
                <a:cs typeface="Open Sans"/>
                <a:sym typeface="Open Sans"/>
              </a:rPr>
              <a:t>Task- what is the assignment</a:t>
            </a:r>
            <a:endParaRPr sz="2800">
              <a:solidFill>
                <a:schemeClr val="dk1"/>
              </a:solidFill>
              <a:latin typeface="Calibri"/>
              <a:ea typeface="Calibri"/>
              <a:cs typeface="Calibri"/>
              <a:sym typeface="Calibri"/>
            </a:endParaRPr>
          </a:p>
        </p:txBody>
      </p:sp>
      <p:sp>
        <p:nvSpPr>
          <p:cNvPr id="142" name="Google Shape;142;g36c362dbd73_0_243"/>
          <p:cNvSpPr txBox="1"/>
          <p:nvPr/>
        </p:nvSpPr>
        <p:spPr>
          <a:xfrm>
            <a:off x="1378250" y="3428988"/>
            <a:ext cx="9101100" cy="7392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Clr>
                <a:schemeClr val="dk1"/>
              </a:buClr>
              <a:buSzPts val="1100"/>
              <a:buFont typeface="Arial"/>
              <a:buNone/>
            </a:pPr>
            <a:r>
              <a:rPr lang="en-US" sz="2400">
                <a:solidFill>
                  <a:schemeClr val="dk1"/>
                </a:solidFill>
                <a:latin typeface="Open Sans"/>
                <a:ea typeface="Open Sans"/>
                <a:cs typeface="Open Sans"/>
                <a:sym typeface="Open Sans"/>
              </a:rPr>
              <a:t>      Audience- who are you communication with</a:t>
            </a:r>
            <a:endParaRPr sz="2400">
              <a:solidFill>
                <a:schemeClr val="dk1"/>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g369b9abb44c_0_97"/>
          <p:cNvPicPr preferRelativeResize="0"/>
          <p:nvPr/>
        </p:nvPicPr>
        <p:blipFill>
          <a:blip r:embed="rId3">
            <a:alphaModFix/>
          </a:blip>
          <a:stretch>
            <a:fillRect/>
          </a:stretch>
        </p:blipFill>
        <p:spPr>
          <a:xfrm>
            <a:off x="7586211" y="204430"/>
            <a:ext cx="1933575" cy="1737770"/>
          </a:xfrm>
          <a:prstGeom prst="rect">
            <a:avLst/>
          </a:prstGeom>
          <a:noFill/>
          <a:ln>
            <a:noFill/>
          </a:ln>
        </p:spPr>
      </p:pic>
      <p:sp>
        <p:nvSpPr>
          <p:cNvPr id="149" name="Google Shape;149;g369b9abb44c_0_97"/>
          <p:cNvSpPr txBox="1"/>
          <p:nvPr>
            <p:ph type="title"/>
          </p:nvPr>
        </p:nvSpPr>
        <p:spPr>
          <a:xfrm>
            <a:off x="1081625" y="351913"/>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Mentor Text </a:t>
            </a:r>
            <a:endParaRPr/>
          </a:p>
        </p:txBody>
      </p:sp>
      <p:sp>
        <p:nvSpPr>
          <p:cNvPr id="150" name="Google Shape;150;g369b9abb44c_0_97"/>
          <p:cNvSpPr txBox="1"/>
          <p:nvPr>
            <p:ph idx="1" type="body"/>
          </p:nvPr>
        </p:nvSpPr>
        <p:spPr>
          <a:xfrm>
            <a:off x="381000" y="1418175"/>
            <a:ext cx="5820900" cy="4758600"/>
          </a:xfrm>
          <a:prstGeom prst="rect">
            <a:avLst/>
          </a:prstGeom>
          <a:noFill/>
        </p:spPr>
        <p:txBody>
          <a:bodyPr anchorCtr="0" anchor="t" bIns="45700" lIns="91425" spcFirstLastPara="1" rIns="91425" wrap="square" tIns="45700">
            <a:normAutofit/>
          </a:bodyPr>
          <a:lstStyle/>
          <a:p>
            <a:pPr indent="-381000" lvl="0" marL="457200" rtl="0" algn="l">
              <a:spcBef>
                <a:spcPts val="1000"/>
              </a:spcBef>
              <a:spcAft>
                <a:spcPts val="0"/>
              </a:spcAft>
              <a:buSzPts val="2400"/>
              <a:buChar char="•"/>
            </a:pPr>
            <a:r>
              <a:rPr lang="en-US"/>
              <a:t>All types of writing</a:t>
            </a:r>
            <a:endParaRPr/>
          </a:p>
          <a:p>
            <a:pPr indent="-381000" lvl="1" marL="914400" rtl="0" algn="l">
              <a:spcBef>
                <a:spcPts val="0"/>
              </a:spcBef>
              <a:spcAft>
                <a:spcPts val="0"/>
              </a:spcAft>
              <a:buSzPts val="2400"/>
              <a:buChar char="•"/>
            </a:pPr>
            <a:r>
              <a:rPr lang="en-US"/>
              <a:t>introductions, leads, conclusions, transitions, </a:t>
            </a:r>
            <a:r>
              <a:rPr lang="en-US"/>
              <a:t>organization</a:t>
            </a:r>
            <a:r>
              <a:rPr lang="en-US"/>
              <a:t>, developing ideas, description, word choice, sentence length</a:t>
            </a:r>
            <a:endParaRPr/>
          </a:p>
          <a:p>
            <a:pPr indent="-381000" lvl="0" marL="457200" rtl="0" algn="l">
              <a:spcBef>
                <a:spcPts val="0"/>
              </a:spcBef>
              <a:spcAft>
                <a:spcPts val="0"/>
              </a:spcAft>
              <a:buSzPts val="2400"/>
              <a:buChar char="•"/>
            </a:pPr>
            <a:r>
              <a:rPr lang="en-US"/>
              <a:t>Text features</a:t>
            </a:r>
            <a:endParaRPr/>
          </a:p>
          <a:p>
            <a:pPr indent="-381000" lvl="1" marL="914400" rtl="0" algn="l">
              <a:spcBef>
                <a:spcPts val="0"/>
              </a:spcBef>
              <a:spcAft>
                <a:spcPts val="0"/>
              </a:spcAft>
              <a:buSzPts val="2400"/>
              <a:buChar char="•"/>
            </a:pPr>
            <a:r>
              <a:rPr lang="en-US"/>
              <a:t>titles, charts, graphics, headings</a:t>
            </a:r>
            <a:endParaRPr/>
          </a:p>
          <a:p>
            <a:pPr indent="-381000" lvl="0" marL="457200" rtl="0" algn="l">
              <a:spcBef>
                <a:spcPts val="0"/>
              </a:spcBef>
              <a:spcAft>
                <a:spcPts val="0"/>
              </a:spcAft>
              <a:buSzPts val="2400"/>
              <a:buChar char="•"/>
            </a:pPr>
            <a:r>
              <a:rPr lang="en-US"/>
              <a:t>Types of writing	</a:t>
            </a:r>
            <a:endParaRPr/>
          </a:p>
          <a:p>
            <a:pPr indent="-381000" lvl="1" marL="914400" rtl="0" algn="l">
              <a:spcBef>
                <a:spcPts val="0"/>
              </a:spcBef>
              <a:spcAft>
                <a:spcPts val="0"/>
              </a:spcAft>
              <a:buSzPts val="2400"/>
              <a:buChar char="•"/>
            </a:pPr>
            <a:r>
              <a:rPr lang="en-US"/>
              <a:t>Opinion</a:t>
            </a:r>
            <a:r>
              <a:rPr lang="en-US"/>
              <a:t>/</a:t>
            </a:r>
            <a:r>
              <a:rPr lang="en-US"/>
              <a:t>Argument</a:t>
            </a:r>
            <a:r>
              <a:rPr lang="en-US"/>
              <a:t>, Narrative, Informational</a:t>
            </a:r>
            <a:endParaRPr/>
          </a:p>
          <a:p>
            <a:pPr indent="-381000" lvl="0" marL="457200" rtl="0" algn="l">
              <a:spcBef>
                <a:spcPts val="0"/>
              </a:spcBef>
              <a:spcAft>
                <a:spcPts val="0"/>
              </a:spcAft>
              <a:buSzPts val="2400"/>
              <a:buChar char="•"/>
            </a:pPr>
            <a:r>
              <a:rPr lang="en-US"/>
              <a:t>Patterns of </a:t>
            </a:r>
            <a:r>
              <a:rPr lang="en-US"/>
              <a:t>organization</a:t>
            </a:r>
            <a:endParaRPr/>
          </a:p>
          <a:p>
            <a:pPr indent="-381000" lvl="1" marL="914400" rtl="0" algn="l">
              <a:spcBef>
                <a:spcPts val="0"/>
              </a:spcBef>
              <a:spcAft>
                <a:spcPts val="0"/>
              </a:spcAft>
              <a:buSzPts val="2400"/>
              <a:buChar char="•"/>
            </a:pPr>
            <a:r>
              <a:rPr lang="en-US"/>
              <a:t>description, sequence, cause/effect, compare/contrast, problem/solution</a:t>
            </a:r>
            <a:endParaRPr/>
          </a:p>
        </p:txBody>
      </p:sp>
      <p:pic>
        <p:nvPicPr>
          <p:cNvPr id="151" name="Google Shape;151;g369b9abb44c_0_97"/>
          <p:cNvPicPr preferRelativeResize="0"/>
          <p:nvPr/>
        </p:nvPicPr>
        <p:blipFill>
          <a:blip r:embed="rId4">
            <a:alphaModFix/>
          </a:blip>
          <a:stretch>
            <a:fillRect/>
          </a:stretch>
        </p:blipFill>
        <p:spPr>
          <a:xfrm>
            <a:off x="9910300" y="676950"/>
            <a:ext cx="1933575" cy="2362200"/>
          </a:xfrm>
          <a:prstGeom prst="rect">
            <a:avLst/>
          </a:prstGeom>
          <a:noFill/>
          <a:ln>
            <a:noFill/>
          </a:ln>
        </p:spPr>
      </p:pic>
      <p:pic>
        <p:nvPicPr>
          <p:cNvPr id="152" name="Google Shape;152;g369b9abb44c_0_97"/>
          <p:cNvPicPr preferRelativeResize="0"/>
          <p:nvPr/>
        </p:nvPicPr>
        <p:blipFill>
          <a:blip r:embed="rId5">
            <a:alphaModFix/>
          </a:blip>
          <a:stretch>
            <a:fillRect/>
          </a:stretch>
        </p:blipFill>
        <p:spPr>
          <a:xfrm>
            <a:off x="7586200" y="1608833"/>
            <a:ext cx="2324100" cy="2277490"/>
          </a:xfrm>
          <a:prstGeom prst="rect">
            <a:avLst/>
          </a:prstGeom>
          <a:noFill/>
          <a:ln>
            <a:noFill/>
          </a:ln>
        </p:spPr>
      </p:pic>
      <p:pic>
        <p:nvPicPr>
          <p:cNvPr id="153" name="Google Shape;153;g369b9abb44c_0_97"/>
          <p:cNvPicPr preferRelativeResize="0"/>
          <p:nvPr/>
        </p:nvPicPr>
        <p:blipFill>
          <a:blip r:embed="rId6">
            <a:alphaModFix/>
          </a:blip>
          <a:stretch>
            <a:fillRect/>
          </a:stretch>
        </p:blipFill>
        <p:spPr>
          <a:xfrm>
            <a:off x="6523600" y="3365125"/>
            <a:ext cx="2066925" cy="2209800"/>
          </a:xfrm>
          <a:prstGeom prst="rect">
            <a:avLst/>
          </a:prstGeom>
          <a:noFill/>
          <a:ln>
            <a:noFill/>
          </a:ln>
        </p:spPr>
      </p:pic>
      <p:pic>
        <p:nvPicPr>
          <p:cNvPr id="154" name="Google Shape;154;g369b9abb44c_0_97"/>
          <p:cNvPicPr preferRelativeResize="0"/>
          <p:nvPr/>
        </p:nvPicPr>
        <p:blipFill>
          <a:blip r:embed="rId7">
            <a:alphaModFix/>
          </a:blip>
          <a:stretch>
            <a:fillRect/>
          </a:stretch>
        </p:blipFill>
        <p:spPr>
          <a:xfrm>
            <a:off x="6402425" y="1134150"/>
            <a:ext cx="1562100" cy="1905000"/>
          </a:xfrm>
          <a:prstGeom prst="rect">
            <a:avLst/>
          </a:prstGeom>
          <a:noFill/>
          <a:ln>
            <a:noFill/>
          </a:ln>
        </p:spPr>
      </p:pic>
      <p:pic>
        <p:nvPicPr>
          <p:cNvPr id="155" name="Google Shape;155;g369b9abb44c_0_97"/>
          <p:cNvPicPr preferRelativeResize="0"/>
          <p:nvPr/>
        </p:nvPicPr>
        <p:blipFill>
          <a:blip r:embed="rId8">
            <a:alphaModFix/>
          </a:blip>
          <a:stretch>
            <a:fillRect/>
          </a:stretch>
        </p:blipFill>
        <p:spPr>
          <a:xfrm>
            <a:off x="9201200" y="3196175"/>
            <a:ext cx="2324100" cy="1962150"/>
          </a:xfrm>
          <a:prstGeom prst="rect">
            <a:avLst/>
          </a:prstGeom>
          <a:noFill/>
          <a:ln>
            <a:noFill/>
          </a:ln>
        </p:spPr>
      </p:pic>
      <p:pic>
        <p:nvPicPr>
          <p:cNvPr id="156" name="Google Shape;156;g369b9abb44c_0_97"/>
          <p:cNvPicPr preferRelativeResize="0"/>
          <p:nvPr/>
        </p:nvPicPr>
        <p:blipFill>
          <a:blip r:embed="rId9">
            <a:alphaModFix/>
          </a:blip>
          <a:stretch>
            <a:fillRect/>
          </a:stretch>
        </p:blipFill>
        <p:spPr>
          <a:xfrm>
            <a:off x="8394163" y="4573613"/>
            <a:ext cx="2143125" cy="2143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36c362dbd73_0_61"/>
          <p:cNvSpPr txBox="1"/>
          <p:nvPr>
            <p:ph type="title"/>
          </p:nvPr>
        </p:nvSpPr>
        <p:spPr>
          <a:xfrm>
            <a:off x="838200" y="365125"/>
            <a:ext cx="10515600" cy="877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en-US"/>
              <a:t>Quick Write</a:t>
            </a:r>
            <a:endParaRPr/>
          </a:p>
        </p:txBody>
      </p:sp>
      <p:sp>
        <p:nvSpPr>
          <p:cNvPr id="163" name="Google Shape;163;g36c362dbd73_0_61"/>
          <p:cNvSpPr txBox="1"/>
          <p:nvPr>
            <p:ph idx="1" type="body"/>
          </p:nvPr>
        </p:nvSpPr>
        <p:spPr>
          <a:xfrm>
            <a:off x="719300" y="1242250"/>
            <a:ext cx="9123000" cy="4737600"/>
          </a:xfrm>
          <a:prstGeom prst="rect">
            <a:avLst/>
          </a:prstGeom>
        </p:spPr>
        <p:txBody>
          <a:bodyPr anchorCtr="0" anchor="t" bIns="45700" lIns="91425" spcFirstLastPara="1" rIns="91425" wrap="square" tIns="45700">
            <a:noAutofit/>
          </a:bodyPr>
          <a:lstStyle/>
          <a:p>
            <a:pPr indent="-355600" lvl="0" marL="457200" rtl="0" algn="l">
              <a:lnSpc>
                <a:spcPct val="115000"/>
              </a:lnSpc>
              <a:spcBef>
                <a:spcPts val="1000"/>
              </a:spcBef>
              <a:spcAft>
                <a:spcPts val="0"/>
              </a:spcAft>
              <a:buSzPts val="2000"/>
              <a:buChar char="•"/>
            </a:pPr>
            <a:r>
              <a:rPr lang="en-US" sz="2000"/>
              <a:t>Admit/Exit tickets</a:t>
            </a:r>
            <a:endParaRPr sz="2000"/>
          </a:p>
          <a:p>
            <a:pPr indent="-355600" lvl="0" marL="457200" rtl="0" algn="l">
              <a:lnSpc>
                <a:spcPct val="115000"/>
              </a:lnSpc>
              <a:spcBef>
                <a:spcPts val="0"/>
              </a:spcBef>
              <a:spcAft>
                <a:spcPts val="0"/>
              </a:spcAft>
              <a:buSzPts val="2000"/>
              <a:buChar char="•"/>
            </a:pPr>
            <a:r>
              <a:rPr lang="en-US" sz="2000"/>
              <a:t>Square, Circle, Triangle Reflections</a:t>
            </a:r>
            <a:endParaRPr sz="2000"/>
          </a:p>
          <a:p>
            <a:pPr indent="-355600" lvl="1" marL="914400" rtl="0" algn="l">
              <a:lnSpc>
                <a:spcPct val="115000"/>
              </a:lnSpc>
              <a:spcBef>
                <a:spcPts val="0"/>
              </a:spcBef>
              <a:spcAft>
                <a:spcPts val="0"/>
              </a:spcAft>
              <a:buSzPts val="2000"/>
              <a:buChar char="•"/>
            </a:pPr>
            <a:r>
              <a:rPr lang="en-US" sz="2000"/>
              <a:t>square: something I learned</a:t>
            </a:r>
            <a:endParaRPr sz="2000"/>
          </a:p>
          <a:p>
            <a:pPr indent="-355600" lvl="1" marL="914400" rtl="0" algn="l">
              <a:lnSpc>
                <a:spcPct val="115000"/>
              </a:lnSpc>
              <a:spcBef>
                <a:spcPts val="0"/>
              </a:spcBef>
              <a:spcAft>
                <a:spcPts val="0"/>
              </a:spcAft>
              <a:buSzPts val="2000"/>
              <a:buChar char="•"/>
            </a:pPr>
            <a:r>
              <a:rPr lang="en-US" sz="2000"/>
              <a:t>circle: a question</a:t>
            </a:r>
            <a:endParaRPr sz="2000"/>
          </a:p>
          <a:p>
            <a:pPr indent="-355600" lvl="1" marL="914400" rtl="0" algn="l">
              <a:lnSpc>
                <a:spcPct val="115000"/>
              </a:lnSpc>
              <a:spcBef>
                <a:spcPts val="0"/>
              </a:spcBef>
              <a:spcAft>
                <a:spcPts val="0"/>
              </a:spcAft>
              <a:buSzPts val="2000"/>
              <a:buChar char="•"/>
            </a:pPr>
            <a:r>
              <a:rPr lang="en-US" sz="2000"/>
              <a:t>triangle: 3 points I want to remember</a:t>
            </a:r>
            <a:endParaRPr sz="2000"/>
          </a:p>
          <a:p>
            <a:pPr indent="-355600" lvl="0" marL="457200" rtl="0" algn="l">
              <a:lnSpc>
                <a:spcPct val="115000"/>
              </a:lnSpc>
              <a:spcBef>
                <a:spcPts val="0"/>
              </a:spcBef>
              <a:spcAft>
                <a:spcPts val="0"/>
              </a:spcAft>
              <a:buSzPts val="2000"/>
              <a:buChar char="•"/>
            </a:pPr>
            <a:r>
              <a:rPr lang="en-US" sz="2000"/>
              <a:t>Text Message (limit the number of words)</a:t>
            </a:r>
            <a:endParaRPr sz="2000"/>
          </a:p>
          <a:p>
            <a:pPr indent="-355600" lvl="2" marL="1371600" rtl="0" algn="l">
              <a:lnSpc>
                <a:spcPct val="115000"/>
              </a:lnSpc>
              <a:spcBef>
                <a:spcPts val="0"/>
              </a:spcBef>
              <a:spcAft>
                <a:spcPts val="0"/>
              </a:spcAft>
              <a:buSzPts val="2000"/>
              <a:buChar char="•"/>
            </a:pPr>
            <a:r>
              <a:rPr lang="en-US" sz="2000"/>
              <a:t>three </a:t>
            </a:r>
            <a:r>
              <a:rPr lang="en-US" sz="2000"/>
              <a:t>takeaways</a:t>
            </a:r>
            <a:endParaRPr sz="2000"/>
          </a:p>
          <a:p>
            <a:pPr indent="-355600" lvl="2" marL="1371600" rtl="0" algn="l">
              <a:lnSpc>
                <a:spcPct val="115000"/>
              </a:lnSpc>
              <a:spcBef>
                <a:spcPts val="0"/>
              </a:spcBef>
              <a:spcAft>
                <a:spcPts val="0"/>
              </a:spcAft>
              <a:buSzPts val="2000"/>
              <a:buChar char="•"/>
            </a:pPr>
            <a:r>
              <a:rPr lang="en-US" sz="2000"/>
              <a:t>2 questions you have</a:t>
            </a:r>
            <a:endParaRPr sz="2000"/>
          </a:p>
          <a:p>
            <a:pPr indent="-355600" lvl="2" marL="1371600" rtl="0" algn="l">
              <a:lnSpc>
                <a:spcPct val="115000"/>
              </a:lnSpc>
              <a:spcBef>
                <a:spcPts val="0"/>
              </a:spcBef>
              <a:spcAft>
                <a:spcPts val="0"/>
              </a:spcAft>
              <a:buSzPts val="2000"/>
              <a:buChar char="•"/>
            </a:pPr>
            <a:r>
              <a:rPr lang="en-US" sz="2000"/>
              <a:t>summary of a process</a:t>
            </a:r>
            <a:endParaRPr sz="2000"/>
          </a:p>
          <a:p>
            <a:pPr indent="-355600" lvl="0" marL="457200" rtl="0" algn="l">
              <a:lnSpc>
                <a:spcPct val="115000"/>
              </a:lnSpc>
              <a:spcBef>
                <a:spcPts val="0"/>
              </a:spcBef>
              <a:spcAft>
                <a:spcPts val="0"/>
              </a:spcAft>
              <a:buSzPts val="2000"/>
              <a:buChar char="•"/>
            </a:pPr>
            <a:r>
              <a:rPr lang="en-US" sz="2000"/>
              <a:t>Four-Square review (a different task in each section)</a:t>
            </a:r>
            <a:endParaRPr sz="2000"/>
          </a:p>
          <a:p>
            <a:pPr indent="-355600" lvl="1" marL="914400" rtl="0" algn="l">
              <a:lnSpc>
                <a:spcPct val="115000"/>
              </a:lnSpc>
              <a:spcBef>
                <a:spcPts val="0"/>
              </a:spcBef>
              <a:spcAft>
                <a:spcPts val="0"/>
              </a:spcAft>
              <a:buSzPts val="2000"/>
              <a:buChar char="•"/>
            </a:pPr>
            <a:r>
              <a:rPr lang="en-US" sz="2000"/>
              <a:t>write or draw something that stands out or you need to remember</a:t>
            </a:r>
            <a:endParaRPr sz="2000"/>
          </a:p>
          <a:p>
            <a:pPr indent="-355600" lvl="1" marL="914400" rtl="0" algn="l">
              <a:lnSpc>
                <a:spcPct val="115000"/>
              </a:lnSpc>
              <a:spcBef>
                <a:spcPts val="0"/>
              </a:spcBef>
              <a:spcAft>
                <a:spcPts val="0"/>
              </a:spcAft>
              <a:buSzPts val="2000"/>
              <a:buChar char="•"/>
            </a:pPr>
            <a:r>
              <a:rPr lang="en-US" sz="2000"/>
              <a:t>generate questions</a:t>
            </a:r>
            <a:endParaRPr sz="2000"/>
          </a:p>
          <a:p>
            <a:pPr indent="-355600" lvl="1" marL="914400" rtl="0" algn="l">
              <a:lnSpc>
                <a:spcPct val="115000"/>
              </a:lnSpc>
              <a:spcBef>
                <a:spcPts val="0"/>
              </a:spcBef>
              <a:spcAft>
                <a:spcPts val="0"/>
              </a:spcAft>
              <a:buSzPts val="2000"/>
              <a:buChar char="•"/>
            </a:pPr>
            <a:r>
              <a:rPr lang="en-US" sz="2000"/>
              <a:t>list vocabulary, meaning and sentences</a:t>
            </a:r>
            <a:endParaRPr sz="2000"/>
          </a:p>
          <a:p>
            <a:pPr indent="-355600" lvl="1" marL="914400" rtl="0" algn="l">
              <a:lnSpc>
                <a:spcPct val="115000"/>
              </a:lnSpc>
              <a:spcBef>
                <a:spcPts val="0"/>
              </a:spcBef>
              <a:spcAft>
                <a:spcPts val="0"/>
              </a:spcAft>
              <a:buSzPts val="2000"/>
              <a:buChar char="•"/>
            </a:pPr>
            <a:r>
              <a:rPr lang="en-US" sz="2000"/>
              <a:t>key ideas or topics</a:t>
            </a:r>
            <a:endParaRPr sz="2000"/>
          </a:p>
        </p:txBody>
      </p:sp>
      <p:pic>
        <p:nvPicPr>
          <p:cNvPr descr="A group of children sitting at a table writing on paper&#10;&#10;Description automatically generated with low confidence" id="164" name="Google Shape;164;g36c362dbd73_0_61"/>
          <p:cNvPicPr preferRelativeResize="0"/>
          <p:nvPr/>
        </p:nvPicPr>
        <p:blipFill rotWithShape="1">
          <a:blip r:embed="rId3">
            <a:alphaModFix/>
          </a:blip>
          <a:srcRect b="0" l="0" r="0" t="0"/>
          <a:stretch/>
        </p:blipFill>
        <p:spPr>
          <a:xfrm>
            <a:off x="6712724" y="1333885"/>
            <a:ext cx="4133088" cy="203606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xEl>
                                              <p:pRg end="13" st="1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USBE Approved">
      <a:dk1>
        <a:srgbClr val="000000"/>
      </a:dk1>
      <a:lt1>
        <a:srgbClr val="FFFFFF"/>
      </a:lt1>
      <a:dk2>
        <a:srgbClr val="53585F"/>
      </a:dk2>
      <a:lt2>
        <a:srgbClr val="DCDEE0"/>
      </a:lt2>
      <a:accent1>
        <a:srgbClr val="D37D20"/>
      </a:accent1>
      <a:accent2>
        <a:srgbClr val="6C385C"/>
      </a:accent2>
      <a:accent3>
        <a:srgbClr val="DB4478"/>
      </a:accent3>
      <a:accent4>
        <a:srgbClr val="3A7BB6"/>
      </a:accent4>
      <a:accent5>
        <a:srgbClr val="DFE0E0"/>
      </a:accent5>
      <a:accent6>
        <a:srgbClr val="347F7F"/>
      </a:accent6>
      <a:hlink>
        <a:srgbClr val="435DA5"/>
      </a:hlink>
      <a:folHlink>
        <a:srgbClr val="9595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2022-04-29T20:07:28Z</dcterms:created>
  <dc:creator>Fuentes, Barbara</dc:creator>
</cp:coreProperties>
</file>