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Lst>
  <p:sldSz cy="5143500" cx="9144000"/>
  <p:notesSz cx="6858000" cy="9144000"/>
  <p:embeddedFontLst>
    <p:embeddedFont>
      <p:font typeface="Montserrat SemiBold"/>
      <p:regular r:id="rId47"/>
      <p:bold r:id="rId48"/>
      <p:italic r:id="rId49"/>
      <p:boldItalic r:id="rId50"/>
    </p:embeddedFont>
    <p:embeddedFont>
      <p:font typeface="Montserrat"/>
      <p:regular r:id="rId51"/>
      <p:bold r:id="rId52"/>
      <p:italic r:id="rId53"/>
      <p:boldItalic r:id="rId54"/>
    </p:embeddedFont>
    <p:embeddedFont>
      <p:font typeface="Montserrat Light"/>
      <p:regular r:id="rId55"/>
      <p:bold r:id="rId56"/>
      <p:italic r:id="rId57"/>
      <p:boldItalic r:id="rId58"/>
    </p:embeddedFont>
    <p:embeddedFont>
      <p:font typeface="Barlow SemiBold"/>
      <p:regular r:id="rId59"/>
      <p:bold r:id="rId60"/>
      <p:italic r:id="rId61"/>
      <p:boldItalic r:id="rId62"/>
    </p:embeddedFont>
    <p:embeddedFont>
      <p:font typeface="Barlow"/>
      <p:regular r:id="rId63"/>
      <p:bold r:id="rId64"/>
      <p:italic r:id="rId65"/>
      <p:boldItalic r:id="rId66"/>
    </p:embeddedFont>
    <p:embeddedFont>
      <p:font typeface="DM Serif Display"/>
      <p:regular r:id="rId67"/>
      <p: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MontserratSemiBold-bold.fntdata"/><Relationship Id="rId47" Type="http://schemas.openxmlformats.org/officeDocument/2006/relationships/font" Target="fonts/MontserratSemiBold-regular.fntdata"/><Relationship Id="rId49" Type="http://schemas.openxmlformats.org/officeDocument/2006/relationships/font" Target="fonts/MontserratSemi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BarlowSemiBold-boldItalic.fntdata"/><Relationship Id="rId61" Type="http://schemas.openxmlformats.org/officeDocument/2006/relationships/font" Target="fonts/BarlowSemiBold-italic.fntdata"/><Relationship Id="rId20" Type="http://schemas.openxmlformats.org/officeDocument/2006/relationships/slide" Target="slides/slide14.xml"/><Relationship Id="rId64" Type="http://schemas.openxmlformats.org/officeDocument/2006/relationships/font" Target="fonts/Barlow-bold.fntdata"/><Relationship Id="rId63" Type="http://schemas.openxmlformats.org/officeDocument/2006/relationships/font" Target="fonts/Barlow-regular.fntdata"/><Relationship Id="rId22" Type="http://schemas.openxmlformats.org/officeDocument/2006/relationships/slide" Target="slides/slide16.xml"/><Relationship Id="rId66" Type="http://schemas.openxmlformats.org/officeDocument/2006/relationships/font" Target="fonts/Barlow-boldItalic.fntdata"/><Relationship Id="rId21" Type="http://schemas.openxmlformats.org/officeDocument/2006/relationships/slide" Target="slides/slide15.xml"/><Relationship Id="rId65" Type="http://schemas.openxmlformats.org/officeDocument/2006/relationships/font" Target="fonts/Barlow-italic.fntdata"/><Relationship Id="rId24" Type="http://schemas.openxmlformats.org/officeDocument/2006/relationships/slide" Target="slides/slide18.xml"/><Relationship Id="rId68" Type="http://schemas.openxmlformats.org/officeDocument/2006/relationships/font" Target="fonts/DMSerifDisplay-italic.fntdata"/><Relationship Id="rId23" Type="http://schemas.openxmlformats.org/officeDocument/2006/relationships/slide" Target="slides/slide17.xml"/><Relationship Id="rId67" Type="http://schemas.openxmlformats.org/officeDocument/2006/relationships/font" Target="fonts/DMSerifDisplay-regular.fntdata"/><Relationship Id="rId60" Type="http://schemas.openxmlformats.org/officeDocument/2006/relationships/font" Target="fonts/BarlowSemiBold-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regular.fntdata"/><Relationship Id="rId50" Type="http://schemas.openxmlformats.org/officeDocument/2006/relationships/font" Target="fonts/MontserratSemiBold-boldItalic.fntdata"/><Relationship Id="rId53" Type="http://schemas.openxmlformats.org/officeDocument/2006/relationships/font" Target="fonts/Montserrat-italic.fntdata"/><Relationship Id="rId52" Type="http://schemas.openxmlformats.org/officeDocument/2006/relationships/font" Target="fonts/Montserrat-bold.fntdata"/><Relationship Id="rId11" Type="http://schemas.openxmlformats.org/officeDocument/2006/relationships/slide" Target="slides/slide5.xml"/><Relationship Id="rId55" Type="http://schemas.openxmlformats.org/officeDocument/2006/relationships/font" Target="fonts/MontserratLight-regular.fntdata"/><Relationship Id="rId10" Type="http://schemas.openxmlformats.org/officeDocument/2006/relationships/slide" Target="slides/slide4.xml"/><Relationship Id="rId54" Type="http://schemas.openxmlformats.org/officeDocument/2006/relationships/font" Target="fonts/Montserrat-boldItalic.fntdata"/><Relationship Id="rId13" Type="http://schemas.openxmlformats.org/officeDocument/2006/relationships/slide" Target="slides/slide7.xml"/><Relationship Id="rId57" Type="http://schemas.openxmlformats.org/officeDocument/2006/relationships/font" Target="fonts/MontserratLight-italic.fntdata"/><Relationship Id="rId12" Type="http://schemas.openxmlformats.org/officeDocument/2006/relationships/slide" Target="slides/slide6.xml"/><Relationship Id="rId56" Type="http://schemas.openxmlformats.org/officeDocument/2006/relationships/font" Target="fonts/MontserratLight-bold.fntdata"/><Relationship Id="rId15" Type="http://schemas.openxmlformats.org/officeDocument/2006/relationships/slide" Target="slides/slide9.xml"/><Relationship Id="rId59" Type="http://schemas.openxmlformats.org/officeDocument/2006/relationships/font" Target="fonts/BarlowSemiBold-regular.fntdata"/><Relationship Id="rId14" Type="http://schemas.openxmlformats.org/officeDocument/2006/relationships/slide" Target="slides/slide8.xml"/><Relationship Id="rId58" Type="http://schemas.openxmlformats.org/officeDocument/2006/relationships/font" Target="fonts/MontserratLight-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e684dd7fca_17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e684dd7fca_17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dc0acdbb0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dc0acdbb0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dc0acdbb09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dc0acdbb09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dc0acdbb09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dc0acdbb09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dc0acdbb09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dc0acdbb09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e6e69b937e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e6e69b937e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Joanna</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e6e69b937e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e6e69b937e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dc0acdbb09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dc0acdbb09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e6e69b937e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e6e69b937e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e6e69b937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e6e69b937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dc0acdbb09_4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dc0acdbb09_4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dc0acdbb0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dc0acdbb0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dc08968e35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dc08968e35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dc0acdbb09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dc0acdbb09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dc0acdbb09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dc0acdbb09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e684dd7fca_309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e684dd7fca_309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dc0acdbb09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dc0acdbb09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dc0acdbb09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dc0acdbb09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dc0acdbb09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dc0acdbb09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dc0acdbb09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dc0acdbb09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dc0acdbb09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dc0acdbb09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e6e69b937e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3e6e69b937e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e6e69b937e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e6e69b937e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e6e69b937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3e6e69b937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e6e69b937e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e6e69b937e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dbfa83fec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3dbfa83fec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dc08968e35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dc08968e35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d8eefee810_12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49" name="Google Shape;449;g3d8eefee810_12_8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d8eefee810_1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55" name="Google Shape;455;g3d8eefee810_14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d8eefee810_12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62" name="Google Shape;462;g3d8eefee810_12_11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d8eefee810_12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69" name="Google Shape;469;g3d8eefee810_12_12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d8eefee810_12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76" name="Google Shape;476;g3d8eefee810_12_12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dc0acdbb09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3dc0acdbb09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dc0acdbb09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dc0acdbb09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e684dd7fca_200_20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3e684dd7fca_200_2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dc0acdbb0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dc0acdbb0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e6e69b937e_4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e6e69b937e_4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dc0acdbb0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dc0acdbb0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dc0acdbb09_4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dc0acdbb09_4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dc0acdbb0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dc0acdbb0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6" name="Shape 56"/>
        <p:cNvGrpSpPr/>
        <p:nvPr/>
      </p:nvGrpSpPr>
      <p:grpSpPr>
        <a:xfrm>
          <a:off x="0" y="0"/>
          <a:ext cx="0" cy="0"/>
          <a:chOff x="0" y="0"/>
          <a:chExt cx="0" cy="0"/>
        </a:xfrm>
      </p:grpSpPr>
      <p:sp>
        <p:nvSpPr>
          <p:cNvPr id="57" name="Google Shape;57;p14"/>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14"/>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 name="Google Shape;59;p1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1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2" name="Shape 62"/>
        <p:cNvGrpSpPr/>
        <p:nvPr/>
      </p:nvGrpSpPr>
      <p:grpSpPr>
        <a:xfrm>
          <a:off x="0" y="0"/>
          <a:ext cx="0" cy="0"/>
          <a:chOff x="0" y="0"/>
          <a:chExt cx="0" cy="0"/>
        </a:xfrm>
      </p:grpSpPr>
      <p:sp>
        <p:nvSpPr>
          <p:cNvPr id="63" name="Google Shape;63;p15"/>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15"/>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65" name="Google Shape;65;p1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16"/>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6"/>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71" name="Google Shape;71;p1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4" name="Shape 74"/>
        <p:cNvGrpSpPr/>
        <p:nvPr/>
      </p:nvGrpSpPr>
      <p:grpSpPr>
        <a:xfrm>
          <a:off x="0" y="0"/>
          <a:ext cx="0" cy="0"/>
          <a:chOff x="0" y="0"/>
          <a:chExt cx="0" cy="0"/>
        </a:xfrm>
      </p:grpSpPr>
      <p:sp>
        <p:nvSpPr>
          <p:cNvPr id="75" name="Google Shape;75;p17"/>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7"/>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77" name="Google Shape;77;p17"/>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78" name="Google Shape;78;p1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1" name="Shape 81"/>
        <p:cNvGrpSpPr/>
        <p:nvPr/>
      </p:nvGrpSpPr>
      <p:grpSpPr>
        <a:xfrm>
          <a:off x="0" y="0"/>
          <a:ext cx="0" cy="0"/>
          <a:chOff x="0" y="0"/>
          <a:chExt cx="0" cy="0"/>
        </a:xfrm>
      </p:grpSpPr>
      <p:sp>
        <p:nvSpPr>
          <p:cNvPr id="82" name="Google Shape;82;p18"/>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18"/>
          <p:cNvSpPr txBox="1"/>
          <p:nvPr>
            <p:ph idx="1" type="body"/>
          </p:nvPr>
        </p:nvSpPr>
        <p:spPr>
          <a:xfrm>
            <a:off x="457200" y="1151335"/>
            <a:ext cx="4040100" cy="4797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84" name="Google Shape;84;p18"/>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85" name="Google Shape;85;p18"/>
          <p:cNvSpPr txBox="1"/>
          <p:nvPr>
            <p:ph idx="3" type="body"/>
          </p:nvPr>
        </p:nvSpPr>
        <p:spPr>
          <a:xfrm>
            <a:off x="4645025" y="1151335"/>
            <a:ext cx="4041900" cy="4797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86" name="Google Shape;86;p18"/>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87" name="Google Shape;87;p1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1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2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2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2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21"/>
          <p:cNvSpPr txBox="1"/>
          <p:nvPr>
            <p:ph idx="1" type="body"/>
          </p:nvPr>
        </p:nvSpPr>
        <p:spPr>
          <a:xfrm>
            <a:off x="3575050" y="204788"/>
            <a:ext cx="5111700" cy="4389900"/>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02" name="Google Shape;102;p21"/>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03" name="Google Shape;103;p2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2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2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22"/>
          <p:cNvSpPr/>
          <p:nvPr>
            <p:ph idx="2" type="pic"/>
          </p:nvPr>
        </p:nvSpPr>
        <p:spPr>
          <a:xfrm>
            <a:off x="1792288" y="459581"/>
            <a:ext cx="5486400" cy="3086100"/>
          </a:xfrm>
          <a:prstGeom prst="rect">
            <a:avLst/>
          </a:prstGeom>
          <a:noFill/>
          <a:ln>
            <a:noFill/>
          </a:ln>
        </p:spPr>
      </p:sp>
      <p:sp>
        <p:nvSpPr>
          <p:cNvPr id="109" name="Google Shape;109;p22"/>
          <p:cNvSpPr txBox="1"/>
          <p:nvPr>
            <p:ph idx="1" type="body"/>
          </p:nvPr>
        </p:nvSpPr>
        <p:spPr>
          <a:xfrm>
            <a:off x="1792288" y="4025504"/>
            <a:ext cx="5486400" cy="6036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10" name="Google Shape;110;p2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2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2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23"/>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6" name="Google Shape;116;p2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2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2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463750" y="1371629"/>
            <a:ext cx="4388700"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4"/>
          <p:cNvSpPr txBox="1"/>
          <p:nvPr>
            <p:ph idx="1" type="body"/>
          </p:nvPr>
        </p:nvSpPr>
        <p:spPr>
          <a:xfrm rot="5400000">
            <a:off x="1272750" y="-609572"/>
            <a:ext cx="4388700"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2" name="Google Shape;122;p2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2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2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2" name="Google Shape;52;p13"/>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431800" lvl="0" marL="457200" marR="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rgbClr val="888888"/>
                </a:solidFill>
                <a:latin typeface="Calibri"/>
                <a:ea typeface="Calibri"/>
                <a:cs typeface="Calibri"/>
                <a:sym typeface="Calibri"/>
              </a:defRPr>
            </a:lvl1pPr>
            <a:lvl2pPr indent="0" lvl="1" marL="0" marR="0" algn="r">
              <a:spcBef>
                <a:spcPts val="0"/>
              </a:spcBef>
              <a:buNone/>
              <a:defRPr b="0" i="0" sz="1200" u="none" cap="none" strike="noStrike">
                <a:solidFill>
                  <a:srgbClr val="888888"/>
                </a:solidFill>
                <a:latin typeface="Calibri"/>
                <a:ea typeface="Calibri"/>
                <a:cs typeface="Calibri"/>
                <a:sym typeface="Calibri"/>
              </a:defRPr>
            </a:lvl2pPr>
            <a:lvl3pPr indent="0" lvl="2" marL="0" marR="0" algn="r">
              <a:spcBef>
                <a:spcPts val="0"/>
              </a:spcBef>
              <a:buNone/>
              <a:defRPr b="0" i="0" sz="1200" u="none" cap="none" strike="noStrike">
                <a:solidFill>
                  <a:srgbClr val="888888"/>
                </a:solidFill>
                <a:latin typeface="Calibri"/>
                <a:ea typeface="Calibri"/>
                <a:cs typeface="Calibri"/>
                <a:sym typeface="Calibri"/>
              </a:defRPr>
            </a:lvl3pPr>
            <a:lvl4pPr indent="0" lvl="3" marL="0" marR="0" algn="r">
              <a:spcBef>
                <a:spcPts val="0"/>
              </a:spcBef>
              <a:buNone/>
              <a:defRPr b="0" i="0" sz="1200" u="none" cap="none" strike="noStrike">
                <a:solidFill>
                  <a:srgbClr val="888888"/>
                </a:solidFill>
                <a:latin typeface="Calibri"/>
                <a:ea typeface="Calibri"/>
                <a:cs typeface="Calibri"/>
                <a:sym typeface="Calibri"/>
              </a:defRPr>
            </a:lvl4pPr>
            <a:lvl5pPr indent="0" lvl="4" marL="0" marR="0" algn="r">
              <a:spcBef>
                <a:spcPts val="0"/>
              </a:spcBef>
              <a:buNone/>
              <a:defRPr b="0" i="0" sz="1200" u="none" cap="none" strike="noStrike">
                <a:solidFill>
                  <a:srgbClr val="888888"/>
                </a:solidFill>
                <a:latin typeface="Calibri"/>
                <a:ea typeface="Calibri"/>
                <a:cs typeface="Calibri"/>
                <a:sym typeface="Calibri"/>
              </a:defRPr>
            </a:lvl5pPr>
            <a:lvl6pPr indent="0" lvl="5" marL="0" marR="0" algn="r">
              <a:spcBef>
                <a:spcPts val="0"/>
              </a:spcBef>
              <a:buNone/>
              <a:defRPr b="0" i="0" sz="1200" u="none" cap="none" strike="noStrike">
                <a:solidFill>
                  <a:srgbClr val="888888"/>
                </a:solidFill>
                <a:latin typeface="Calibri"/>
                <a:ea typeface="Calibri"/>
                <a:cs typeface="Calibri"/>
                <a:sym typeface="Calibri"/>
              </a:defRPr>
            </a:lvl6pPr>
            <a:lvl7pPr indent="0" lvl="6" marL="0" marR="0" algn="r">
              <a:spcBef>
                <a:spcPts val="0"/>
              </a:spcBef>
              <a:buNone/>
              <a:defRPr b="0" i="0" sz="1200" u="none" cap="none" strike="noStrike">
                <a:solidFill>
                  <a:srgbClr val="888888"/>
                </a:solidFill>
                <a:latin typeface="Calibri"/>
                <a:ea typeface="Calibri"/>
                <a:cs typeface="Calibri"/>
                <a:sym typeface="Calibri"/>
              </a:defRPr>
            </a:lvl7pPr>
            <a:lvl8pPr indent="0" lvl="7" marL="0" marR="0" algn="r">
              <a:spcBef>
                <a:spcPts val="0"/>
              </a:spcBef>
              <a:buNone/>
              <a:defRPr b="0" i="0" sz="1200" u="none" cap="none" strike="noStrike">
                <a:solidFill>
                  <a:srgbClr val="888888"/>
                </a:solidFill>
                <a:latin typeface="Calibri"/>
                <a:ea typeface="Calibri"/>
                <a:cs typeface="Calibri"/>
                <a:sym typeface="Calibri"/>
              </a:defRPr>
            </a:lvl8pPr>
            <a:lvl9pPr indent="0" lvl="8" marL="0" marR="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25.png"/><Relationship Id="rId5" Type="http://schemas.openxmlformats.org/officeDocument/2006/relationships/image" Target="../media/image20.png"/><Relationship Id="rId6" Type="http://schemas.openxmlformats.org/officeDocument/2006/relationships/image" Target="../media/image28.png"/><Relationship Id="rId7"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02.png"/><Relationship Id="rId5" Type="http://schemas.openxmlformats.org/officeDocument/2006/relationships/image" Target="../media/image53.png"/><Relationship Id="rId6"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image" Target="../media/image74.jpg"/><Relationship Id="rId5" Type="http://schemas.openxmlformats.org/officeDocument/2006/relationships/image" Target="../media/image88.jpg"/><Relationship Id="rId6" Type="http://schemas.openxmlformats.org/officeDocument/2006/relationships/image" Target="../media/image48.png"/><Relationship Id="rId7" Type="http://schemas.openxmlformats.org/officeDocument/2006/relationships/image" Target="../media/image8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35.png"/><Relationship Id="rId6" Type="http://schemas.openxmlformats.org/officeDocument/2006/relationships/image" Target="../media/image89.jpg"/><Relationship Id="rId7"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101.jpg"/><Relationship Id="rId5" Type="http://schemas.openxmlformats.org/officeDocument/2006/relationships/image" Target="../media/image99.jpg"/><Relationship Id="rId6" Type="http://schemas.openxmlformats.org/officeDocument/2006/relationships/image" Target="../media/image86.jpg"/><Relationship Id="rId7"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7.png"/><Relationship Id="rId4" Type="http://schemas.openxmlformats.org/officeDocument/2006/relationships/image" Target="../media/image97.jpg"/><Relationship Id="rId5" Type="http://schemas.openxmlformats.org/officeDocument/2006/relationships/image" Target="../media/image93.jpg"/><Relationship Id="rId6" Type="http://schemas.openxmlformats.org/officeDocument/2006/relationships/image" Target="../media/image7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9.jpg"/><Relationship Id="rId9" Type="http://schemas.openxmlformats.org/officeDocument/2006/relationships/image" Target="../media/image57.jpg"/><Relationship Id="rId5" Type="http://schemas.openxmlformats.org/officeDocument/2006/relationships/image" Target="../media/image1.jpg"/><Relationship Id="rId6" Type="http://schemas.openxmlformats.org/officeDocument/2006/relationships/image" Target="../media/image4.jpg"/><Relationship Id="rId7" Type="http://schemas.openxmlformats.org/officeDocument/2006/relationships/image" Target="../media/image30.png"/><Relationship Id="rId8" Type="http://schemas.openxmlformats.org/officeDocument/2006/relationships/image" Target="../media/image3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55.jpg"/><Relationship Id="rId5" Type="http://schemas.openxmlformats.org/officeDocument/2006/relationships/image" Target="../media/image51.jpg"/><Relationship Id="rId6" Type="http://schemas.openxmlformats.org/officeDocument/2006/relationships/image" Target="../media/image5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102.png"/><Relationship Id="rId5" Type="http://schemas.openxmlformats.org/officeDocument/2006/relationships/image" Target="../media/image53.png"/><Relationship Id="rId6"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7.png"/><Relationship Id="rId4" Type="http://schemas.openxmlformats.org/officeDocument/2006/relationships/image" Target="../media/image6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7.png"/><Relationship Id="rId4" Type="http://schemas.openxmlformats.org/officeDocument/2006/relationships/image" Target="../media/image6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6.png"/><Relationship Id="rId4" Type="http://schemas.openxmlformats.org/officeDocument/2006/relationships/image" Target="../media/image58.png"/><Relationship Id="rId5"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6.png"/><Relationship Id="rId4" Type="http://schemas.openxmlformats.org/officeDocument/2006/relationships/image" Target="../media/image67.png"/><Relationship Id="rId5" Type="http://schemas.openxmlformats.org/officeDocument/2006/relationships/image" Target="../media/image7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6.png"/><Relationship Id="rId4" Type="http://schemas.openxmlformats.org/officeDocument/2006/relationships/image" Target="../media/image61.png"/><Relationship Id="rId5"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6.png"/><Relationship Id="rId4" Type="http://schemas.openxmlformats.org/officeDocument/2006/relationships/image" Target="../media/image62.png"/><Relationship Id="rId5" Type="http://schemas.openxmlformats.org/officeDocument/2006/relationships/image" Target="../media/image7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5.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1.png"/><Relationship Id="rId4" Type="http://schemas.openxmlformats.org/officeDocument/2006/relationships/image" Target="../media/image68.jpg"/><Relationship Id="rId5" Type="http://schemas.openxmlformats.org/officeDocument/2006/relationships/image" Target="../media/image72.jpg"/><Relationship Id="rId6" Type="http://schemas.openxmlformats.org/officeDocument/2006/relationships/image" Target="../media/image50.jpg"/><Relationship Id="rId7" Type="http://schemas.openxmlformats.org/officeDocument/2006/relationships/image" Target="../media/image9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1.png"/><Relationship Id="rId4" Type="http://schemas.openxmlformats.org/officeDocument/2006/relationships/image" Target="../media/image73.jpg"/><Relationship Id="rId5" Type="http://schemas.openxmlformats.org/officeDocument/2006/relationships/image" Target="../media/image103.png"/><Relationship Id="rId6" Type="http://schemas.openxmlformats.org/officeDocument/2006/relationships/image" Target="../media/image7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82.png"/><Relationship Id="rId4" Type="http://schemas.openxmlformats.org/officeDocument/2006/relationships/image" Target="../media/image7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8.png"/><Relationship Id="rId4" Type="http://schemas.openxmlformats.org/officeDocument/2006/relationships/image" Target="../media/image8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82.png"/><Relationship Id="rId4" Type="http://schemas.openxmlformats.org/officeDocument/2006/relationships/image" Target="../media/image9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87.png"/><Relationship Id="rId4" Type="http://schemas.openxmlformats.org/officeDocument/2006/relationships/image" Target="../media/image10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11.png"/><Relationship Id="rId4" Type="http://schemas.openxmlformats.org/officeDocument/2006/relationships/image" Target="../media/image9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8.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82.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1" Type="http://schemas.openxmlformats.org/officeDocument/2006/relationships/hyperlink" Target="https://livingjusticepress.org/kay-pranis/" TargetMode="External"/><Relationship Id="rId10" Type="http://schemas.openxmlformats.org/officeDocument/2006/relationships/hyperlink" Target="https://www.panoramaed.com/products/playbook?utm_term=panorama%20playbook&amp;utm_term=panorama%20playbook&amp;utm_campaign=NA_-_Search_-_Brand_-_General&amp;utm_source=adwords&amp;utm_medium=ppc&amp;utm_content=21617082204-172685003408-712392839014&amp;hsa_acc=5445977957&amp;hsa_cam=21617082204&amp;hsa_grp=172685003408&amp;hsa_ad=712392839014&amp;hsa_src=g&amp;hsa_tgt=kwd-2352571556363&amp;hsa_kw=panorama%20playbook&amp;hsa_mt=p&amp;hsa_net=adwords&amp;hsa_ver=3&amp;hstk_creative=712392839014&amp;hstk_campaign=21617082204&amp;hstk_network=googleAds&amp;gad_source=1&amp;gad_campaignid=21617082204&amp;gbraid=0AAAAADdH8ZwmbOj7nJFqkY7NZh-f4YRTq&amp;gclid=CjwKCAjwtcHPBhADEiwAWo3sJsObX2pvvcraXIB2KCLlFuBNUlrC2JirTNMDqhXKayVBeP1uzIyl-xoCNMgQAvD_BwE" TargetMode="External"/><Relationship Id="rId13" Type="http://schemas.openxmlformats.org/officeDocument/2006/relationships/hyperlink" Target="https://www.restorativestrategies.expert/our-founder" TargetMode="External"/><Relationship Id="rId12" Type="http://schemas.openxmlformats.org/officeDocument/2006/relationships/hyperlink" Target="https://livingjusticepress.org/kay-pranis/" TargetMode="External"/><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png"/><Relationship Id="rId4" Type="http://schemas.openxmlformats.org/officeDocument/2006/relationships/hyperlink" Target="https://schoolguide.casel.org/resource/community-building-circles/" TargetMode="External"/><Relationship Id="rId9" Type="http://schemas.openxmlformats.org/officeDocument/2006/relationships/hyperlink" Target="https://www.panoramaed.com/products/playbook?utm_term=panorama%20playbook&amp;utm_term=panorama%20playbook&amp;utm_campaign=NA_-_Search_-_Brand_-_General&amp;utm_source=adwords&amp;utm_medium=ppc&amp;utm_content=21617082204-172685003408-712392839014&amp;hsa_acc=5445977957&amp;hsa_cam=21617082204&amp;hsa_grp=172685003408&amp;hsa_ad=712392839014&amp;hsa_src=g&amp;hsa_tgt=kwd-2352571556363&amp;hsa_kw=panorama%20playbook&amp;hsa_mt=p&amp;hsa_net=adwords&amp;hsa_ver=3&amp;hstk_creative=712392839014&amp;hstk_campaign=21617082204&amp;hstk_network=googleAds&amp;gad_source=1&amp;gad_campaignid=21617082204&amp;gbraid=0AAAAADdH8ZwmbOj7nJFqkY7NZh-f4YRTq&amp;gclid=CjwKCAjwtcHPBhADEiwAWo3sJsObX2pvvcraXIB2KCLlFuBNUlrC2JirTNMDqhXKayVBeP1uzIyl-xoCNMgQAvD_BwE" TargetMode="External"/><Relationship Id="rId15" Type="http://schemas.openxmlformats.org/officeDocument/2006/relationships/hyperlink" Target="https://drive.google.com/drive/folders/1SyJIwjb3vKyUOLn6GdIAvlGOoJkgyjcM?usp=drive_link" TargetMode="External"/><Relationship Id="rId14" Type="http://schemas.openxmlformats.org/officeDocument/2006/relationships/hyperlink" Target="https://drive.google.com/drive/folders/1SyJIwjb3vKyUOLn6GdIAvlGOoJkgyjcM?usp=drive_link" TargetMode="External"/><Relationship Id="rId5" Type="http://schemas.openxmlformats.org/officeDocument/2006/relationships/hyperlink" Target="https://livingjusticepress.org/circle-forward/" TargetMode="External"/><Relationship Id="rId6" Type="http://schemas.openxmlformats.org/officeDocument/2006/relationships/hyperlink" Target="https://drive.google.com/file/d/1k3NQJa5ICpg9yvb_O1AQlYTMknCZgIxb/view?usp=sharing" TargetMode="External"/><Relationship Id="rId7" Type="http://schemas.openxmlformats.org/officeDocument/2006/relationships/hyperlink" Target="https://www.lewisu.edu/grosinstitute/" TargetMode="External"/><Relationship Id="rId8" Type="http://schemas.openxmlformats.org/officeDocument/2006/relationships/hyperlink" Target="https://www.panoramaed.com/products/playbook?utm_term=panorama%20playbook&amp;utm_term=panorama%20playbook&amp;utm_campaign=NA_-_Search_-_Brand_-_General&amp;utm_source=adwords&amp;utm_medium=ppc&amp;utm_content=21617082204-172685003408-712392839014&amp;hsa_acc=5445977957&amp;hsa_cam=21617082204&amp;hsa_grp=172685003408&amp;hsa_ad=712392839014&amp;hsa_src=g&amp;hsa_tgt=kwd-2352571556363&amp;hsa_kw=panorama%20playbook&amp;hsa_mt=p&amp;hsa_net=adwords&amp;hsa_ver=3&amp;hstk_creative=712392839014&amp;hstk_campaign=21617082204&amp;hstk_network=googleAds&amp;gad_source=1&amp;gad_campaignid=21617082204&amp;gbraid=0AAAAADdH8ZwmbOj7nJFqkY7NZh-f4YRTq&amp;gclid=CjwKCAjwtcHPBhADEiwAWo3sJsObX2pvvcraXIB2KCLlFuBNUlrC2JirTNMDqhXKayVBeP1uzIyl-xoCNMgQAvD_Bw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hyperlink" Target="https://drive.google.com/file/d/1k3NQJa5ICpg9yvb_O1AQlYTMknCZgIxb/view?usp=sharing" TargetMode="External"/><Relationship Id="rId5"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24.png"/><Relationship Id="rId5" Type="http://schemas.openxmlformats.org/officeDocument/2006/relationships/hyperlink" Target="https://schoolguide.casel.org/resource/community-building-circle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33.png"/><Relationship Id="rId11" Type="http://schemas.openxmlformats.org/officeDocument/2006/relationships/image" Target="../media/image32.png"/><Relationship Id="rId10" Type="http://schemas.openxmlformats.org/officeDocument/2006/relationships/image" Target="../media/image16.png"/><Relationship Id="rId12" Type="http://schemas.openxmlformats.org/officeDocument/2006/relationships/image" Target="../media/image39.png"/><Relationship Id="rId9" Type="http://schemas.openxmlformats.org/officeDocument/2006/relationships/image" Target="../media/image22.png"/><Relationship Id="rId5" Type="http://schemas.openxmlformats.org/officeDocument/2006/relationships/image" Target="../media/image12.png"/><Relationship Id="rId6" Type="http://schemas.openxmlformats.org/officeDocument/2006/relationships/image" Target="../media/image56.png"/><Relationship Id="rId7" Type="http://schemas.openxmlformats.org/officeDocument/2006/relationships/image" Target="../media/image21.png"/><Relationship Id="rId8"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8" name="Shape 128"/>
        <p:cNvGrpSpPr/>
        <p:nvPr/>
      </p:nvGrpSpPr>
      <p:grpSpPr>
        <a:xfrm>
          <a:off x="0" y="0"/>
          <a:ext cx="0" cy="0"/>
          <a:chOff x="0" y="0"/>
          <a:chExt cx="0" cy="0"/>
        </a:xfrm>
      </p:grpSpPr>
      <p:sp>
        <p:nvSpPr>
          <p:cNvPr id="129" name="Google Shape;129;p25"/>
          <p:cNvSpPr txBox="1"/>
          <p:nvPr>
            <p:ph idx="1" type="subTitle"/>
          </p:nvPr>
        </p:nvSpPr>
        <p:spPr>
          <a:xfrm>
            <a:off x="2228300" y="2175450"/>
            <a:ext cx="4842000" cy="960300"/>
          </a:xfrm>
          <a:prstGeom prst="rect">
            <a:avLst/>
          </a:prstGeom>
        </p:spPr>
        <p:txBody>
          <a:bodyPr anchorCtr="0" anchor="t" bIns="91425" lIns="91425" spcFirstLastPara="1" rIns="91425" wrap="square" tIns="91425">
            <a:normAutofit fontScale="62500" lnSpcReduction="10000"/>
          </a:bodyPr>
          <a:lstStyle/>
          <a:p>
            <a:pPr indent="0" lvl="0" marL="0" rtl="0" algn="ctr">
              <a:spcBef>
                <a:spcPts val="0"/>
              </a:spcBef>
              <a:spcAft>
                <a:spcPts val="0"/>
              </a:spcAft>
              <a:buNone/>
            </a:pPr>
            <a:r>
              <a:rPr b="1" lang="en" sz="2800">
                <a:solidFill>
                  <a:schemeClr val="dk1"/>
                </a:solidFill>
                <a:latin typeface="Montserrat"/>
                <a:ea typeface="Montserrat"/>
                <a:cs typeface="Montserrat"/>
                <a:sym typeface="Montserrat"/>
              </a:rPr>
              <a:t>A Tiered MTSS Framework for Everyday Classrooms and Student Needs</a:t>
            </a:r>
            <a:endParaRPr b="1" sz="280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p>
        </p:txBody>
      </p:sp>
      <p:pic>
        <p:nvPicPr>
          <p:cNvPr id="130" name="Google Shape;130;p25"/>
          <p:cNvPicPr preferRelativeResize="0"/>
          <p:nvPr/>
        </p:nvPicPr>
        <p:blipFill>
          <a:blip r:embed="rId4">
            <a:alphaModFix/>
          </a:blip>
          <a:stretch>
            <a:fillRect/>
          </a:stretch>
        </p:blipFill>
        <p:spPr>
          <a:xfrm>
            <a:off x="3875725" y="3025825"/>
            <a:ext cx="1502326" cy="1502326"/>
          </a:xfrm>
          <a:prstGeom prst="rect">
            <a:avLst/>
          </a:prstGeom>
          <a:noFill/>
          <a:ln>
            <a:noFill/>
          </a:ln>
        </p:spPr>
      </p:pic>
      <p:sp>
        <p:nvSpPr>
          <p:cNvPr id="131" name="Google Shape;131;p25"/>
          <p:cNvSpPr txBox="1"/>
          <p:nvPr/>
        </p:nvSpPr>
        <p:spPr>
          <a:xfrm>
            <a:off x="2760450" y="671025"/>
            <a:ext cx="3623100" cy="16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4320">
                <a:solidFill>
                  <a:schemeClr val="dk1"/>
                </a:solidFill>
                <a:latin typeface="DM Serif Display"/>
                <a:ea typeface="DM Serif Display"/>
                <a:cs typeface="DM Serif Display"/>
                <a:sym typeface="DM Serif Display"/>
              </a:rPr>
              <a:t>Making Peace Circles Work</a:t>
            </a:r>
            <a:endParaRPr sz="18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2" name="Shape 242"/>
        <p:cNvGrpSpPr/>
        <p:nvPr/>
      </p:nvGrpSpPr>
      <p:grpSpPr>
        <a:xfrm>
          <a:off x="0" y="0"/>
          <a:ext cx="0" cy="0"/>
          <a:chOff x="0" y="0"/>
          <a:chExt cx="0" cy="0"/>
        </a:xfrm>
      </p:grpSpPr>
      <p:sp>
        <p:nvSpPr>
          <p:cNvPr id="243" name="Google Shape;243;p34"/>
          <p:cNvSpPr txBox="1"/>
          <p:nvPr>
            <p:ph type="title"/>
          </p:nvPr>
        </p:nvSpPr>
        <p:spPr>
          <a:xfrm>
            <a:off x="311700" y="2272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600">
                <a:solidFill>
                  <a:srgbClr val="4A5D4E"/>
                </a:solidFill>
                <a:latin typeface="DM Serif Display"/>
                <a:ea typeface="DM Serif Display"/>
                <a:cs typeface="DM Serif Display"/>
                <a:sym typeface="DM Serif Display"/>
              </a:rPr>
              <a:t>Setting Up Your Circle</a:t>
            </a:r>
            <a:endParaRPr sz="3600">
              <a:solidFill>
                <a:srgbClr val="4A5D4E"/>
              </a:solidFill>
              <a:latin typeface="DM Serif Display"/>
              <a:ea typeface="DM Serif Display"/>
              <a:cs typeface="DM Serif Display"/>
              <a:sym typeface="DM Serif Display"/>
            </a:endParaRPr>
          </a:p>
          <a:p>
            <a:pPr indent="0" lvl="0" marL="0" rtl="0" algn="l">
              <a:spcBef>
                <a:spcPts val="0"/>
              </a:spcBef>
              <a:spcAft>
                <a:spcPts val="0"/>
              </a:spcAft>
              <a:buNone/>
            </a:pPr>
            <a:r>
              <a:t/>
            </a:r>
            <a:endParaRPr/>
          </a:p>
        </p:txBody>
      </p:sp>
      <p:pic>
        <p:nvPicPr>
          <p:cNvPr id="244" name="Google Shape;244;p34"/>
          <p:cNvPicPr preferRelativeResize="0"/>
          <p:nvPr/>
        </p:nvPicPr>
        <p:blipFill rotWithShape="1">
          <a:blip r:embed="rId4">
            <a:alphaModFix/>
          </a:blip>
          <a:srcRect b="62723" l="0" r="78178" t="15190"/>
          <a:stretch/>
        </p:blipFill>
        <p:spPr>
          <a:xfrm>
            <a:off x="1404305" y="1020138"/>
            <a:ext cx="1140544" cy="1154426"/>
          </a:xfrm>
          <a:prstGeom prst="rect">
            <a:avLst/>
          </a:prstGeom>
          <a:noFill/>
          <a:ln>
            <a:noFill/>
          </a:ln>
        </p:spPr>
      </p:pic>
      <p:pic>
        <p:nvPicPr>
          <p:cNvPr id="245" name="Google Shape;245;p34"/>
          <p:cNvPicPr preferRelativeResize="0"/>
          <p:nvPr/>
        </p:nvPicPr>
        <p:blipFill rotWithShape="1">
          <a:blip r:embed="rId4">
            <a:alphaModFix/>
          </a:blip>
          <a:srcRect b="23869" l="0" r="76534" t="56863"/>
          <a:stretch/>
        </p:blipFill>
        <p:spPr>
          <a:xfrm>
            <a:off x="5826075" y="1020150"/>
            <a:ext cx="1444724" cy="1186234"/>
          </a:xfrm>
          <a:prstGeom prst="rect">
            <a:avLst/>
          </a:prstGeom>
          <a:noFill/>
          <a:ln>
            <a:noFill/>
          </a:ln>
        </p:spPr>
      </p:pic>
      <p:pic>
        <p:nvPicPr>
          <p:cNvPr id="246" name="Google Shape;246;p34"/>
          <p:cNvPicPr preferRelativeResize="0"/>
          <p:nvPr/>
        </p:nvPicPr>
        <p:blipFill rotWithShape="1">
          <a:blip r:embed="rId4">
            <a:alphaModFix/>
          </a:blip>
          <a:srcRect b="57234" l="78178" r="0" t="16919"/>
          <a:stretch/>
        </p:blipFill>
        <p:spPr>
          <a:xfrm>
            <a:off x="3596401" y="3152714"/>
            <a:ext cx="1444749" cy="1711230"/>
          </a:xfrm>
          <a:prstGeom prst="rect">
            <a:avLst/>
          </a:prstGeom>
          <a:noFill/>
          <a:ln>
            <a:noFill/>
          </a:ln>
        </p:spPr>
      </p:pic>
      <p:pic>
        <p:nvPicPr>
          <p:cNvPr id="247" name="Google Shape;247;p34"/>
          <p:cNvPicPr preferRelativeResize="0"/>
          <p:nvPr/>
        </p:nvPicPr>
        <p:blipFill rotWithShape="1">
          <a:blip r:embed="rId5">
            <a:alphaModFix/>
          </a:blip>
          <a:srcRect b="5663" l="29439" r="37945" t="62787"/>
          <a:stretch/>
        </p:blipFill>
        <p:spPr>
          <a:xfrm>
            <a:off x="1283425" y="2850563"/>
            <a:ext cx="1677601" cy="1622776"/>
          </a:xfrm>
          <a:prstGeom prst="rect">
            <a:avLst/>
          </a:prstGeom>
          <a:noFill/>
          <a:ln>
            <a:noFill/>
          </a:ln>
        </p:spPr>
      </p:pic>
      <p:pic>
        <p:nvPicPr>
          <p:cNvPr id="248" name="Google Shape;248;p34"/>
          <p:cNvPicPr preferRelativeResize="0"/>
          <p:nvPr/>
        </p:nvPicPr>
        <p:blipFill rotWithShape="1">
          <a:blip r:embed="rId5">
            <a:alphaModFix/>
          </a:blip>
          <a:srcRect b="6784" l="63887" r="0" t="63450"/>
          <a:stretch/>
        </p:blipFill>
        <p:spPr>
          <a:xfrm>
            <a:off x="5676525" y="2904075"/>
            <a:ext cx="1838925" cy="1515751"/>
          </a:xfrm>
          <a:prstGeom prst="rect">
            <a:avLst/>
          </a:prstGeom>
          <a:noFill/>
          <a:ln>
            <a:noFill/>
          </a:ln>
        </p:spPr>
      </p:pic>
      <p:pic>
        <p:nvPicPr>
          <p:cNvPr id="249" name="Google Shape;249;p34"/>
          <p:cNvPicPr preferRelativeResize="0"/>
          <p:nvPr/>
        </p:nvPicPr>
        <p:blipFill rotWithShape="1">
          <a:blip r:embed="rId6">
            <a:alphaModFix/>
          </a:blip>
          <a:srcRect b="45377" l="26675" r="26289" t="26157"/>
          <a:stretch/>
        </p:blipFill>
        <p:spPr>
          <a:xfrm>
            <a:off x="1283425" y="3127550"/>
            <a:ext cx="1677601" cy="1264298"/>
          </a:xfrm>
          <a:prstGeom prst="rect">
            <a:avLst/>
          </a:prstGeom>
          <a:noFill/>
          <a:ln>
            <a:noFill/>
          </a:ln>
        </p:spPr>
      </p:pic>
      <p:pic>
        <p:nvPicPr>
          <p:cNvPr id="250" name="Google Shape;250;p34"/>
          <p:cNvPicPr preferRelativeResize="0"/>
          <p:nvPr/>
        </p:nvPicPr>
        <p:blipFill>
          <a:blip r:embed="rId7">
            <a:alphaModFix/>
          </a:blip>
          <a:stretch>
            <a:fillRect/>
          </a:stretch>
        </p:blipFill>
        <p:spPr>
          <a:xfrm>
            <a:off x="3523936" y="1087500"/>
            <a:ext cx="1739227" cy="175247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4" name="Shape 254"/>
        <p:cNvGrpSpPr/>
        <p:nvPr/>
      </p:nvGrpSpPr>
      <p:grpSpPr>
        <a:xfrm>
          <a:off x="0" y="0"/>
          <a:ext cx="0" cy="0"/>
          <a:chOff x="0" y="0"/>
          <a:chExt cx="0" cy="0"/>
        </a:xfrm>
      </p:grpSpPr>
      <p:sp>
        <p:nvSpPr>
          <p:cNvPr id="255" name="Google Shape;255;p35"/>
          <p:cNvSpPr txBox="1"/>
          <p:nvPr>
            <p:ph type="title"/>
          </p:nvPr>
        </p:nvSpPr>
        <p:spPr>
          <a:xfrm>
            <a:off x="311700" y="2272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600">
                <a:solidFill>
                  <a:srgbClr val="4A5D4E"/>
                </a:solidFill>
                <a:latin typeface="DM Serif Display"/>
                <a:ea typeface="DM Serif Display"/>
                <a:cs typeface="DM Serif Display"/>
                <a:sym typeface="DM Serif Display"/>
              </a:rPr>
              <a:t>Writing Your </a:t>
            </a:r>
            <a:r>
              <a:rPr lang="en" sz="3600">
                <a:solidFill>
                  <a:srgbClr val="4A5D4E"/>
                </a:solidFill>
                <a:latin typeface="DM Serif Display"/>
                <a:ea typeface="DM Serif Display"/>
                <a:cs typeface="DM Serif Display"/>
                <a:sym typeface="DM Serif Display"/>
              </a:rPr>
              <a:t>Circle Lesson Plan</a:t>
            </a:r>
            <a:endParaRPr sz="3600">
              <a:solidFill>
                <a:srgbClr val="4A5D4E"/>
              </a:solidFill>
              <a:latin typeface="DM Serif Display"/>
              <a:ea typeface="DM Serif Display"/>
              <a:cs typeface="DM Serif Display"/>
              <a:sym typeface="DM Serif Display"/>
            </a:endParaRPr>
          </a:p>
          <a:p>
            <a:pPr indent="0" lvl="0" marL="0" rtl="0" algn="l">
              <a:spcBef>
                <a:spcPts val="0"/>
              </a:spcBef>
              <a:spcAft>
                <a:spcPts val="0"/>
              </a:spcAft>
              <a:buNone/>
            </a:pPr>
            <a:r>
              <a:t/>
            </a:r>
            <a:endParaRPr/>
          </a:p>
        </p:txBody>
      </p:sp>
      <p:sp>
        <p:nvSpPr>
          <p:cNvPr id="256" name="Google Shape;256;p35"/>
          <p:cNvSpPr txBox="1"/>
          <p:nvPr/>
        </p:nvSpPr>
        <p:spPr>
          <a:xfrm>
            <a:off x="4271875" y="1021425"/>
            <a:ext cx="4158300" cy="36078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t/>
            </a:r>
            <a:endParaRPr sz="2180">
              <a:solidFill>
                <a:srgbClr val="003366"/>
              </a:solidFill>
              <a:latin typeface="Montserrat Light"/>
              <a:ea typeface="Montserrat Light"/>
              <a:cs typeface="Montserrat Light"/>
              <a:sym typeface="Montserrat Light"/>
            </a:endParaRPr>
          </a:p>
          <a:p>
            <a:pPr indent="-367030" lvl="0" marL="457200" rtl="0" algn="l">
              <a:spcBef>
                <a:spcPts val="0"/>
              </a:spcBef>
              <a:spcAft>
                <a:spcPts val="0"/>
              </a:spcAft>
              <a:buClr>
                <a:srgbClr val="003366"/>
              </a:buClr>
              <a:buSzPts val="2180"/>
              <a:buFont typeface="Montserrat Light"/>
              <a:buChar char="❖"/>
            </a:pPr>
            <a:r>
              <a:rPr lang="en" sz="2180">
                <a:solidFill>
                  <a:srgbClr val="003366"/>
                </a:solidFill>
                <a:latin typeface="Montserrat Light"/>
                <a:ea typeface="Montserrat Light"/>
                <a:cs typeface="Montserrat Light"/>
                <a:sym typeface="Montserrat Light"/>
              </a:rPr>
              <a:t>Identify your goal</a:t>
            </a:r>
            <a:endParaRPr sz="2180">
              <a:solidFill>
                <a:srgbClr val="003366"/>
              </a:solidFill>
              <a:latin typeface="Montserrat Light"/>
              <a:ea typeface="Montserrat Light"/>
              <a:cs typeface="Montserrat Light"/>
              <a:sym typeface="Montserrat Light"/>
            </a:endParaRPr>
          </a:p>
          <a:p>
            <a:pPr indent="-367030" lvl="0" marL="457200" rtl="0" algn="l">
              <a:spcBef>
                <a:spcPts val="0"/>
              </a:spcBef>
              <a:spcAft>
                <a:spcPts val="0"/>
              </a:spcAft>
              <a:buClr>
                <a:srgbClr val="003366"/>
              </a:buClr>
              <a:buSzPts val="2180"/>
              <a:buFont typeface="Montserrat Light"/>
              <a:buChar char="❖"/>
            </a:pPr>
            <a:r>
              <a:rPr lang="en" sz="2180">
                <a:solidFill>
                  <a:srgbClr val="003366"/>
                </a:solidFill>
                <a:latin typeface="Montserrat Light"/>
                <a:ea typeface="Montserrat Light"/>
                <a:cs typeface="Montserrat Light"/>
                <a:sym typeface="Montserrat Light"/>
              </a:rPr>
              <a:t>Consider your circle participants’ interests and relationships</a:t>
            </a:r>
            <a:endParaRPr sz="2180">
              <a:solidFill>
                <a:srgbClr val="003366"/>
              </a:solidFill>
              <a:latin typeface="Montserrat Light"/>
              <a:ea typeface="Montserrat Light"/>
              <a:cs typeface="Montserrat Light"/>
              <a:sym typeface="Montserrat Light"/>
            </a:endParaRPr>
          </a:p>
          <a:p>
            <a:pPr indent="-367030" lvl="0" marL="457200" rtl="0" algn="l">
              <a:spcBef>
                <a:spcPts val="0"/>
              </a:spcBef>
              <a:spcAft>
                <a:spcPts val="0"/>
              </a:spcAft>
              <a:buClr>
                <a:srgbClr val="003366"/>
              </a:buClr>
              <a:buSzPts val="2180"/>
              <a:buFont typeface="Montserrat Light"/>
              <a:buChar char="❖"/>
            </a:pPr>
            <a:r>
              <a:rPr lang="en" sz="2180">
                <a:solidFill>
                  <a:srgbClr val="003366"/>
                </a:solidFill>
                <a:latin typeface="Montserrat Light"/>
                <a:ea typeface="Montserrat Light"/>
                <a:cs typeface="Montserrat Light"/>
                <a:sym typeface="Montserrat Light"/>
              </a:rPr>
              <a:t>Do you need/have time for an </a:t>
            </a:r>
            <a:r>
              <a:rPr lang="en" sz="2180">
                <a:solidFill>
                  <a:srgbClr val="003366"/>
                </a:solidFill>
                <a:latin typeface="Montserrat Light"/>
                <a:ea typeface="Montserrat Light"/>
                <a:cs typeface="Montserrat Light"/>
                <a:sym typeface="Montserrat Light"/>
              </a:rPr>
              <a:t>icebreaker</a:t>
            </a:r>
            <a:r>
              <a:rPr lang="en" sz="2180">
                <a:solidFill>
                  <a:srgbClr val="003366"/>
                </a:solidFill>
                <a:latin typeface="Montserrat Light"/>
                <a:ea typeface="Montserrat Light"/>
                <a:cs typeface="Montserrat Light"/>
                <a:sym typeface="Montserrat Light"/>
              </a:rPr>
              <a:t>?</a:t>
            </a:r>
            <a:endParaRPr sz="2180">
              <a:solidFill>
                <a:srgbClr val="003366"/>
              </a:solidFill>
              <a:latin typeface="Montserrat Light"/>
              <a:ea typeface="Montserrat Light"/>
              <a:cs typeface="Montserrat Light"/>
              <a:sym typeface="Montserrat Light"/>
            </a:endParaRPr>
          </a:p>
          <a:p>
            <a:pPr indent="-367030" lvl="0" marL="457200" rtl="0" algn="l">
              <a:spcBef>
                <a:spcPts val="0"/>
              </a:spcBef>
              <a:spcAft>
                <a:spcPts val="0"/>
              </a:spcAft>
              <a:buClr>
                <a:srgbClr val="003366"/>
              </a:buClr>
              <a:buSzPts val="2180"/>
              <a:buFont typeface="Montserrat Light"/>
              <a:buChar char="❖"/>
            </a:pPr>
            <a:r>
              <a:rPr lang="en" sz="2180">
                <a:solidFill>
                  <a:srgbClr val="003366"/>
                </a:solidFill>
                <a:latin typeface="Montserrat Light"/>
                <a:ea typeface="Montserrat Light"/>
                <a:cs typeface="Montserrat Light"/>
                <a:sym typeface="Montserrat Light"/>
              </a:rPr>
              <a:t>Find your reflections</a:t>
            </a:r>
            <a:endParaRPr sz="2180">
              <a:solidFill>
                <a:srgbClr val="003366"/>
              </a:solidFill>
              <a:latin typeface="Montserrat Light"/>
              <a:ea typeface="Montserrat Light"/>
              <a:cs typeface="Montserrat Light"/>
              <a:sym typeface="Montserrat Light"/>
            </a:endParaRPr>
          </a:p>
          <a:p>
            <a:pPr indent="-367030" lvl="0" marL="457200" rtl="0" algn="l">
              <a:spcBef>
                <a:spcPts val="0"/>
              </a:spcBef>
              <a:spcAft>
                <a:spcPts val="0"/>
              </a:spcAft>
              <a:buClr>
                <a:srgbClr val="003366"/>
              </a:buClr>
              <a:buSzPts val="2180"/>
              <a:buFont typeface="Montserrat Light"/>
              <a:buChar char="❖"/>
            </a:pPr>
            <a:r>
              <a:rPr lang="en" sz="2180">
                <a:solidFill>
                  <a:srgbClr val="003366"/>
                </a:solidFill>
                <a:latin typeface="Montserrat Light"/>
                <a:ea typeface="Montserrat Light"/>
                <a:cs typeface="Montserrat Light"/>
                <a:sym typeface="Montserrat Light"/>
              </a:rPr>
              <a:t>Develop your questions</a:t>
            </a:r>
            <a:endParaRPr sz="2180">
              <a:solidFill>
                <a:srgbClr val="003366"/>
              </a:solidFill>
              <a:latin typeface="Montserrat Light"/>
              <a:ea typeface="Montserrat Light"/>
              <a:cs typeface="Montserrat Light"/>
              <a:sym typeface="Montserrat Light"/>
            </a:endParaRPr>
          </a:p>
          <a:p>
            <a:pPr indent="0" lvl="0" marL="457200" rtl="0" algn="l">
              <a:spcBef>
                <a:spcPts val="0"/>
              </a:spcBef>
              <a:spcAft>
                <a:spcPts val="0"/>
              </a:spcAft>
              <a:buNone/>
            </a:pPr>
            <a:r>
              <a:t/>
            </a:r>
            <a:endParaRPr sz="2180">
              <a:solidFill>
                <a:srgbClr val="003366"/>
              </a:solidFill>
              <a:latin typeface="Montserrat Light"/>
              <a:ea typeface="Montserrat Light"/>
              <a:cs typeface="Montserrat Light"/>
              <a:sym typeface="Montserrat Light"/>
            </a:endParaRPr>
          </a:p>
          <a:p>
            <a:pPr indent="0" lvl="0" marL="457200" rtl="0" algn="l">
              <a:spcBef>
                <a:spcPts val="0"/>
              </a:spcBef>
              <a:spcAft>
                <a:spcPts val="0"/>
              </a:spcAft>
              <a:buNone/>
            </a:pPr>
            <a:r>
              <a:t/>
            </a:r>
            <a:endParaRPr sz="1800">
              <a:solidFill>
                <a:schemeClr val="dk2"/>
              </a:solidFill>
            </a:endParaRPr>
          </a:p>
        </p:txBody>
      </p:sp>
      <p:pic>
        <p:nvPicPr>
          <p:cNvPr id="257" name="Google Shape;257;p35"/>
          <p:cNvPicPr preferRelativeResize="0"/>
          <p:nvPr/>
        </p:nvPicPr>
        <p:blipFill>
          <a:blip r:embed="rId4">
            <a:alphaModFix/>
          </a:blip>
          <a:stretch>
            <a:fillRect/>
          </a:stretch>
        </p:blipFill>
        <p:spPr>
          <a:xfrm>
            <a:off x="1030305" y="1350790"/>
            <a:ext cx="2289870" cy="2949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1" name="Shape 261"/>
        <p:cNvGrpSpPr/>
        <p:nvPr/>
      </p:nvGrpSpPr>
      <p:grpSpPr>
        <a:xfrm>
          <a:off x="0" y="0"/>
          <a:ext cx="0" cy="0"/>
          <a:chOff x="0" y="0"/>
          <a:chExt cx="0" cy="0"/>
        </a:xfrm>
      </p:grpSpPr>
      <p:sp>
        <p:nvSpPr>
          <p:cNvPr id="262" name="Google Shape;262;p36"/>
          <p:cNvSpPr txBox="1"/>
          <p:nvPr>
            <p:ph type="title"/>
          </p:nvPr>
        </p:nvSpPr>
        <p:spPr>
          <a:xfrm>
            <a:off x="5165700" y="441125"/>
            <a:ext cx="3688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4A5D4E"/>
                </a:solidFill>
                <a:latin typeface="DM Serif Display"/>
                <a:ea typeface="DM Serif Display"/>
                <a:cs typeface="DM Serif Display"/>
                <a:sym typeface="DM Serif Display"/>
              </a:rPr>
              <a:t>Circles Staff </a:t>
            </a:r>
            <a:endParaRPr>
              <a:solidFill>
                <a:srgbClr val="4A5D4E"/>
              </a:solidFill>
              <a:latin typeface="DM Serif Display"/>
              <a:ea typeface="DM Serif Display"/>
              <a:cs typeface="DM Serif Display"/>
              <a:sym typeface="DM Serif Display"/>
            </a:endParaRPr>
          </a:p>
          <a:p>
            <a:pPr indent="0" lvl="0" marL="0" rtl="0" algn="ctr">
              <a:spcBef>
                <a:spcPts val="1000"/>
              </a:spcBef>
              <a:spcAft>
                <a:spcPts val="0"/>
              </a:spcAft>
              <a:buNone/>
            </a:pPr>
            <a:r>
              <a:rPr lang="en">
                <a:solidFill>
                  <a:srgbClr val="4A5D4E"/>
                </a:solidFill>
                <a:latin typeface="DM Serif Display"/>
                <a:ea typeface="DM Serif Display"/>
                <a:cs typeface="DM Serif Display"/>
                <a:sym typeface="DM Serif Display"/>
              </a:rPr>
              <a:t>  Resource Page</a:t>
            </a:r>
            <a:endParaRPr>
              <a:solidFill>
                <a:srgbClr val="4A5D4E"/>
              </a:solidFill>
              <a:latin typeface="DM Serif Display"/>
              <a:ea typeface="DM Serif Display"/>
              <a:cs typeface="DM Serif Display"/>
              <a:sym typeface="DM Serif Display"/>
            </a:endParaRPr>
          </a:p>
          <a:p>
            <a:pPr indent="0" lvl="0" marL="0" rtl="0" algn="ctr">
              <a:spcBef>
                <a:spcPts val="1000"/>
              </a:spcBef>
              <a:spcAft>
                <a:spcPts val="0"/>
              </a:spcAft>
              <a:buNone/>
            </a:pPr>
            <a:r>
              <a:t/>
            </a:r>
            <a:endParaRPr sz="2067">
              <a:solidFill>
                <a:srgbClr val="4A5D4E"/>
              </a:solidFill>
              <a:latin typeface="DM Serif Display"/>
              <a:ea typeface="DM Serif Display"/>
              <a:cs typeface="DM Serif Display"/>
              <a:sym typeface="DM Serif Display"/>
            </a:endParaRPr>
          </a:p>
          <a:p>
            <a:pPr indent="0" lvl="0" marL="0" rtl="0" algn="ctr">
              <a:spcBef>
                <a:spcPts val="0"/>
              </a:spcBef>
              <a:spcAft>
                <a:spcPts val="0"/>
              </a:spcAft>
              <a:buNone/>
            </a:pPr>
            <a:r>
              <a:t/>
            </a:r>
            <a:endParaRPr>
              <a:solidFill>
                <a:srgbClr val="4A5D4E"/>
              </a:solidFill>
              <a:latin typeface="DM Serif Display"/>
              <a:ea typeface="DM Serif Display"/>
              <a:cs typeface="DM Serif Display"/>
              <a:sym typeface="DM Serif Display"/>
            </a:endParaRPr>
          </a:p>
          <a:p>
            <a:pPr indent="0" lvl="0" marL="0" rtl="0" algn="l">
              <a:spcBef>
                <a:spcPts val="1000"/>
              </a:spcBef>
              <a:spcAft>
                <a:spcPts val="0"/>
              </a:spcAft>
              <a:buNone/>
            </a:pPr>
            <a:r>
              <a:t/>
            </a:r>
            <a:endParaRPr/>
          </a:p>
        </p:txBody>
      </p:sp>
      <p:pic>
        <p:nvPicPr>
          <p:cNvPr id="263" name="Google Shape;263;p36"/>
          <p:cNvPicPr preferRelativeResize="0"/>
          <p:nvPr/>
        </p:nvPicPr>
        <p:blipFill>
          <a:blip r:embed="rId4">
            <a:alphaModFix/>
          </a:blip>
          <a:stretch>
            <a:fillRect/>
          </a:stretch>
        </p:blipFill>
        <p:spPr>
          <a:xfrm>
            <a:off x="420174" y="361850"/>
            <a:ext cx="4645227" cy="1322625"/>
          </a:xfrm>
          <a:prstGeom prst="rect">
            <a:avLst/>
          </a:prstGeom>
          <a:noFill/>
          <a:ln>
            <a:noFill/>
          </a:ln>
        </p:spPr>
      </p:pic>
      <p:pic>
        <p:nvPicPr>
          <p:cNvPr id="264" name="Google Shape;264;p36"/>
          <p:cNvPicPr preferRelativeResize="0"/>
          <p:nvPr/>
        </p:nvPicPr>
        <p:blipFill>
          <a:blip r:embed="rId5">
            <a:alphaModFix/>
          </a:blip>
          <a:stretch>
            <a:fillRect/>
          </a:stretch>
        </p:blipFill>
        <p:spPr>
          <a:xfrm>
            <a:off x="152400" y="2098825"/>
            <a:ext cx="6588809" cy="2515575"/>
          </a:xfrm>
          <a:prstGeom prst="rect">
            <a:avLst/>
          </a:prstGeom>
          <a:noFill/>
          <a:ln>
            <a:noFill/>
          </a:ln>
        </p:spPr>
      </p:pic>
      <p:pic>
        <p:nvPicPr>
          <p:cNvPr id="265" name="Google Shape;265;p36"/>
          <p:cNvPicPr preferRelativeResize="0"/>
          <p:nvPr/>
        </p:nvPicPr>
        <p:blipFill>
          <a:blip r:embed="rId6">
            <a:alphaModFix/>
          </a:blip>
          <a:stretch>
            <a:fillRect/>
          </a:stretch>
        </p:blipFill>
        <p:spPr>
          <a:xfrm>
            <a:off x="6828125" y="2098825"/>
            <a:ext cx="2113300" cy="25155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9" name="Shape 269"/>
        <p:cNvGrpSpPr/>
        <p:nvPr/>
      </p:nvGrpSpPr>
      <p:grpSpPr>
        <a:xfrm>
          <a:off x="0" y="0"/>
          <a:ext cx="0" cy="0"/>
          <a:chOff x="0" y="0"/>
          <a:chExt cx="0" cy="0"/>
        </a:xfrm>
      </p:grpSpPr>
      <p:sp>
        <p:nvSpPr>
          <p:cNvPr id="270" name="Google Shape;270;p37"/>
          <p:cNvSpPr txBox="1"/>
          <p:nvPr>
            <p:ph type="title"/>
          </p:nvPr>
        </p:nvSpPr>
        <p:spPr>
          <a:xfrm>
            <a:off x="1086650" y="1173575"/>
            <a:ext cx="2347200" cy="1738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4A5D4E"/>
                </a:solidFill>
                <a:latin typeface="DM Serif Display"/>
                <a:ea typeface="DM Serif Display"/>
                <a:cs typeface="DM Serif Display"/>
                <a:sym typeface="DM Serif Display"/>
              </a:rPr>
              <a:t>Using Circles in a Tiered Model</a:t>
            </a:r>
            <a:endParaRPr>
              <a:solidFill>
                <a:srgbClr val="4A5D4E"/>
              </a:solidFill>
              <a:latin typeface="DM Serif Display"/>
              <a:ea typeface="DM Serif Display"/>
              <a:cs typeface="DM Serif Display"/>
              <a:sym typeface="DM Serif Display"/>
            </a:endParaRPr>
          </a:p>
        </p:txBody>
      </p:sp>
      <p:pic>
        <p:nvPicPr>
          <p:cNvPr id="271" name="Google Shape;271;p37"/>
          <p:cNvPicPr preferRelativeResize="0"/>
          <p:nvPr/>
        </p:nvPicPr>
        <p:blipFill>
          <a:blip r:embed="rId4">
            <a:alphaModFix/>
          </a:blip>
          <a:stretch>
            <a:fillRect/>
          </a:stretch>
        </p:blipFill>
        <p:spPr>
          <a:xfrm>
            <a:off x="3994050" y="641950"/>
            <a:ext cx="4343400" cy="3714750"/>
          </a:xfrm>
          <a:prstGeom prst="rect">
            <a:avLst/>
          </a:prstGeom>
          <a:noFill/>
          <a:ln>
            <a:noFill/>
          </a:ln>
        </p:spPr>
      </p:pic>
      <p:sp>
        <p:nvSpPr>
          <p:cNvPr id="272" name="Google Shape;272;p37"/>
          <p:cNvSpPr/>
          <p:nvPr/>
        </p:nvSpPr>
        <p:spPr>
          <a:xfrm>
            <a:off x="1463350" y="3129550"/>
            <a:ext cx="3259800" cy="999600"/>
          </a:xfrm>
          <a:prstGeom prst="doubleWave">
            <a:avLst>
              <a:gd fmla="val 6250" name="adj1"/>
              <a:gd fmla="val 0" name="adj2"/>
            </a:avLst>
          </a:prstGeom>
          <a:solidFill>
            <a:schemeClr val="lt2"/>
          </a:solidFill>
          <a:ln cap="flat" cmpd="sng" w="19050">
            <a:solidFill>
              <a:srgbClr val="4A5D4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4A5D4E"/>
                </a:solidFill>
                <a:latin typeface="DM Serif Display"/>
                <a:ea typeface="DM Serif Display"/>
                <a:cs typeface="DM Serif Display"/>
                <a:sym typeface="DM Serif Display"/>
              </a:rPr>
              <a:t>Tier 1 - Universal</a:t>
            </a:r>
            <a:endParaRPr b="1" sz="2200">
              <a:solidFill>
                <a:srgbClr val="4A5D4E"/>
              </a:solidFill>
              <a:latin typeface="DM Serif Display"/>
              <a:ea typeface="DM Serif Display"/>
              <a:cs typeface="DM Serif Display"/>
              <a:sym typeface="DM Serif Displa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6" name="Shape 276"/>
        <p:cNvGrpSpPr/>
        <p:nvPr/>
      </p:nvGrpSpPr>
      <p:grpSpPr>
        <a:xfrm>
          <a:off x="0" y="0"/>
          <a:ext cx="0" cy="0"/>
          <a:chOff x="0" y="0"/>
          <a:chExt cx="0" cy="0"/>
        </a:xfrm>
      </p:grpSpPr>
      <p:sp>
        <p:nvSpPr>
          <p:cNvPr id="277" name="Google Shape;277;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4200">
                <a:solidFill>
                  <a:srgbClr val="4A5D4E"/>
                </a:solidFill>
                <a:latin typeface="DM Serif Display"/>
                <a:ea typeface="DM Serif Display"/>
                <a:cs typeface="DM Serif Display"/>
                <a:sym typeface="DM Serif Display"/>
              </a:rPr>
              <a:t>Community Circles</a:t>
            </a:r>
            <a:endParaRPr sz="4200">
              <a:solidFill>
                <a:srgbClr val="4A5D4E"/>
              </a:solidFill>
              <a:latin typeface="DM Serif Display"/>
              <a:ea typeface="DM Serif Display"/>
              <a:cs typeface="DM Serif Display"/>
              <a:sym typeface="DM Serif Display"/>
            </a:endParaRPr>
          </a:p>
          <a:p>
            <a:pPr indent="0" lvl="0" marL="0" rtl="0" algn="ctr">
              <a:spcBef>
                <a:spcPts val="0"/>
              </a:spcBef>
              <a:spcAft>
                <a:spcPts val="0"/>
              </a:spcAft>
              <a:buNone/>
            </a:pPr>
            <a:r>
              <a:t/>
            </a:r>
            <a:endParaRPr sz="3600">
              <a:solidFill>
                <a:srgbClr val="4A5D4E"/>
              </a:solidFill>
              <a:latin typeface="DM Serif Display"/>
              <a:ea typeface="DM Serif Display"/>
              <a:cs typeface="DM Serif Display"/>
              <a:sym typeface="DM Serif Display"/>
            </a:endParaRPr>
          </a:p>
          <a:p>
            <a:pPr indent="0" lvl="0" marL="0" rtl="0" algn="ctr">
              <a:spcBef>
                <a:spcPts val="0"/>
              </a:spcBef>
              <a:spcAft>
                <a:spcPts val="0"/>
              </a:spcAft>
              <a:buNone/>
            </a:pPr>
            <a:r>
              <a:t/>
            </a:r>
            <a:endParaRPr sz="3200">
              <a:solidFill>
                <a:srgbClr val="4A5D4E"/>
              </a:solidFill>
              <a:latin typeface="DM Serif Display"/>
              <a:ea typeface="DM Serif Display"/>
              <a:cs typeface="DM Serif Display"/>
              <a:sym typeface="DM Serif Display"/>
            </a:endParaRPr>
          </a:p>
        </p:txBody>
      </p:sp>
      <p:sp>
        <p:nvSpPr>
          <p:cNvPr id="278" name="Google Shape;278;p38"/>
          <p:cNvSpPr txBox="1"/>
          <p:nvPr>
            <p:ph idx="1" type="body"/>
          </p:nvPr>
        </p:nvSpPr>
        <p:spPr>
          <a:xfrm>
            <a:off x="311700" y="3083875"/>
            <a:ext cx="8520600" cy="1858500"/>
          </a:xfrm>
          <a:prstGeom prst="rect">
            <a:avLst/>
          </a:prstGeom>
        </p:spPr>
        <p:txBody>
          <a:bodyPr anchorCtr="0" anchor="t" bIns="91425" lIns="91425" spcFirstLastPara="1" rIns="91425" wrap="square" tIns="91425">
            <a:noAutofit/>
          </a:bodyPr>
          <a:lstStyle/>
          <a:p>
            <a:pPr indent="-323850" lvl="0" marL="457200" rtl="0" algn="l">
              <a:spcBef>
                <a:spcPts val="1200"/>
              </a:spcBef>
              <a:spcAft>
                <a:spcPts val="0"/>
              </a:spcAft>
              <a:buClr>
                <a:schemeClr val="dk1"/>
              </a:buClr>
              <a:buSzPts val="1500"/>
              <a:buChar char="●"/>
            </a:pPr>
            <a:r>
              <a:rPr lang="en" sz="1865"/>
              <a:t>Whole-class circles to build connection and belonging schoolwide.</a:t>
            </a:r>
            <a:endParaRPr sz="1865"/>
          </a:p>
          <a:p>
            <a:pPr indent="-323850" lvl="0" marL="457200" rtl="0" algn="l">
              <a:spcBef>
                <a:spcPts val="0"/>
              </a:spcBef>
              <a:spcAft>
                <a:spcPts val="0"/>
              </a:spcAft>
              <a:buClr>
                <a:schemeClr val="dk1"/>
              </a:buClr>
              <a:buSzPts val="1500"/>
              <a:buChar char="●"/>
            </a:pPr>
            <a:r>
              <a:rPr lang="en" sz="1865"/>
              <a:t>Morning Meetings K-5 &amp; Advisory (6-8)</a:t>
            </a:r>
            <a:endParaRPr sz="1865"/>
          </a:p>
          <a:p>
            <a:pPr indent="-347028" lvl="0" marL="457200" rtl="0" algn="l">
              <a:spcBef>
                <a:spcPts val="0"/>
              </a:spcBef>
              <a:spcAft>
                <a:spcPts val="0"/>
              </a:spcAft>
              <a:buClr>
                <a:schemeClr val="dk1"/>
              </a:buClr>
              <a:buSzPts val="1865"/>
              <a:buChar char="●"/>
            </a:pPr>
            <a:r>
              <a:rPr lang="en" sz="1865"/>
              <a:t>Grade Level Meetings at Elementary</a:t>
            </a:r>
            <a:endParaRPr sz="1865"/>
          </a:p>
          <a:p>
            <a:pPr indent="-347028" lvl="0" marL="457200" rtl="0" algn="l">
              <a:spcBef>
                <a:spcPts val="0"/>
              </a:spcBef>
              <a:spcAft>
                <a:spcPts val="0"/>
              </a:spcAft>
              <a:buClr>
                <a:schemeClr val="dk1"/>
              </a:buClr>
              <a:buSzPts val="1865"/>
              <a:buChar char="●"/>
            </a:pPr>
            <a:r>
              <a:rPr lang="en" sz="1865"/>
              <a:t>Universal SEL Lessons </a:t>
            </a:r>
            <a:endParaRPr sz="1865"/>
          </a:p>
          <a:p>
            <a:pPr indent="-323850" lvl="0" marL="457200" rtl="0" algn="l">
              <a:spcBef>
                <a:spcPts val="0"/>
              </a:spcBef>
              <a:spcAft>
                <a:spcPts val="0"/>
              </a:spcAft>
              <a:buClr>
                <a:schemeClr val="dk1"/>
              </a:buClr>
              <a:buSzPts val="1500"/>
              <a:buChar char="●"/>
            </a:pPr>
            <a:r>
              <a:rPr lang="en" sz="1865"/>
              <a:t>Helped students feel connected and successful throughout the school day.</a:t>
            </a:r>
            <a:endParaRPr sz="1865"/>
          </a:p>
          <a:p>
            <a:pPr indent="0" lvl="0" marL="457200" rtl="0" algn="l">
              <a:lnSpc>
                <a:spcPct val="95000"/>
              </a:lnSpc>
              <a:spcBef>
                <a:spcPts val="1200"/>
              </a:spcBef>
              <a:spcAft>
                <a:spcPts val="1200"/>
              </a:spcAft>
              <a:buNone/>
            </a:pPr>
            <a:r>
              <a:t/>
            </a:r>
            <a:endParaRPr sz="1465"/>
          </a:p>
        </p:txBody>
      </p:sp>
      <p:grpSp>
        <p:nvGrpSpPr>
          <p:cNvPr id="279" name="Google Shape;279;p38"/>
          <p:cNvGrpSpPr/>
          <p:nvPr/>
        </p:nvGrpSpPr>
        <p:grpSpPr>
          <a:xfrm>
            <a:off x="199988" y="1176263"/>
            <a:ext cx="8753475" cy="1428900"/>
            <a:chOff x="171450" y="1190625"/>
            <a:chExt cx="8753475" cy="1428900"/>
          </a:xfrm>
        </p:grpSpPr>
        <p:pic>
          <p:nvPicPr>
            <p:cNvPr id="280" name="Google Shape;280;p38"/>
            <p:cNvPicPr preferRelativeResize="0"/>
            <p:nvPr/>
          </p:nvPicPr>
          <p:blipFill rotWithShape="1">
            <a:blip r:embed="rId4">
              <a:alphaModFix/>
            </a:blip>
            <a:srcRect b="4545" l="0" r="0" t="4545"/>
            <a:stretch/>
          </p:blipFill>
          <p:spPr>
            <a:xfrm>
              <a:off x="171450" y="1190625"/>
              <a:ext cx="2095500" cy="1428900"/>
            </a:xfrm>
            <a:prstGeom prst="roundRect">
              <a:avLst>
                <a:gd fmla="val 8000" name="adj"/>
              </a:avLst>
            </a:prstGeom>
            <a:noFill/>
            <a:ln>
              <a:noFill/>
            </a:ln>
          </p:spPr>
        </p:pic>
        <p:pic>
          <p:nvPicPr>
            <p:cNvPr id="281" name="Google Shape;281;p38"/>
            <p:cNvPicPr preferRelativeResize="0"/>
            <p:nvPr/>
          </p:nvPicPr>
          <p:blipFill rotWithShape="1">
            <a:blip r:embed="rId5">
              <a:alphaModFix/>
            </a:blip>
            <a:srcRect b="4545" l="0" r="0" t="4545"/>
            <a:stretch/>
          </p:blipFill>
          <p:spPr>
            <a:xfrm>
              <a:off x="2390775" y="1190625"/>
              <a:ext cx="2095500" cy="1428900"/>
            </a:xfrm>
            <a:prstGeom prst="roundRect">
              <a:avLst>
                <a:gd fmla="val 8000" name="adj"/>
              </a:avLst>
            </a:prstGeom>
            <a:noFill/>
            <a:ln>
              <a:noFill/>
            </a:ln>
          </p:spPr>
        </p:pic>
        <p:pic>
          <p:nvPicPr>
            <p:cNvPr id="282" name="Google Shape;282;p38"/>
            <p:cNvPicPr preferRelativeResize="0"/>
            <p:nvPr/>
          </p:nvPicPr>
          <p:blipFill rotWithShape="1">
            <a:blip r:embed="rId6">
              <a:alphaModFix/>
            </a:blip>
            <a:srcRect b="4645" l="0" r="0" t="4636"/>
            <a:stretch/>
          </p:blipFill>
          <p:spPr>
            <a:xfrm>
              <a:off x="4610100" y="1190625"/>
              <a:ext cx="2095500" cy="1428900"/>
            </a:xfrm>
            <a:prstGeom prst="roundRect">
              <a:avLst>
                <a:gd fmla="val 8000" name="adj"/>
              </a:avLst>
            </a:prstGeom>
            <a:noFill/>
            <a:ln>
              <a:noFill/>
            </a:ln>
          </p:spPr>
        </p:pic>
        <p:pic>
          <p:nvPicPr>
            <p:cNvPr id="283" name="Google Shape;283;p38"/>
            <p:cNvPicPr preferRelativeResize="0"/>
            <p:nvPr/>
          </p:nvPicPr>
          <p:blipFill rotWithShape="1">
            <a:blip r:embed="rId7">
              <a:alphaModFix/>
            </a:blip>
            <a:srcRect b="4545" l="0" r="0" t="4545"/>
            <a:stretch/>
          </p:blipFill>
          <p:spPr>
            <a:xfrm>
              <a:off x="6829425" y="1190625"/>
              <a:ext cx="2095500" cy="1428900"/>
            </a:xfrm>
            <a:prstGeom prst="roundRect">
              <a:avLst>
                <a:gd fmla="val 8000" name="adj"/>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7" name="Shape 287"/>
        <p:cNvGrpSpPr/>
        <p:nvPr/>
      </p:nvGrpSpPr>
      <p:grpSpPr>
        <a:xfrm>
          <a:off x="0" y="0"/>
          <a:ext cx="0" cy="0"/>
          <a:chOff x="0" y="0"/>
          <a:chExt cx="0" cy="0"/>
        </a:xfrm>
      </p:grpSpPr>
      <p:sp>
        <p:nvSpPr>
          <p:cNvPr id="288" name="Google Shape;288;p39"/>
          <p:cNvSpPr txBox="1"/>
          <p:nvPr>
            <p:ph type="title"/>
          </p:nvPr>
        </p:nvSpPr>
        <p:spPr>
          <a:xfrm>
            <a:off x="311700" y="3096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4200">
                <a:solidFill>
                  <a:srgbClr val="4A5D4E"/>
                </a:solidFill>
                <a:latin typeface="DM Serif Display"/>
                <a:ea typeface="DM Serif Display"/>
                <a:cs typeface="DM Serif Display"/>
                <a:sym typeface="DM Serif Display"/>
              </a:rPr>
              <a:t>Academic Circles</a:t>
            </a:r>
            <a:endParaRPr sz="4200">
              <a:solidFill>
                <a:srgbClr val="4A5D4E"/>
              </a:solidFill>
              <a:latin typeface="DM Serif Display"/>
              <a:ea typeface="DM Serif Display"/>
              <a:cs typeface="DM Serif Display"/>
              <a:sym typeface="DM Serif Display"/>
            </a:endParaRPr>
          </a:p>
          <a:p>
            <a:pPr indent="0" lvl="0" marL="0" rtl="0" algn="ctr">
              <a:spcBef>
                <a:spcPts val="0"/>
              </a:spcBef>
              <a:spcAft>
                <a:spcPts val="0"/>
              </a:spcAft>
              <a:buNone/>
            </a:pPr>
            <a:r>
              <a:t/>
            </a:r>
            <a:endParaRPr sz="4200">
              <a:solidFill>
                <a:srgbClr val="4A5D4E"/>
              </a:solidFill>
              <a:latin typeface="DM Serif Display"/>
              <a:ea typeface="DM Serif Display"/>
              <a:cs typeface="DM Serif Display"/>
              <a:sym typeface="DM Serif Display"/>
            </a:endParaRPr>
          </a:p>
          <a:p>
            <a:pPr indent="0" lvl="0" marL="0" rtl="0" algn="ctr">
              <a:spcBef>
                <a:spcPts val="0"/>
              </a:spcBef>
              <a:spcAft>
                <a:spcPts val="0"/>
              </a:spcAft>
              <a:buNone/>
            </a:pPr>
            <a:r>
              <a:t/>
            </a:r>
            <a:endParaRPr sz="3600">
              <a:solidFill>
                <a:srgbClr val="4A5D4E"/>
              </a:solidFill>
              <a:latin typeface="DM Serif Display"/>
              <a:ea typeface="DM Serif Display"/>
              <a:cs typeface="DM Serif Display"/>
              <a:sym typeface="DM Serif Display"/>
            </a:endParaRPr>
          </a:p>
          <a:p>
            <a:pPr indent="0" lvl="0" marL="0" rtl="0" algn="ctr">
              <a:spcBef>
                <a:spcPts val="0"/>
              </a:spcBef>
              <a:spcAft>
                <a:spcPts val="0"/>
              </a:spcAft>
              <a:buNone/>
            </a:pPr>
            <a:r>
              <a:t/>
            </a:r>
            <a:endParaRPr sz="3200">
              <a:solidFill>
                <a:srgbClr val="4A5D4E"/>
              </a:solidFill>
              <a:latin typeface="DM Serif Display"/>
              <a:ea typeface="DM Serif Display"/>
              <a:cs typeface="DM Serif Display"/>
              <a:sym typeface="DM Serif Display"/>
            </a:endParaRPr>
          </a:p>
        </p:txBody>
      </p:sp>
      <p:sp>
        <p:nvSpPr>
          <p:cNvPr id="289" name="Google Shape;289;p39"/>
          <p:cNvSpPr txBox="1"/>
          <p:nvPr>
            <p:ph idx="1" type="body"/>
          </p:nvPr>
        </p:nvSpPr>
        <p:spPr>
          <a:xfrm>
            <a:off x="1117675" y="3208025"/>
            <a:ext cx="6220500" cy="17850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 sz="1900"/>
              <a:t>Every student has a voice and a way to participate</a:t>
            </a:r>
            <a:endParaRPr sz="1900"/>
          </a:p>
          <a:p>
            <a:pPr indent="-349250" lvl="0" marL="457200" rtl="0" algn="l">
              <a:spcBef>
                <a:spcPts val="0"/>
              </a:spcBef>
              <a:spcAft>
                <a:spcPts val="0"/>
              </a:spcAft>
              <a:buSzPts val="1900"/>
              <a:buChar char="●"/>
            </a:pPr>
            <a:r>
              <a:rPr lang="en" sz="1900"/>
              <a:t>Students think, question, and build ideas together</a:t>
            </a:r>
            <a:endParaRPr sz="1900"/>
          </a:p>
          <a:p>
            <a:pPr indent="-349250" lvl="0" marL="457200" rtl="0" algn="l">
              <a:spcBef>
                <a:spcPts val="0"/>
              </a:spcBef>
              <a:spcAft>
                <a:spcPts val="0"/>
              </a:spcAft>
              <a:buSzPts val="1900"/>
              <a:buChar char="●"/>
            </a:pPr>
            <a:r>
              <a:rPr lang="en" sz="1900"/>
              <a:t>Confidence, connection, and communication grow</a:t>
            </a:r>
            <a:endParaRPr sz="1900"/>
          </a:p>
          <a:p>
            <a:pPr indent="0" lvl="0" marL="457200" rtl="0" algn="l">
              <a:spcBef>
                <a:spcPts val="1200"/>
              </a:spcBef>
              <a:spcAft>
                <a:spcPts val="1200"/>
              </a:spcAft>
              <a:buNone/>
            </a:pPr>
            <a:r>
              <a:t/>
            </a:r>
            <a:endParaRPr sz="1900"/>
          </a:p>
        </p:txBody>
      </p:sp>
      <p:grpSp>
        <p:nvGrpSpPr>
          <p:cNvPr id="290" name="Google Shape;290;p39"/>
          <p:cNvGrpSpPr/>
          <p:nvPr/>
        </p:nvGrpSpPr>
        <p:grpSpPr>
          <a:xfrm>
            <a:off x="1190483" y="1276301"/>
            <a:ext cx="6324791" cy="1537788"/>
            <a:chOff x="1238250" y="1190625"/>
            <a:chExt cx="6667500" cy="1486504"/>
          </a:xfrm>
        </p:grpSpPr>
        <p:pic>
          <p:nvPicPr>
            <p:cNvPr id="291" name="Google Shape;291;p39"/>
            <p:cNvPicPr preferRelativeResize="0"/>
            <p:nvPr/>
          </p:nvPicPr>
          <p:blipFill rotWithShape="1">
            <a:blip r:embed="rId4">
              <a:alphaModFix/>
            </a:blip>
            <a:srcRect b="6101" l="0" r="0" t="6110"/>
            <a:stretch/>
          </p:blipFill>
          <p:spPr>
            <a:xfrm>
              <a:off x="3503761" y="1190629"/>
              <a:ext cx="2116200" cy="1486500"/>
            </a:xfrm>
            <a:prstGeom prst="roundRect">
              <a:avLst>
                <a:gd fmla="val 8000" name="adj"/>
              </a:avLst>
            </a:prstGeom>
            <a:noFill/>
            <a:ln>
              <a:noFill/>
            </a:ln>
          </p:spPr>
        </p:pic>
        <p:pic>
          <p:nvPicPr>
            <p:cNvPr id="292" name="Google Shape;292;p39"/>
            <p:cNvPicPr preferRelativeResize="0"/>
            <p:nvPr/>
          </p:nvPicPr>
          <p:blipFill rotWithShape="1">
            <a:blip r:embed="rId5">
              <a:alphaModFix/>
            </a:blip>
            <a:srcRect b="23875" l="0" r="0" t="23870"/>
            <a:stretch/>
          </p:blipFill>
          <p:spPr>
            <a:xfrm>
              <a:off x="1238250" y="1190625"/>
              <a:ext cx="2095500" cy="1428900"/>
            </a:xfrm>
            <a:prstGeom prst="roundRect">
              <a:avLst>
                <a:gd fmla="val 8000" name="adj"/>
              </a:avLst>
            </a:prstGeom>
            <a:noFill/>
            <a:ln>
              <a:noFill/>
            </a:ln>
          </p:spPr>
        </p:pic>
        <p:pic>
          <p:nvPicPr>
            <p:cNvPr id="293" name="Google Shape;293;p39"/>
            <p:cNvPicPr preferRelativeResize="0"/>
            <p:nvPr/>
          </p:nvPicPr>
          <p:blipFill rotWithShape="1">
            <a:blip r:embed="rId6">
              <a:alphaModFix/>
            </a:blip>
            <a:srcRect b="24432" l="0" r="0" t="24432"/>
            <a:stretch/>
          </p:blipFill>
          <p:spPr>
            <a:xfrm>
              <a:off x="5810250" y="1190625"/>
              <a:ext cx="2095500" cy="1428900"/>
            </a:xfrm>
            <a:prstGeom prst="roundRect">
              <a:avLst>
                <a:gd fmla="val 8000" name="adj"/>
              </a:avLst>
            </a:prstGeom>
            <a:noFill/>
            <a:ln>
              <a:noFill/>
            </a:ln>
          </p:spPr>
        </p:pic>
      </p:grpSp>
      <p:pic>
        <p:nvPicPr>
          <p:cNvPr id="294" name="Google Shape;294;p39"/>
          <p:cNvPicPr preferRelativeResize="0"/>
          <p:nvPr/>
        </p:nvPicPr>
        <p:blipFill rotWithShape="1">
          <a:blip r:embed="rId7">
            <a:alphaModFix/>
          </a:blip>
          <a:srcRect b="4545" l="0" r="0" t="4545"/>
          <a:stretch/>
        </p:blipFill>
        <p:spPr>
          <a:xfrm>
            <a:off x="1117678" y="1276300"/>
            <a:ext cx="2067900" cy="1537800"/>
          </a:xfrm>
          <a:prstGeom prst="roundRect">
            <a:avLst>
              <a:gd fmla="val 8000"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8" name="Shape 298"/>
        <p:cNvGrpSpPr/>
        <p:nvPr/>
      </p:nvGrpSpPr>
      <p:grpSpPr>
        <a:xfrm>
          <a:off x="0" y="0"/>
          <a:ext cx="0" cy="0"/>
          <a:chOff x="0" y="0"/>
          <a:chExt cx="0" cy="0"/>
        </a:xfrm>
      </p:grpSpPr>
      <p:sp>
        <p:nvSpPr>
          <p:cNvPr id="299" name="Google Shape;299;p40"/>
          <p:cNvSpPr txBox="1"/>
          <p:nvPr>
            <p:ph type="title"/>
          </p:nvPr>
        </p:nvSpPr>
        <p:spPr>
          <a:xfrm>
            <a:off x="1086650" y="1173575"/>
            <a:ext cx="2347200" cy="1738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4A5D4E"/>
                </a:solidFill>
                <a:latin typeface="DM Serif Display"/>
                <a:ea typeface="DM Serif Display"/>
                <a:cs typeface="DM Serif Display"/>
                <a:sym typeface="DM Serif Display"/>
              </a:rPr>
              <a:t>Using Circles in a Tiered Model</a:t>
            </a:r>
            <a:endParaRPr>
              <a:solidFill>
                <a:srgbClr val="4A5D4E"/>
              </a:solidFill>
              <a:latin typeface="DM Serif Display"/>
              <a:ea typeface="DM Serif Display"/>
              <a:cs typeface="DM Serif Display"/>
              <a:sym typeface="DM Serif Display"/>
            </a:endParaRPr>
          </a:p>
        </p:txBody>
      </p:sp>
      <p:pic>
        <p:nvPicPr>
          <p:cNvPr id="300" name="Google Shape;300;p40"/>
          <p:cNvPicPr preferRelativeResize="0"/>
          <p:nvPr/>
        </p:nvPicPr>
        <p:blipFill>
          <a:blip r:embed="rId4">
            <a:alphaModFix/>
          </a:blip>
          <a:stretch>
            <a:fillRect/>
          </a:stretch>
        </p:blipFill>
        <p:spPr>
          <a:xfrm>
            <a:off x="3994050" y="641950"/>
            <a:ext cx="4343400" cy="3714750"/>
          </a:xfrm>
          <a:prstGeom prst="rect">
            <a:avLst/>
          </a:prstGeom>
          <a:noFill/>
          <a:ln>
            <a:noFill/>
          </a:ln>
        </p:spPr>
      </p:pic>
      <p:sp>
        <p:nvSpPr>
          <p:cNvPr id="301" name="Google Shape;301;p40"/>
          <p:cNvSpPr/>
          <p:nvPr/>
        </p:nvSpPr>
        <p:spPr>
          <a:xfrm>
            <a:off x="1463350" y="3129550"/>
            <a:ext cx="3259800" cy="999600"/>
          </a:xfrm>
          <a:prstGeom prst="doubleWave">
            <a:avLst>
              <a:gd fmla="val 6250" name="adj1"/>
              <a:gd fmla="val 0" name="adj2"/>
            </a:avLst>
          </a:prstGeom>
          <a:solidFill>
            <a:schemeClr val="lt2"/>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4A5D4E"/>
                </a:solidFill>
                <a:latin typeface="DM Serif Display"/>
                <a:ea typeface="DM Serif Display"/>
                <a:cs typeface="DM Serif Display"/>
                <a:sym typeface="DM Serif Display"/>
              </a:rPr>
              <a:t>Tier 2 - Targeted</a:t>
            </a:r>
            <a:endParaRPr b="1" sz="2200">
              <a:solidFill>
                <a:srgbClr val="4A5D4E"/>
              </a:solidFill>
              <a:latin typeface="DM Serif Display"/>
              <a:ea typeface="DM Serif Display"/>
              <a:cs typeface="DM Serif Display"/>
              <a:sym typeface="DM Serif Display"/>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5" name="Shape 305"/>
        <p:cNvGrpSpPr/>
        <p:nvPr/>
      </p:nvGrpSpPr>
      <p:grpSpPr>
        <a:xfrm>
          <a:off x="0" y="0"/>
          <a:ext cx="0" cy="0"/>
          <a:chOff x="0" y="0"/>
          <a:chExt cx="0" cy="0"/>
        </a:xfrm>
      </p:grpSpPr>
      <p:sp>
        <p:nvSpPr>
          <p:cNvPr id="306" name="Google Shape;306;p41"/>
          <p:cNvSpPr txBox="1"/>
          <p:nvPr>
            <p:ph type="title"/>
          </p:nvPr>
        </p:nvSpPr>
        <p:spPr>
          <a:xfrm>
            <a:off x="311700" y="2104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600">
                <a:solidFill>
                  <a:srgbClr val="4A5D4E"/>
                </a:solidFill>
                <a:latin typeface="DM Serif Display"/>
                <a:ea typeface="DM Serif Display"/>
                <a:cs typeface="DM Serif Display"/>
                <a:sym typeface="DM Serif Display"/>
              </a:rPr>
              <a:t>Intervention Circles</a:t>
            </a:r>
            <a:endParaRPr sz="3600">
              <a:solidFill>
                <a:srgbClr val="4A5D4E"/>
              </a:solidFill>
              <a:latin typeface="DM Serif Display"/>
              <a:ea typeface="DM Serif Display"/>
              <a:cs typeface="DM Serif Display"/>
              <a:sym typeface="DM Serif Display"/>
            </a:endParaRPr>
          </a:p>
          <a:p>
            <a:pPr indent="0" lvl="0" marL="0" rtl="0" algn="ctr">
              <a:spcBef>
                <a:spcPts val="0"/>
              </a:spcBef>
              <a:spcAft>
                <a:spcPts val="0"/>
              </a:spcAft>
              <a:buNone/>
            </a:pPr>
            <a:r>
              <a:t/>
            </a:r>
            <a:endParaRPr sz="3200">
              <a:solidFill>
                <a:srgbClr val="4A5D4E"/>
              </a:solidFill>
              <a:latin typeface="DM Serif Display"/>
              <a:ea typeface="DM Serif Display"/>
              <a:cs typeface="DM Serif Display"/>
              <a:sym typeface="DM Serif Display"/>
            </a:endParaRPr>
          </a:p>
        </p:txBody>
      </p:sp>
      <p:sp>
        <p:nvSpPr>
          <p:cNvPr id="307" name="Google Shape;307;p41"/>
          <p:cNvSpPr txBox="1"/>
          <p:nvPr>
            <p:ph idx="1" type="body"/>
          </p:nvPr>
        </p:nvSpPr>
        <p:spPr>
          <a:xfrm>
            <a:off x="311700" y="2667750"/>
            <a:ext cx="8520600" cy="2207700"/>
          </a:xfrm>
          <a:prstGeom prst="rect">
            <a:avLst/>
          </a:prstGeom>
        </p:spPr>
        <p:txBody>
          <a:bodyPr anchorCtr="0" anchor="t" bIns="91425" lIns="91425" spcFirstLastPara="1" rIns="91425" wrap="square" tIns="91425">
            <a:normAutofit/>
          </a:bodyPr>
          <a:lstStyle/>
          <a:p>
            <a:pPr indent="-299561" lvl="0" marL="457200" rtl="0" algn="l">
              <a:lnSpc>
                <a:spcPct val="115000"/>
              </a:lnSpc>
              <a:spcBef>
                <a:spcPts val="0"/>
              </a:spcBef>
              <a:spcAft>
                <a:spcPts val="0"/>
              </a:spcAft>
              <a:buClr>
                <a:schemeClr val="dk1"/>
              </a:buClr>
              <a:buSzPts val="1118"/>
              <a:buChar char="●"/>
            </a:pPr>
            <a:r>
              <a:rPr lang="en" sz="1765">
                <a:solidFill>
                  <a:schemeClr val="dk1"/>
                </a:solidFill>
              </a:rPr>
              <a:t>Identified students needing added support, connection, or skill-building through Panorama data, staff observations, and student needs. </a:t>
            </a:r>
            <a:endParaRPr sz="1765">
              <a:solidFill>
                <a:schemeClr val="dk1"/>
              </a:solidFill>
            </a:endParaRPr>
          </a:p>
          <a:p>
            <a:pPr indent="-299561" lvl="0" marL="457200" rtl="0" algn="l">
              <a:lnSpc>
                <a:spcPct val="115000"/>
              </a:lnSpc>
              <a:spcBef>
                <a:spcPts val="1200"/>
              </a:spcBef>
              <a:spcAft>
                <a:spcPts val="0"/>
              </a:spcAft>
              <a:buClr>
                <a:schemeClr val="dk1"/>
              </a:buClr>
              <a:buSzPts val="1118"/>
              <a:buChar char="●"/>
            </a:pPr>
            <a:r>
              <a:rPr lang="en" sz="1765">
                <a:solidFill>
                  <a:schemeClr val="dk1"/>
                </a:solidFill>
              </a:rPr>
              <a:t>Matched students into purposeful circles based on needs and strengths.</a:t>
            </a:r>
            <a:endParaRPr sz="1765">
              <a:solidFill>
                <a:schemeClr val="dk1"/>
              </a:solidFill>
            </a:endParaRPr>
          </a:p>
          <a:p>
            <a:pPr indent="-299561" lvl="0" marL="457200" rtl="0" algn="l">
              <a:lnSpc>
                <a:spcPct val="115000"/>
              </a:lnSpc>
              <a:spcBef>
                <a:spcPts val="1000"/>
              </a:spcBef>
              <a:spcAft>
                <a:spcPts val="0"/>
              </a:spcAft>
              <a:buClr>
                <a:schemeClr val="dk1"/>
              </a:buClr>
              <a:buSzPts val="1118"/>
              <a:buChar char="●"/>
            </a:pPr>
            <a:r>
              <a:rPr lang="en" sz="1765">
                <a:solidFill>
                  <a:schemeClr val="dk1"/>
                </a:solidFill>
              </a:rPr>
              <a:t>Monitored progress through feedback and staff input.</a:t>
            </a:r>
            <a:endParaRPr sz="1765">
              <a:solidFill>
                <a:schemeClr val="dk1"/>
              </a:solidFill>
            </a:endParaRPr>
          </a:p>
          <a:p>
            <a:pPr indent="-299561" lvl="0" marL="457200" rtl="0" algn="l">
              <a:lnSpc>
                <a:spcPct val="115000"/>
              </a:lnSpc>
              <a:spcBef>
                <a:spcPts val="1000"/>
              </a:spcBef>
              <a:spcAft>
                <a:spcPts val="0"/>
              </a:spcAft>
              <a:buClr>
                <a:schemeClr val="dk1"/>
              </a:buClr>
              <a:buSzPts val="1118"/>
              <a:buChar char="●"/>
            </a:pPr>
            <a:r>
              <a:rPr lang="en" sz="1765">
                <a:solidFill>
                  <a:schemeClr val="dk1"/>
                </a:solidFill>
              </a:rPr>
              <a:t>Celebrated growth and supported classroom success.</a:t>
            </a:r>
            <a:endParaRPr sz="2100">
              <a:solidFill>
                <a:schemeClr val="dk1"/>
              </a:solidFill>
            </a:endParaRPr>
          </a:p>
        </p:txBody>
      </p:sp>
      <p:grpSp>
        <p:nvGrpSpPr>
          <p:cNvPr id="308" name="Google Shape;308;p41"/>
          <p:cNvGrpSpPr/>
          <p:nvPr/>
        </p:nvGrpSpPr>
        <p:grpSpPr>
          <a:xfrm>
            <a:off x="311700" y="996038"/>
            <a:ext cx="6286350" cy="1458844"/>
            <a:chOff x="504025" y="3789988"/>
            <a:chExt cx="6286350" cy="1458844"/>
          </a:xfrm>
        </p:grpSpPr>
        <p:pic>
          <p:nvPicPr>
            <p:cNvPr id="309" name="Google Shape;309;p41"/>
            <p:cNvPicPr preferRelativeResize="0"/>
            <p:nvPr/>
          </p:nvPicPr>
          <p:blipFill rotWithShape="1">
            <a:blip r:embed="rId4">
              <a:alphaModFix/>
            </a:blip>
            <a:srcRect b="4762" l="0" r="0" t="0"/>
            <a:stretch/>
          </p:blipFill>
          <p:spPr>
            <a:xfrm>
              <a:off x="504025" y="3819931"/>
              <a:ext cx="2000100" cy="1428900"/>
            </a:xfrm>
            <a:prstGeom prst="roundRect">
              <a:avLst>
                <a:gd fmla="val 10000" name="adj"/>
              </a:avLst>
            </a:prstGeom>
            <a:noFill/>
            <a:ln>
              <a:noFill/>
            </a:ln>
          </p:spPr>
        </p:pic>
        <p:pic>
          <p:nvPicPr>
            <p:cNvPr id="310" name="Google Shape;310;p41"/>
            <p:cNvPicPr preferRelativeResize="0"/>
            <p:nvPr/>
          </p:nvPicPr>
          <p:blipFill rotWithShape="1">
            <a:blip r:embed="rId5">
              <a:alphaModFix/>
            </a:blip>
            <a:srcRect b="46430" l="0" r="0" t="0"/>
            <a:stretch/>
          </p:blipFill>
          <p:spPr>
            <a:xfrm>
              <a:off x="2647150" y="3789988"/>
              <a:ext cx="2000100" cy="1428900"/>
            </a:xfrm>
            <a:prstGeom prst="roundRect">
              <a:avLst>
                <a:gd fmla="val 10000" name="adj"/>
              </a:avLst>
            </a:prstGeom>
            <a:noFill/>
            <a:ln>
              <a:noFill/>
            </a:ln>
          </p:spPr>
        </p:pic>
        <p:pic>
          <p:nvPicPr>
            <p:cNvPr id="311" name="Google Shape;311;p41"/>
            <p:cNvPicPr preferRelativeResize="0"/>
            <p:nvPr/>
          </p:nvPicPr>
          <p:blipFill rotWithShape="1">
            <a:blip r:embed="rId6">
              <a:alphaModFix/>
            </a:blip>
            <a:srcRect b="4762" l="0" r="0" t="0"/>
            <a:stretch/>
          </p:blipFill>
          <p:spPr>
            <a:xfrm>
              <a:off x="4790275" y="3819931"/>
              <a:ext cx="2000100" cy="1428900"/>
            </a:xfrm>
            <a:prstGeom prst="roundRect">
              <a:avLst>
                <a:gd fmla="val 10000" name="adj"/>
              </a:avLst>
            </a:prstGeom>
            <a:noFill/>
            <a:ln>
              <a:noFill/>
            </a:ln>
          </p:spPr>
        </p:pic>
      </p:grpSp>
      <p:pic>
        <p:nvPicPr>
          <p:cNvPr id="312" name="Google Shape;312;p41"/>
          <p:cNvPicPr preferRelativeResize="0"/>
          <p:nvPr/>
        </p:nvPicPr>
        <p:blipFill rotWithShape="1">
          <a:blip r:embed="rId7">
            <a:alphaModFix/>
          </a:blip>
          <a:srcRect b="25412" l="0" r="0" t="89"/>
          <a:stretch/>
        </p:blipFill>
        <p:spPr>
          <a:xfrm>
            <a:off x="6832200" y="1011000"/>
            <a:ext cx="2000100" cy="1428900"/>
          </a:xfrm>
          <a:prstGeom prst="roundRect">
            <a:avLst>
              <a:gd fmla="val 10000" name="adj"/>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6" name="Shape 316"/>
        <p:cNvGrpSpPr/>
        <p:nvPr/>
      </p:nvGrpSpPr>
      <p:grpSpPr>
        <a:xfrm>
          <a:off x="0" y="0"/>
          <a:ext cx="0" cy="0"/>
          <a:chOff x="0" y="0"/>
          <a:chExt cx="0" cy="0"/>
        </a:xfrm>
      </p:grpSpPr>
      <p:sp>
        <p:nvSpPr>
          <p:cNvPr id="317" name="Google Shape;317;p42"/>
          <p:cNvSpPr txBox="1"/>
          <p:nvPr>
            <p:ph type="title"/>
          </p:nvPr>
        </p:nvSpPr>
        <p:spPr>
          <a:xfrm>
            <a:off x="311700" y="277875"/>
            <a:ext cx="8520600" cy="739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200">
                <a:solidFill>
                  <a:srgbClr val="4A5D4E"/>
                </a:solidFill>
                <a:latin typeface="DM Serif Display"/>
                <a:ea typeface="DM Serif Display"/>
                <a:cs typeface="DM Serif Display"/>
                <a:sym typeface="DM Serif Display"/>
              </a:rPr>
              <a:t>Newcomer Circles—Elementary</a:t>
            </a:r>
            <a:endParaRPr/>
          </a:p>
        </p:txBody>
      </p:sp>
      <p:sp>
        <p:nvSpPr>
          <p:cNvPr id="318" name="Google Shape;318;p42"/>
          <p:cNvSpPr txBox="1"/>
          <p:nvPr>
            <p:ph idx="1" type="body"/>
          </p:nvPr>
        </p:nvSpPr>
        <p:spPr>
          <a:xfrm>
            <a:off x="1810200" y="3173325"/>
            <a:ext cx="5904600" cy="17919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b="1" lang="en" sz="2000">
                <a:solidFill>
                  <a:schemeClr val="dk1"/>
                </a:solidFill>
              </a:rPr>
              <a:t>Build belonging through targeted support</a:t>
            </a:r>
            <a:endParaRPr b="1" sz="2000">
              <a:solidFill>
                <a:schemeClr val="dk1"/>
              </a:solidFill>
            </a:endParaRPr>
          </a:p>
          <a:p>
            <a:pPr indent="0" lvl="0" marL="0" rtl="0" algn="l">
              <a:spcBef>
                <a:spcPts val="1200"/>
              </a:spcBef>
              <a:spcAft>
                <a:spcPts val="0"/>
              </a:spcAft>
              <a:buClr>
                <a:schemeClr val="dk1"/>
              </a:buClr>
              <a:buSzPts val="1100"/>
              <a:buFont typeface="Arial"/>
              <a:buNone/>
            </a:pPr>
            <a:r>
              <a:rPr lang="en" sz="2000">
                <a:solidFill>
                  <a:schemeClr val="dk1"/>
                </a:solidFill>
              </a:rPr>
              <a:t>🌟 Feel seen, valued, and welcomed</a:t>
            </a:r>
            <a:br>
              <a:rPr lang="en" sz="2000">
                <a:solidFill>
                  <a:schemeClr val="dk1"/>
                </a:solidFill>
              </a:rPr>
            </a:br>
            <a:r>
              <a:rPr lang="en" sz="2000">
                <a:solidFill>
                  <a:schemeClr val="dk1"/>
                </a:solidFill>
              </a:rPr>
              <a:t>🌟 Connect with peers and trusted adults</a:t>
            </a:r>
            <a:br>
              <a:rPr lang="en" sz="2000">
                <a:solidFill>
                  <a:schemeClr val="dk1"/>
                </a:solidFill>
              </a:rPr>
            </a:br>
            <a:r>
              <a:rPr lang="en" sz="2000">
                <a:solidFill>
                  <a:schemeClr val="dk1"/>
                </a:solidFill>
              </a:rPr>
              <a:t>🌟 Share names, interests, and experiences</a:t>
            </a:r>
            <a:endParaRPr sz="2000">
              <a:solidFill>
                <a:schemeClr val="dk1"/>
              </a:solidFill>
            </a:endParaRPr>
          </a:p>
          <a:p>
            <a:pPr indent="0" lvl="0" marL="0" rtl="0" algn="ctr">
              <a:lnSpc>
                <a:spcPct val="130000"/>
              </a:lnSpc>
              <a:spcBef>
                <a:spcPts val="1200"/>
              </a:spcBef>
              <a:spcAft>
                <a:spcPts val="0"/>
              </a:spcAft>
              <a:buSzPts val="935"/>
              <a:buNone/>
            </a:pPr>
            <a:r>
              <a:t/>
            </a:r>
            <a:endParaRPr b="1" sz="2031">
              <a:solidFill>
                <a:schemeClr val="dk1"/>
              </a:solidFill>
              <a:latin typeface="Calibri"/>
              <a:ea typeface="Calibri"/>
              <a:cs typeface="Calibri"/>
              <a:sym typeface="Calibri"/>
            </a:endParaRPr>
          </a:p>
          <a:p>
            <a:pPr indent="0" lvl="0" marL="0" rtl="0" algn="ctr">
              <a:lnSpc>
                <a:spcPct val="95000"/>
              </a:lnSpc>
              <a:spcBef>
                <a:spcPts val="0"/>
              </a:spcBef>
              <a:spcAft>
                <a:spcPts val="1200"/>
              </a:spcAft>
              <a:buSzPts val="935"/>
              <a:buNone/>
            </a:pPr>
            <a:r>
              <a:t/>
            </a:r>
            <a:endParaRPr sz="1730"/>
          </a:p>
        </p:txBody>
      </p:sp>
      <p:pic>
        <p:nvPicPr>
          <p:cNvPr id="319" name="Google Shape;319;p42"/>
          <p:cNvPicPr preferRelativeResize="0"/>
          <p:nvPr/>
        </p:nvPicPr>
        <p:blipFill rotWithShape="1">
          <a:blip r:embed="rId4">
            <a:alphaModFix/>
          </a:blip>
          <a:srcRect b="7148" l="0" r="0" t="7140"/>
          <a:stretch/>
        </p:blipFill>
        <p:spPr>
          <a:xfrm>
            <a:off x="571500" y="1193550"/>
            <a:ext cx="2667000" cy="1714500"/>
          </a:xfrm>
          <a:prstGeom prst="roundRect">
            <a:avLst>
              <a:gd fmla="val 11111" name="adj"/>
            </a:avLst>
          </a:prstGeom>
          <a:noFill/>
          <a:ln>
            <a:noFill/>
          </a:ln>
        </p:spPr>
      </p:pic>
      <p:pic>
        <p:nvPicPr>
          <p:cNvPr id="320" name="Google Shape;320;p42"/>
          <p:cNvPicPr preferRelativeResize="0"/>
          <p:nvPr/>
        </p:nvPicPr>
        <p:blipFill rotWithShape="1">
          <a:blip r:embed="rId5">
            <a:alphaModFix/>
          </a:blip>
          <a:srcRect b="25896" l="0" r="0" t="25891"/>
          <a:stretch/>
        </p:blipFill>
        <p:spPr>
          <a:xfrm>
            <a:off x="3429000" y="1238250"/>
            <a:ext cx="2667000" cy="1714500"/>
          </a:xfrm>
          <a:prstGeom prst="roundRect">
            <a:avLst>
              <a:gd fmla="val 11111" name="adj"/>
            </a:avLst>
          </a:prstGeom>
          <a:noFill/>
          <a:ln>
            <a:noFill/>
          </a:ln>
        </p:spPr>
      </p:pic>
      <p:pic>
        <p:nvPicPr>
          <p:cNvPr id="321" name="Google Shape;321;p42"/>
          <p:cNvPicPr preferRelativeResize="0"/>
          <p:nvPr/>
        </p:nvPicPr>
        <p:blipFill rotWithShape="1">
          <a:blip r:embed="rId6">
            <a:alphaModFix/>
          </a:blip>
          <a:srcRect b="7148" l="0" r="0" t="7140"/>
          <a:stretch/>
        </p:blipFill>
        <p:spPr>
          <a:xfrm>
            <a:off x="6286500" y="1238250"/>
            <a:ext cx="2667000" cy="1714500"/>
          </a:xfrm>
          <a:prstGeom prst="roundRect">
            <a:avLst>
              <a:gd fmla="val 11111" name="adj"/>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5" name="Shape 325"/>
        <p:cNvGrpSpPr/>
        <p:nvPr/>
      </p:nvGrpSpPr>
      <p:grpSpPr>
        <a:xfrm>
          <a:off x="0" y="0"/>
          <a:ext cx="0" cy="0"/>
          <a:chOff x="0" y="0"/>
          <a:chExt cx="0" cy="0"/>
        </a:xfrm>
      </p:grpSpPr>
      <p:sp>
        <p:nvSpPr>
          <p:cNvPr id="326" name="Google Shape;326;p43"/>
          <p:cNvSpPr/>
          <p:nvPr/>
        </p:nvSpPr>
        <p:spPr>
          <a:xfrm>
            <a:off x="1910450" y="747625"/>
            <a:ext cx="5625600" cy="3489600"/>
          </a:xfrm>
          <a:prstGeom prst="wedgeRoundRectCallout">
            <a:avLst>
              <a:gd fmla="val 8662" name="adj1"/>
              <a:gd fmla="val -65663" name="adj2"/>
              <a:gd fmla="val 0" name="adj3"/>
            </a:avLst>
          </a:prstGeom>
          <a:solidFill>
            <a:srgbClr val="D0E0E3"/>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i="1" lang="en" sz="1200">
                <a:solidFill>
                  <a:schemeClr val="dk1"/>
                </a:solidFill>
                <a:latin typeface="Barlow"/>
                <a:ea typeface="Barlow"/>
                <a:cs typeface="Barlow"/>
                <a:sym typeface="Barlow"/>
              </a:rPr>
              <a:t>We led </a:t>
            </a:r>
            <a:r>
              <a:rPr b="1" i="1" lang="en" sz="1200">
                <a:solidFill>
                  <a:schemeClr val="dk1"/>
                </a:solidFill>
                <a:latin typeface="Barlow"/>
                <a:ea typeface="Barlow"/>
                <a:cs typeface="Barlow"/>
                <a:sym typeface="Barlow"/>
              </a:rPr>
              <a:t>Newcomers Circles</a:t>
            </a:r>
            <a:r>
              <a:rPr i="1" lang="en" sz="1200">
                <a:solidFill>
                  <a:schemeClr val="dk1"/>
                </a:solidFill>
                <a:latin typeface="Barlow"/>
                <a:ea typeface="Barlow"/>
                <a:cs typeface="Barlow"/>
                <a:sym typeface="Barlow"/>
              </a:rPr>
              <a:t>,  and I found it incredibly helpful. It gave students a chance to connect with peers from their own countries, people who truly understood the pain of leaving their homeland, friends, families, and even pets. </a:t>
            </a:r>
            <a:endParaRPr i="1" sz="1200">
              <a:solidFill>
                <a:schemeClr val="dk1"/>
              </a:solidFill>
              <a:latin typeface="Barlow"/>
              <a:ea typeface="Barlow"/>
              <a:cs typeface="Barlow"/>
              <a:sym typeface="Barlow"/>
            </a:endParaRPr>
          </a:p>
          <a:p>
            <a:pPr indent="0" lvl="0" marL="0" rtl="0" algn="ctr">
              <a:lnSpc>
                <a:spcPct val="115000"/>
              </a:lnSpc>
              <a:spcBef>
                <a:spcPts val="1000"/>
              </a:spcBef>
              <a:spcAft>
                <a:spcPts val="0"/>
              </a:spcAft>
              <a:buNone/>
            </a:pPr>
            <a:r>
              <a:rPr i="1" lang="en" sz="1200">
                <a:solidFill>
                  <a:schemeClr val="dk1"/>
                </a:solidFill>
                <a:latin typeface="Barlow"/>
                <a:ea typeface="Barlow"/>
                <a:cs typeface="Barlow"/>
                <a:sym typeface="Barlow"/>
              </a:rPr>
              <a:t>They also shared the struggles of not knowing a new language, unfamiliar customs, holidays, and traditions.</a:t>
            </a:r>
            <a:endParaRPr i="1" sz="1200">
              <a:solidFill>
                <a:schemeClr val="dk1"/>
              </a:solidFill>
              <a:latin typeface="Barlow"/>
              <a:ea typeface="Barlow"/>
              <a:cs typeface="Barlow"/>
              <a:sym typeface="Barlow"/>
            </a:endParaRPr>
          </a:p>
          <a:p>
            <a:pPr indent="0" lvl="0" marL="0" rtl="0" algn="ctr">
              <a:lnSpc>
                <a:spcPct val="115000"/>
              </a:lnSpc>
              <a:spcBef>
                <a:spcPts val="1000"/>
              </a:spcBef>
              <a:spcAft>
                <a:spcPts val="0"/>
              </a:spcAft>
              <a:buNone/>
            </a:pPr>
            <a:r>
              <a:rPr i="1" lang="en" sz="1200">
                <a:solidFill>
                  <a:schemeClr val="dk1"/>
                </a:solidFill>
                <a:latin typeface="Barlow"/>
                <a:ea typeface="Barlow"/>
                <a:cs typeface="Barlow"/>
                <a:sym typeface="Barlow"/>
              </a:rPr>
              <a:t> Most importantly, the circle offered a safe space where children could express their identities: what they like to eat, listen to, wear, and celebrate. </a:t>
            </a:r>
            <a:endParaRPr i="1" sz="1200">
              <a:solidFill>
                <a:schemeClr val="dk1"/>
              </a:solidFill>
              <a:latin typeface="Barlow"/>
              <a:ea typeface="Barlow"/>
              <a:cs typeface="Barlow"/>
              <a:sym typeface="Barlow"/>
            </a:endParaRPr>
          </a:p>
          <a:p>
            <a:pPr indent="0" lvl="0" marL="0" rtl="0" algn="l">
              <a:lnSpc>
                <a:spcPct val="115000"/>
              </a:lnSpc>
              <a:spcBef>
                <a:spcPts val="1000"/>
              </a:spcBef>
              <a:spcAft>
                <a:spcPts val="0"/>
              </a:spcAft>
              <a:buNone/>
            </a:pPr>
            <a:r>
              <a:rPr i="1" lang="en" sz="1200">
                <a:solidFill>
                  <a:schemeClr val="dk1"/>
                </a:solidFill>
                <a:latin typeface="Barlow"/>
                <a:ea typeface="Barlow"/>
                <a:cs typeface="Barlow"/>
                <a:sym typeface="Barlow"/>
              </a:rPr>
              <a:t>This experience was priceless; it helped students make new friends and feel genuinely welcomed by school staff. They also had the opportunity to create crafts and display them in our hallways.</a:t>
            </a:r>
            <a:endParaRPr i="1" sz="1200">
              <a:solidFill>
                <a:schemeClr val="dk1"/>
              </a:solidFill>
              <a:latin typeface="Barlow"/>
              <a:ea typeface="Barlow"/>
              <a:cs typeface="Barlow"/>
              <a:sym typeface="Barlow"/>
            </a:endParaRPr>
          </a:p>
          <a:p>
            <a:pPr indent="0" lvl="0" marL="0" rtl="0" algn="ctr">
              <a:lnSpc>
                <a:spcPct val="115000"/>
              </a:lnSpc>
              <a:spcBef>
                <a:spcPts val="1000"/>
              </a:spcBef>
              <a:spcAft>
                <a:spcPts val="0"/>
              </a:spcAft>
              <a:buNone/>
            </a:pPr>
            <a:r>
              <a:rPr i="1" lang="en" sz="1200">
                <a:solidFill>
                  <a:schemeClr val="dk1"/>
                </a:solidFill>
                <a:latin typeface="Barlow"/>
                <a:ea typeface="Barlow"/>
                <a:cs typeface="Barlow"/>
                <a:sym typeface="Barlow"/>
              </a:rPr>
              <a:t>It was an honor to be part of this experience! I treasured it as a gem.</a:t>
            </a:r>
            <a:endParaRPr i="1" sz="1200">
              <a:solidFill>
                <a:schemeClr val="dk1"/>
              </a:solidFill>
              <a:latin typeface="Barlow"/>
              <a:ea typeface="Barlow"/>
              <a:cs typeface="Barlow"/>
              <a:sym typeface="Barlow"/>
            </a:endParaRPr>
          </a:p>
          <a:p>
            <a:pPr indent="0" lvl="0" marL="457200" rtl="0" algn="l">
              <a:lnSpc>
                <a:spcPct val="115000"/>
              </a:lnSpc>
              <a:spcBef>
                <a:spcPts val="0"/>
              </a:spcBef>
              <a:spcAft>
                <a:spcPts val="0"/>
              </a:spcAft>
              <a:buNone/>
            </a:pPr>
            <a:r>
              <a:rPr lang="en" sz="1200">
                <a:solidFill>
                  <a:schemeClr val="dk1"/>
                </a:solidFill>
                <a:latin typeface="Barlow"/>
                <a:ea typeface="Barlow"/>
                <a:cs typeface="Barlow"/>
                <a:sym typeface="Barlow"/>
              </a:rPr>
              <a:t>                   </a:t>
            </a:r>
            <a:endParaRPr sz="1200">
              <a:solidFill>
                <a:schemeClr val="dk1"/>
              </a:solidFill>
              <a:latin typeface="Barlow"/>
              <a:ea typeface="Barlow"/>
              <a:cs typeface="Barlow"/>
              <a:sym typeface="Barlow"/>
            </a:endParaRPr>
          </a:p>
          <a:p>
            <a:pPr indent="0" lvl="0" marL="457200" rtl="0" algn="l">
              <a:lnSpc>
                <a:spcPct val="115000"/>
              </a:lnSpc>
              <a:spcBef>
                <a:spcPts val="0"/>
              </a:spcBef>
              <a:spcAft>
                <a:spcPts val="0"/>
              </a:spcAft>
              <a:buNone/>
            </a:pPr>
            <a:r>
              <a:rPr lang="en" sz="1200">
                <a:solidFill>
                  <a:schemeClr val="dk1"/>
                </a:solidFill>
                <a:latin typeface="Barlow"/>
                <a:ea typeface="Barlow"/>
                <a:cs typeface="Barlow"/>
                <a:sym typeface="Barlow"/>
              </a:rPr>
              <a:t>                  --Special Education Dual Language Teacher </a:t>
            </a:r>
            <a:endParaRPr sz="1200">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t/>
            </a:r>
            <a:endParaRPr sz="1200">
              <a:solidFill>
                <a:schemeClr val="dk1"/>
              </a:solidFill>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 name="Shape 135"/>
        <p:cNvGrpSpPr/>
        <p:nvPr/>
      </p:nvGrpSpPr>
      <p:grpSpPr>
        <a:xfrm>
          <a:off x="0" y="0"/>
          <a:ext cx="0" cy="0"/>
          <a:chOff x="0" y="0"/>
          <a:chExt cx="0" cy="0"/>
        </a:xfrm>
      </p:grpSpPr>
      <p:sp>
        <p:nvSpPr>
          <p:cNvPr id="136" name="Google Shape;136;p26"/>
          <p:cNvSpPr txBox="1"/>
          <p:nvPr>
            <p:ph type="title"/>
          </p:nvPr>
        </p:nvSpPr>
        <p:spPr>
          <a:xfrm>
            <a:off x="2293675" y="239050"/>
            <a:ext cx="4478100" cy="843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422">
                <a:solidFill>
                  <a:srgbClr val="3D4B40"/>
                </a:solidFill>
                <a:latin typeface="DM Serif Display"/>
                <a:ea typeface="DM Serif Display"/>
                <a:cs typeface="DM Serif Display"/>
                <a:sym typeface="DM Serif Display"/>
              </a:rPr>
              <a:t>Our Peace Circle Team </a:t>
            </a:r>
            <a:endParaRPr sz="3422">
              <a:solidFill>
                <a:srgbClr val="3D4B40"/>
              </a:solidFill>
              <a:latin typeface="DM Serif Display"/>
              <a:ea typeface="DM Serif Display"/>
              <a:cs typeface="DM Serif Display"/>
              <a:sym typeface="DM Serif Display"/>
            </a:endParaRPr>
          </a:p>
          <a:p>
            <a:pPr indent="0" lvl="0" marL="0" rtl="0" algn="l">
              <a:spcBef>
                <a:spcPts val="0"/>
              </a:spcBef>
              <a:spcAft>
                <a:spcPts val="0"/>
              </a:spcAft>
              <a:buNone/>
            </a:pPr>
            <a:r>
              <a:t/>
            </a:r>
            <a:endParaRPr/>
          </a:p>
        </p:txBody>
      </p:sp>
      <p:sp>
        <p:nvSpPr>
          <p:cNvPr id="137" name="Google Shape;137;p26"/>
          <p:cNvSpPr txBox="1"/>
          <p:nvPr>
            <p:ph idx="1" type="body"/>
          </p:nvPr>
        </p:nvSpPr>
        <p:spPr>
          <a:xfrm>
            <a:off x="238475" y="2048238"/>
            <a:ext cx="2230500" cy="671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943">
                <a:latin typeface="DM Serif Display"/>
                <a:ea typeface="DM Serif Display"/>
                <a:cs typeface="DM Serif Display"/>
                <a:sym typeface="DM Serif Display"/>
              </a:rPr>
              <a:t>Lisa Allen</a:t>
            </a:r>
            <a:endParaRPr sz="1943">
              <a:latin typeface="DM Serif Display"/>
              <a:ea typeface="DM Serif Display"/>
              <a:cs typeface="DM Serif Display"/>
              <a:sym typeface="DM Serif Display"/>
            </a:endParaRPr>
          </a:p>
          <a:p>
            <a:pPr indent="0" lvl="0" marL="0" rtl="0" algn="l">
              <a:lnSpc>
                <a:spcPct val="100000"/>
              </a:lnSpc>
              <a:spcBef>
                <a:spcPts val="200"/>
              </a:spcBef>
              <a:spcAft>
                <a:spcPts val="800"/>
              </a:spcAft>
              <a:buNone/>
            </a:pPr>
            <a:r>
              <a:rPr b="1" lang="en" sz="1241">
                <a:latin typeface="Montserrat"/>
                <a:ea typeface="Montserrat"/>
                <a:cs typeface="Montserrat"/>
                <a:sym typeface="Montserrat"/>
              </a:rPr>
              <a:t>Director of Student Supports</a:t>
            </a:r>
            <a:endParaRPr sz="2041"/>
          </a:p>
        </p:txBody>
      </p:sp>
      <p:sp>
        <p:nvSpPr>
          <p:cNvPr id="138" name="Google Shape;138;p26"/>
          <p:cNvSpPr txBox="1"/>
          <p:nvPr>
            <p:ph idx="1" type="body"/>
          </p:nvPr>
        </p:nvSpPr>
        <p:spPr>
          <a:xfrm>
            <a:off x="5156900" y="3619888"/>
            <a:ext cx="3097500" cy="1356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600">
              <a:latin typeface="DM Serif Display"/>
              <a:ea typeface="DM Serif Display"/>
              <a:cs typeface="DM Serif Display"/>
              <a:sym typeface="DM Serif Display"/>
            </a:endParaRPr>
          </a:p>
          <a:p>
            <a:pPr indent="0" lvl="0" marL="0" rtl="0" algn="l">
              <a:lnSpc>
                <a:spcPct val="100000"/>
              </a:lnSpc>
              <a:spcBef>
                <a:spcPts val="200"/>
              </a:spcBef>
              <a:spcAft>
                <a:spcPts val="0"/>
              </a:spcAft>
              <a:buNone/>
            </a:pPr>
            <a:r>
              <a:rPr lang="en" sz="1900">
                <a:latin typeface="DM Serif Display"/>
                <a:ea typeface="DM Serif Display"/>
                <a:cs typeface="DM Serif Display"/>
                <a:sym typeface="DM Serif Display"/>
              </a:rPr>
              <a:t>Rachel Dellamorte</a:t>
            </a:r>
            <a:endParaRPr sz="1900">
              <a:latin typeface="DM Serif Display"/>
              <a:ea typeface="DM Serif Display"/>
              <a:cs typeface="DM Serif Display"/>
              <a:sym typeface="DM Serif Display"/>
            </a:endParaRPr>
          </a:p>
          <a:p>
            <a:pPr indent="0" lvl="0" marL="0" rtl="0" algn="l">
              <a:lnSpc>
                <a:spcPct val="100000"/>
              </a:lnSpc>
              <a:spcBef>
                <a:spcPts val="200"/>
              </a:spcBef>
              <a:spcAft>
                <a:spcPts val="0"/>
              </a:spcAft>
              <a:buNone/>
            </a:pPr>
            <a:r>
              <a:rPr b="1" lang="en" sz="1200">
                <a:latin typeface="Montserrat"/>
                <a:ea typeface="Montserrat"/>
                <a:cs typeface="Montserrat"/>
                <a:sym typeface="Montserrat"/>
              </a:rPr>
              <a:t>Continuous Improvement Coaching Coordinator </a:t>
            </a:r>
            <a:endParaRPr sz="1200"/>
          </a:p>
        </p:txBody>
      </p:sp>
      <p:sp>
        <p:nvSpPr>
          <p:cNvPr id="139" name="Google Shape;139;p26"/>
          <p:cNvSpPr txBox="1"/>
          <p:nvPr>
            <p:ph idx="1" type="body"/>
          </p:nvPr>
        </p:nvSpPr>
        <p:spPr>
          <a:xfrm>
            <a:off x="6634500" y="2469750"/>
            <a:ext cx="2509500" cy="988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900">
                <a:latin typeface="DM Serif Display"/>
                <a:ea typeface="DM Serif Display"/>
                <a:cs typeface="DM Serif Display"/>
                <a:sym typeface="DM Serif Display"/>
              </a:rPr>
              <a:t>D</a:t>
            </a:r>
            <a:r>
              <a:rPr lang="en" sz="1900">
                <a:latin typeface="DM Serif Display"/>
                <a:ea typeface="DM Serif Display"/>
                <a:cs typeface="DM Serif Display"/>
                <a:sym typeface="DM Serif Display"/>
              </a:rPr>
              <a:t>ena </a:t>
            </a:r>
            <a:r>
              <a:rPr lang="en" sz="1943">
                <a:latin typeface="DM Serif Display"/>
                <a:ea typeface="DM Serif Display"/>
                <a:cs typeface="DM Serif Display"/>
                <a:sym typeface="DM Serif Display"/>
              </a:rPr>
              <a:t>Hasselberg</a:t>
            </a:r>
            <a:endParaRPr sz="1943">
              <a:latin typeface="DM Serif Display"/>
              <a:ea typeface="DM Serif Display"/>
              <a:cs typeface="DM Serif Display"/>
              <a:sym typeface="DM Serif Display"/>
            </a:endParaRPr>
          </a:p>
          <a:p>
            <a:pPr indent="0" lvl="0" marL="0" rtl="0" algn="l">
              <a:lnSpc>
                <a:spcPct val="100000"/>
              </a:lnSpc>
              <a:spcBef>
                <a:spcPts val="200"/>
              </a:spcBef>
              <a:spcAft>
                <a:spcPts val="800"/>
              </a:spcAft>
              <a:buNone/>
            </a:pPr>
            <a:r>
              <a:rPr lang="en" sz="1208">
                <a:latin typeface="Montserrat SemiBold"/>
                <a:ea typeface="Montserrat SemiBold"/>
                <a:cs typeface="Montserrat SemiBold"/>
                <a:sym typeface="Montserrat SemiBold"/>
              </a:rPr>
              <a:t>Student Services Coordinator</a:t>
            </a:r>
            <a:endParaRPr sz="2108"/>
          </a:p>
        </p:txBody>
      </p:sp>
      <p:sp>
        <p:nvSpPr>
          <p:cNvPr id="140" name="Google Shape;140;p26"/>
          <p:cNvSpPr txBox="1"/>
          <p:nvPr>
            <p:ph idx="1" type="body"/>
          </p:nvPr>
        </p:nvSpPr>
        <p:spPr>
          <a:xfrm>
            <a:off x="3409202" y="2755525"/>
            <a:ext cx="2585400" cy="9882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1900">
                <a:latin typeface="DM Serif Display"/>
                <a:ea typeface="DM Serif Display"/>
                <a:cs typeface="DM Serif Display"/>
                <a:sym typeface="DM Serif Display"/>
              </a:rPr>
              <a:t>Joanna Hanson</a:t>
            </a:r>
            <a:endParaRPr sz="1900">
              <a:latin typeface="DM Serif Display"/>
              <a:ea typeface="DM Serif Display"/>
              <a:cs typeface="DM Serif Display"/>
              <a:sym typeface="DM Serif Display"/>
            </a:endParaRPr>
          </a:p>
          <a:p>
            <a:pPr indent="0" lvl="0" marL="0" rtl="0" algn="l">
              <a:lnSpc>
                <a:spcPct val="100000"/>
              </a:lnSpc>
              <a:spcBef>
                <a:spcPts val="200"/>
              </a:spcBef>
              <a:spcAft>
                <a:spcPts val="800"/>
              </a:spcAft>
              <a:buNone/>
            </a:pPr>
            <a:r>
              <a:rPr lang="en" sz="1200">
                <a:latin typeface="Montserrat SemiBold"/>
                <a:ea typeface="Montserrat SemiBold"/>
                <a:cs typeface="Montserrat SemiBold"/>
                <a:sym typeface="Montserrat SemiBold"/>
              </a:rPr>
              <a:t>Student Services Coordinator</a:t>
            </a:r>
            <a:endParaRPr sz="1200"/>
          </a:p>
        </p:txBody>
      </p:sp>
      <p:pic>
        <p:nvPicPr>
          <p:cNvPr id="141" name="Google Shape;141;p26" title="kids.jpg"/>
          <p:cNvPicPr preferRelativeResize="0"/>
          <p:nvPr/>
        </p:nvPicPr>
        <p:blipFill>
          <a:blip r:embed="rId4">
            <a:alphaModFix/>
          </a:blip>
          <a:stretch>
            <a:fillRect/>
          </a:stretch>
        </p:blipFill>
        <p:spPr>
          <a:xfrm>
            <a:off x="154850" y="3351570"/>
            <a:ext cx="1621950" cy="1540869"/>
          </a:xfrm>
          <a:prstGeom prst="rect">
            <a:avLst/>
          </a:prstGeom>
          <a:noFill/>
          <a:ln>
            <a:noFill/>
          </a:ln>
        </p:spPr>
      </p:pic>
      <p:pic>
        <p:nvPicPr>
          <p:cNvPr id="142" name="Google Shape;142;p26" title="with mark.jpg"/>
          <p:cNvPicPr preferRelativeResize="0"/>
          <p:nvPr/>
        </p:nvPicPr>
        <p:blipFill>
          <a:blip r:embed="rId5">
            <a:alphaModFix/>
          </a:blip>
          <a:stretch>
            <a:fillRect/>
          </a:stretch>
        </p:blipFill>
        <p:spPr>
          <a:xfrm flipH="1">
            <a:off x="1944175" y="2858975"/>
            <a:ext cx="1146725" cy="2184267"/>
          </a:xfrm>
          <a:prstGeom prst="rect">
            <a:avLst/>
          </a:prstGeom>
          <a:noFill/>
          <a:ln>
            <a:noFill/>
          </a:ln>
        </p:spPr>
      </p:pic>
      <p:pic>
        <p:nvPicPr>
          <p:cNvPr id="143" name="Google Shape;143;p26" title="tank.jpg"/>
          <p:cNvPicPr preferRelativeResize="0"/>
          <p:nvPr/>
        </p:nvPicPr>
        <p:blipFill>
          <a:blip r:embed="rId6">
            <a:alphaModFix/>
          </a:blip>
          <a:stretch>
            <a:fillRect/>
          </a:stretch>
        </p:blipFill>
        <p:spPr>
          <a:xfrm>
            <a:off x="3369775" y="3810750"/>
            <a:ext cx="1223825" cy="1124377"/>
          </a:xfrm>
          <a:prstGeom prst="rect">
            <a:avLst/>
          </a:prstGeom>
          <a:noFill/>
          <a:ln>
            <a:noFill/>
          </a:ln>
        </p:spPr>
      </p:pic>
      <p:pic>
        <p:nvPicPr>
          <p:cNvPr id="144" name="Google Shape;144;p26"/>
          <p:cNvPicPr preferRelativeResize="0"/>
          <p:nvPr/>
        </p:nvPicPr>
        <p:blipFill rotWithShape="1">
          <a:blip r:embed="rId7">
            <a:alphaModFix/>
          </a:blip>
          <a:srcRect b="0" l="0" r="0" t="0"/>
          <a:stretch/>
        </p:blipFill>
        <p:spPr>
          <a:xfrm>
            <a:off x="3369763" y="1015614"/>
            <a:ext cx="2230500" cy="1672898"/>
          </a:xfrm>
          <a:prstGeom prst="rect">
            <a:avLst/>
          </a:prstGeom>
          <a:noFill/>
          <a:ln cap="flat" cmpd="sng" w="28575">
            <a:solidFill>
              <a:srgbClr val="58B6C0"/>
            </a:solidFill>
            <a:prstDash val="solid"/>
            <a:round/>
            <a:headEnd len="sm" w="sm" type="none"/>
            <a:tailEnd len="sm" w="sm" type="none"/>
          </a:ln>
        </p:spPr>
      </p:pic>
      <p:pic>
        <p:nvPicPr>
          <p:cNvPr id="145" name="Google Shape;145;p26"/>
          <p:cNvPicPr preferRelativeResize="0"/>
          <p:nvPr/>
        </p:nvPicPr>
        <p:blipFill>
          <a:blip r:embed="rId8">
            <a:alphaModFix/>
          </a:blip>
          <a:stretch>
            <a:fillRect/>
          </a:stretch>
        </p:blipFill>
        <p:spPr>
          <a:xfrm>
            <a:off x="322225" y="286975"/>
            <a:ext cx="1621950" cy="1621950"/>
          </a:xfrm>
          <a:prstGeom prst="rect">
            <a:avLst/>
          </a:prstGeom>
          <a:noFill/>
          <a:ln>
            <a:noFill/>
          </a:ln>
        </p:spPr>
      </p:pic>
      <p:pic>
        <p:nvPicPr>
          <p:cNvPr id="146" name="Google Shape;146;p26" title="Dena Hasselberg.jpg"/>
          <p:cNvPicPr preferRelativeResize="0"/>
          <p:nvPr/>
        </p:nvPicPr>
        <p:blipFill rotWithShape="1">
          <a:blip r:embed="rId9">
            <a:alphaModFix/>
          </a:blip>
          <a:srcRect b="14966" l="0" r="0" t="0"/>
          <a:stretch/>
        </p:blipFill>
        <p:spPr>
          <a:xfrm>
            <a:off x="6771775" y="239054"/>
            <a:ext cx="1621950" cy="206874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0" name="Shape 330"/>
        <p:cNvGrpSpPr/>
        <p:nvPr/>
      </p:nvGrpSpPr>
      <p:grpSpPr>
        <a:xfrm>
          <a:off x="0" y="0"/>
          <a:ext cx="0" cy="0"/>
          <a:chOff x="0" y="0"/>
          <a:chExt cx="0" cy="0"/>
        </a:xfrm>
      </p:grpSpPr>
      <p:sp>
        <p:nvSpPr>
          <p:cNvPr id="331" name="Google Shape;331;p44"/>
          <p:cNvSpPr txBox="1"/>
          <p:nvPr>
            <p:ph type="title"/>
          </p:nvPr>
        </p:nvSpPr>
        <p:spPr>
          <a:xfrm>
            <a:off x="311700" y="246425"/>
            <a:ext cx="8520600" cy="660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600">
                <a:solidFill>
                  <a:srgbClr val="4A5D4E"/>
                </a:solidFill>
                <a:latin typeface="DM Serif Display"/>
                <a:ea typeface="DM Serif Display"/>
                <a:cs typeface="DM Serif Display"/>
                <a:sym typeface="DM Serif Display"/>
              </a:rPr>
              <a:t>Advisory at the Middle School</a:t>
            </a:r>
            <a:endParaRPr sz="3600">
              <a:solidFill>
                <a:srgbClr val="4A5D4E"/>
              </a:solidFill>
              <a:latin typeface="DM Serif Display"/>
              <a:ea typeface="DM Serif Display"/>
              <a:cs typeface="DM Serif Display"/>
              <a:sym typeface="DM Serif Display"/>
            </a:endParaRPr>
          </a:p>
          <a:p>
            <a:pPr indent="0" lvl="0" marL="0" rtl="0" algn="ctr">
              <a:spcBef>
                <a:spcPts val="0"/>
              </a:spcBef>
              <a:spcAft>
                <a:spcPts val="0"/>
              </a:spcAft>
              <a:buNone/>
            </a:pPr>
            <a:r>
              <a:t/>
            </a:r>
            <a:endParaRPr sz="3200">
              <a:solidFill>
                <a:srgbClr val="4A5D4E"/>
              </a:solidFill>
              <a:latin typeface="DM Serif Display"/>
              <a:ea typeface="DM Serif Display"/>
              <a:cs typeface="DM Serif Display"/>
              <a:sym typeface="DM Serif Display"/>
            </a:endParaRPr>
          </a:p>
        </p:txBody>
      </p:sp>
      <p:pic>
        <p:nvPicPr>
          <p:cNvPr id="332" name="Google Shape;332;p44" title="Full Circle Image.jpeg"/>
          <p:cNvPicPr preferRelativeResize="0"/>
          <p:nvPr/>
        </p:nvPicPr>
        <p:blipFill>
          <a:blip r:embed="rId4">
            <a:alphaModFix/>
          </a:blip>
          <a:stretch>
            <a:fillRect/>
          </a:stretch>
        </p:blipFill>
        <p:spPr>
          <a:xfrm>
            <a:off x="932500" y="1119376"/>
            <a:ext cx="2312659" cy="1734500"/>
          </a:xfrm>
          <a:prstGeom prst="rect">
            <a:avLst/>
          </a:prstGeom>
          <a:noFill/>
          <a:ln>
            <a:noFill/>
          </a:ln>
        </p:spPr>
      </p:pic>
      <p:pic>
        <p:nvPicPr>
          <p:cNvPr id="333" name="Google Shape;333;p44" title="JA Circle.jpeg"/>
          <p:cNvPicPr preferRelativeResize="0"/>
          <p:nvPr/>
        </p:nvPicPr>
        <p:blipFill>
          <a:blip r:embed="rId5">
            <a:alphaModFix/>
          </a:blip>
          <a:stretch>
            <a:fillRect/>
          </a:stretch>
        </p:blipFill>
        <p:spPr>
          <a:xfrm>
            <a:off x="3335789" y="1099698"/>
            <a:ext cx="2365160" cy="1773875"/>
          </a:xfrm>
          <a:prstGeom prst="rect">
            <a:avLst/>
          </a:prstGeom>
          <a:noFill/>
          <a:ln>
            <a:noFill/>
          </a:ln>
        </p:spPr>
      </p:pic>
      <p:pic>
        <p:nvPicPr>
          <p:cNvPr id="334" name="Google Shape;334;p44" title="Circle Feet.jpg"/>
          <p:cNvPicPr preferRelativeResize="0"/>
          <p:nvPr/>
        </p:nvPicPr>
        <p:blipFill>
          <a:blip r:embed="rId6">
            <a:alphaModFix/>
          </a:blip>
          <a:stretch>
            <a:fillRect/>
          </a:stretch>
        </p:blipFill>
        <p:spPr>
          <a:xfrm>
            <a:off x="5791609" y="1105950"/>
            <a:ext cx="2343584" cy="1761350"/>
          </a:xfrm>
          <a:prstGeom prst="rect">
            <a:avLst/>
          </a:prstGeom>
          <a:noFill/>
          <a:ln>
            <a:noFill/>
          </a:ln>
        </p:spPr>
      </p:pic>
      <p:sp>
        <p:nvSpPr>
          <p:cNvPr id="335" name="Google Shape;335;p44"/>
          <p:cNvSpPr txBox="1"/>
          <p:nvPr/>
        </p:nvSpPr>
        <p:spPr>
          <a:xfrm>
            <a:off x="1266450" y="3589025"/>
            <a:ext cx="7895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336" name="Google Shape;336;p44"/>
          <p:cNvSpPr txBox="1"/>
          <p:nvPr/>
        </p:nvSpPr>
        <p:spPr>
          <a:xfrm>
            <a:off x="1368750" y="3066250"/>
            <a:ext cx="6842100" cy="17547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Char char="●"/>
            </a:pPr>
            <a:r>
              <a:rPr lang="en" sz="1700">
                <a:solidFill>
                  <a:schemeClr val="dk1"/>
                </a:solidFill>
              </a:rPr>
              <a:t>20 minute Circles during advisory </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1 day a week during an intervention cycle</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9-12 week intervention cycles </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Staff scheduled in partners to lead 3 Circles per week </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Circle Keepers: deans, counselors, </a:t>
            </a:r>
            <a:r>
              <a:rPr lang="en" sz="1700">
                <a:solidFill>
                  <a:schemeClr val="dk1"/>
                </a:solidFill>
              </a:rPr>
              <a:t>social</a:t>
            </a:r>
            <a:r>
              <a:rPr lang="en" sz="1700">
                <a:solidFill>
                  <a:schemeClr val="dk1"/>
                </a:solidFill>
              </a:rPr>
              <a:t> workers, </a:t>
            </a:r>
            <a:r>
              <a:rPr lang="en" sz="1700">
                <a:solidFill>
                  <a:schemeClr val="dk1"/>
                </a:solidFill>
              </a:rPr>
              <a:t>teachers, coaches</a:t>
            </a:r>
            <a:endParaRPr sz="17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0" name="Shape 340"/>
        <p:cNvGrpSpPr/>
        <p:nvPr/>
      </p:nvGrpSpPr>
      <p:grpSpPr>
        <a:xfrm>
          <a:off x="0" y="0"/>
          <a:ext cx="0" cy="0"/>
          <a:chOff x="0" y="0"/>
          <a:chExt cx="0" cy="0"/>
        </a:xfrm>
      </p:grpSpPr>
      <p:sp>
        <p:nvSpPr>
          <p:cNvPr id="341" name="Google Shape;341;p45"/>
          <p:cNvSpPr txBox="1"/>
          <p:nvPr>
            <p:ph type="title"/>
          </p:nvPr>
        </p:nvSpPr>
        <p:spPr>
          <a:xfrm>
            <a:off x="5165700" y="441125"/>
            <a:ext cx="3688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4A5D4E"/>
                </a:solidFill>
                <a:latin typeface="DM Serif Display"/>
                <a:ea typeface="DM Serif Display"/>
                <a:cs typeface="DM Serif Display"/>
                <a:sym typeface="DM Serif Display"/>
              </a:rPr>
              <a:t>Circles Staff </a:t>
            </a:r>
            <a:endParaRPr>
              <a:solidFill>
                <a:srgbClr val="4A5D4E"/>
              </a:solidFill>
              <a:latin typeface="DM Serif Display"/>
              <a:ea typeface="DM Serif Display"/>
              <a:cs typeface="DM Serif Display"/>
              <a:sym typeface="DM Serif Display"/>
            </a:endParaRPr>
          </a:p>
          <a:p>
            <a:pPr indent="0" lvl="0" marL="0" rtl="0" algn="ctr">
              <a:spcBef>
                <a:spcPts val="1000"/>
              </a:spcBef>
              <a:spcAft>
                <a:spcPts val="0"/>
              </a:spcAft>
              <a:buNone/>
            </a:pPr>
            <a:r>
              <a:rPr lang="en">
                <a:solidFill>
                  <a:srgbClr val="4A5D4E"/>
                </a:solidFill>
                <a:latin typeface="DM Serif Display"/>
                <a:ea typeface="DM Serif Display"/>
                <a:cs typeface="DM Serif Display"/>
                <a:sym typeface="DM Serif Display"/>
              </a:rPr>
              <a:t>  Resource Page</a:t>
            </a:r>
            <a:endParaRPr>
              <a:solidFill>
                <a:srgbClr val="4A5D4E"/>
              </a:solidFill>
              <a:latin typeface="DM Serif Display"/>
              <a:ea typeface="DM Serif Display"/>
              <a:cs typeface="DM Serif Display"/>
              <a:sym typeface="DM Serif Display"/>
            </a:endParaRPr>
          </a:p>
          <a:p>
            <a:pPr indent="0" lvl="0" marL="0" rtl="0" algn="ctr">
              <a:spcBef>
                <a:spcPts val="1000"/>
              </a:spcBef>
              <a:spcAft>
                <a:spcPts val="0"/>
              </a:spcAft>
              <a:buNone/>
            </a:pPr>
            <a:r>
              <a:t/>
            </a:r>
            <a:endParaRPr sz="2067">
              <a:solidFill>
                <a:srgbClr val="4A5D4E"/>
              </a:solidFill>
              <a:latin typeface="DM Serif Display"/>
              <a:ea typeface="DM Serif Display"/>
              <a:cs typeface="DM Serif Display"/>
              <a:sym typeface="DM Serif Display"/>
            </a:endParaRPr>
          </a:p>
          <a:p>
            <a:pPr indent="0" lvl="0" marL="0" rtl="0" algn="ctr">
              <a:spcBef>
                <a:spcPts val="0"/>
              </a:spcBef>
              <a:spcAft>
                <a:spcPts val="0"/>
              </a:spcAft>
              <a:buNone/>
            </a:pPr>
            <a:r>
              <a:t/>
            </a:r>
            <a:endParaRPr>
              <a:solidFill>
                <a:srgbClr val="4A5D4E"/>
              </a:solidFill>
              <a:latin typeface="DM Serif Display"/>
              <a:ea typeface="DM Serif Display"/>
              <a:cs typeface="DM Serif Display"/>
              <a:sym typeface="DM Serif Display"/>
            </a:endParaRPr>
          </a:p>
          <a:p>
            <a:pPr indent="0" lvl="0" marL="0" rtl="0" algn="l">
              <a:spcBef>
                <a:spcPts val="1000"/>
              </a:spcBef>
              <a:spcAft>
                <a:spcPts val="0"/>
              </a:spcAft>
              <a:buNone/>
            </a:pPr>
            <a:r>
              <a:t/>
            </a:r>
            <a:endParaRPr/>
          </a:p>
        </p:txBody>
      </p:sp>
      <p:pic>
        <p:nvPicPr>
          <p:cNvPr id="342" name="Google Shape;342;p45"/>
          <p:cNvPicPr preferRelativeResize="0"/>
          <p:nvPr/>
        </p:nvPicPr>
        <p:blipFill>
          <a:blip r:embed="rId4">
            <a:alphaModFix/>
          </a:blip>
          <a:stretch>
            <a:fillRect/>
          </a:stretch>
        </p:blipFill>
        <p:spPr>
          <a:xfrm>
            <a:off x="420174" y="361850"/>
            <a:ext cx="4645227" cy="1322625"/>
          </a:xfrm>
          <a:prstGeom prst="rect">
            <a:avLst/>
          </a:prstGeom>
          <a:noFill/>
          <a:ln>
            <a:noFill/>
          </a:ln>
        </p:spPr>
      </p:pic>
      <p:pic>
        <p:nvPicPr>
          <p:cNvPr id="343" name="Google Shape;343;p45"/>
          <p:cNvPicPr preferRelativeResize="0"/>
          <p:nvPr/>
        </p:nvPicPr>
        <p:blipFill>
          <a:blip r:embed="rId5">
            <a:alphaModFix/>
          </a:blip>
          <a:stretch>
            <a:fillRect/>
          </a:stretch>
        </p:blipFill>
        <p:spPr>
          <a:xfrm>
            <a:off x="152400" y="2098825"/>
            <a:ext cx="6588809" cy="2515575"/>
          </a:xfrm>
          <a:prstGeom prst="rect">
            <a:avLst/>
          </a:prstGeom>
          <a:noFill/>
          <a:ln>
            <a:noFill/>
          </a:ln>
        </p:spPr>
      </p:pic>
      <p:pic>
        <p:nvPicPr>
          <p:cNvPr id="344" name="Google Shape;344;p45"/>
          <p:cNvPicPr preferRelativeResize="0"/>
          <p:nvPr/>
        </p:nvPicPr>
        <p:blipFill>
          <a:blip r:embed="rId6">
            <a:alphaModFix/>
          </a:blip>
          <a:stretch>
            <a:fillRect/>
          </a:stretch>
        </p:blipFill>
        <p:spPr>
          <a:xfrm>
            <a:off x="6828125" y="2098825"/>
            <a:ext cx="2113300" cy="2515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8" name="Shape 348"/>
        <p:cNvGrpSpPr/>
        <p:nvPr/>
      </p:nvGrpSpPr>
      <p:grpSpPr>
        <a:xfrm>
          <a:off x="0" y="0"/>
          <a:ext cx="0" cy="0"/>
          <a:chOff x="0" y="0"/>
          <a:chExt cx="0" cy="0"/>
        </a:xfrm>
      </p:grpSpPr>
      <p:sp>
        <p:nvSpPr>
          <p:cNvPr id="349" name="Google Shape;349;p46"/>
          <p:cNvSpPr/>
          <p:nvPr/>
        </p:nvSpPr>
        <p:spPr>
          <a:xfrm rot="-865050">
            <a:off x="345523" y="475512"/>
            <a:ext cx="2613403" cy="1715079"/>
          </a:xfrm>
          <a:prstGeom prst="wedgeRoundRectCallout">
            <a:avLst>
              <a:gd fmla="val -109" name="adj1"/>
              <a:gd fmla="val 64946"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sz="1600">
                <a:solidFill>
                  <a:schemeClr val="dk1"/>
                </a:solidFill>
                <a:latin typeface="Barlow"/>
                <a:ea typeface="Barlow"/>
                <a:cs typeface="Barlow"/>
                <a:sym typeface="Barlow"/>
              </a:rPr>
              <a:t>I liked the calmness and making new best friends from 7 and 8th also learning things that i did not know also learning harder words. </a:t>
            </a:r>
            <a:endParaRPr/>
          </a:p>
        </p:txBody>
      </p:sp>
      <p:sp>
        <p:nvSpPr>
          <p:cNvPr id="350" name="Google Shape;350;p46"/>
          <p:cNvSpPr/>
          <p:nvPr/>
        </p:nvSpPr>
        <p:spPr>
          <a:xfrm rot="557725">
            <a:off x="6051041" y="407326"/>
            <a:ext cx="2641081" cy="1486847"/>
          </a:xfrm>
          <a:prstGeom prst="wedgeRoundRectCallout">
            <a:avLst>
              <a:gd fmla="val -20833" name="adj1"/>
              <a:gd fmla="val 62500"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sz="1600">
                <a:solidFill>
                  <a:schemeClr val="dk1"/>
                </a:solidFill>
                <a:latin typeface="Barlow"/>
                <a:ea typeface="Barlow"/>
                <a:cs typeface="Barlow"/>
                <a:sym typeface="Barlow"/>
              </a:rPr>
              <a:t>I liked the activities we did, and all the new people I got to learn more about and become friends even. I</a:t>
            </a:r>
            <a:endParaRPr/>
          </a:p>
        </p:txBody>
      </p:sp>
      <p:sp>
        <p:nvSpPr>
          <p:cNvPr id="351" name="Google Shape;351;p46"/>
          <p:cNvSpPr/>
          <p:nvPr/>
        </p:nvSpPr>
        <p:spPr>
          <a:xfrm rot="-826544">
            <a:off x="421438" y="2748628"/>
            <a:ext cx="1664272" cy="1463957"/>
          </a:xfrm>
          <a:prstGeom prst="wedgeRoundRectCallout">
            <a:avLst>
              <a:gd fmla="val 54923" name="adj1"/>
              <a:gd fmla="val 3459"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Barlow"/>
                <a:ea typeface="Barlow"/>
                <a:cs typeface="Barlow"/>
                <a:sym typeface="Barlow"/>
              </a:rPr>
              <a:t>i liked that the circle was a safe space to talk about our feelings</a:t>
            </a:r>
            <a:endParaRPr sz="1000">
              <a:solidFill>
                <a:schemeClr val="dk1"/>
              </a:solidFill>
              <a:latin typeface="Trebuchet MS"/>
              <a:ea typeface="Trebuchet MS"/>
              <a:cs typeface="Trebuchet MS"/>
              <a:sym typeface="Trebuchet MS"/>
            </a:endParaRPr>
          </a:p>
        </p:txBody>
      </p:sp>
      <p:sp>
        <p:nvSpPr>
          <p:cNvPr id="352" name="Google Shape;352;p46"/>
          <p:cNvSpPr/>
          <p:nvPr/>
        </p:nvSpPr>
        <p:spPr>
          <a:xfrm rot="654774">
            <a:off x="6964703" y="2438923"/>
            <a:ext cx="1613172" cy="1153956"/>
          </a:xfrm>
          <a:prstGeom prst="wedgeRoundRectCallout">
            <a:avLst>
              <a:gd fmla="val -20833" name="adj1"/>
              <a:gd fmla="val 62500"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sz="1600">
                <a:solidFill>
                  <a:schemeClr val="dk1"/>
                </a:solidFill>
                <a:latin typeface="Barlow"/>
                <a:ea typeface="Barlow"/>
                <a:cs typeface="Barlow"/>
                <a:sym typeface="Barlow"/>
              </a:rPr>
              <a:t>LITERALLY EVERYTHING. </a:t>
            </a:r>
            <a:endParaRPr sz="1200">
              <a:solidFill>
                <a:schemeClr val="dk1"/>
              </a:solidFill>
              <a:latin typeface="Trebuchet MS"/>
              <a:ea typeface="Trebuchet MS"/>
              <a:cs typeface="Trebuchet MS"/>
              <a:sym typeface="Trebuchet MS"/>
            </a:endParaRPr>
          </a:p>
        </p:txBody>
      </p:sp>
      <p:sp>
        <p:nvSpPr>
          <p:cNvPr id="353" name="Google Shape;353;p46"/>
          <p:cNvSpPr/>
          <p:nvPr/>
        </p:nvSpPr>
        <p:spPr>
          <a:xfrm>
            <a:off x="3463325" y="176575"/>
            <a:ext cx="2123400" cy="1767000"/>
          </a:xfrm>
          <a:prstGeom prst="wedgeRoundRectCallout">
            <a:avLst>
              <a:gd fmla="val -20833" name="adj1"/>
              <a:gd fmla="val 62500"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100">
                <a:latin typeface="DM Serif Display"/>
                <a:ea typeface="DM Serif Display"/>
                <a:cs typeface="DM Serif Display"/>
                <a:sym typeface="DM Serif Display"/>
              </a:rPr>
              <a:t>What did you like about Circles?</a:t>
            </a:r>
            <a:endParaRPr sz="2100">
              <a:latin typeface="DM Serif Display"/>
              <a:ea typeface="DM Serif Display"/>
              <a:cs typeface="DM Serif Display"/>
              <a:sym typeface="DM Serif Display"/>
            </a:endParaRPr>
          </a:p>
        </p:txBody>
      </p:sp>
      <p:pic>
        <p:nvPicPr>
          <p:cNvPr descr="Teenage students walking in high school hall, talking. (Provided by Getty Images)" id="354" name="Google Shape;354;p46"/>
          <p:cNvPicPr preferRelativeResize="0"/>
          <p:nvPr/>
        </p:nvPicPr>
        <p:blipFill>
          <a:blip r:embed="rId4">
            <a:alphaModFix/>
          </a:blip>
          <a:stretch>
            <a:fillRect/>
          </a:stretch>
        </p:blipFill>
        <p:spPr>
          <a:xfrm>
            <a:off x="2595100" y="2488951"/>
            <a:ext cx="3566551" cy="2377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8" name="Shape 358"/>
        <p:cNvGrpSpPr/>
        <p:nvPr/>
      </p:nvGrpSpPr>
      <p:grpSpPr>
        <a:xfrm>
          <a:off x="0" y="0"/>
          <a:ext cx="0" cy="0"/>
          <a:chOff x="0" y="0"/>
          <a:chExt cx="0" cy="0"/>
        </a:xfrm>
      </p:grpSpPr>
      <p:sp>
        <p:nvSpPr>
          <p:cNvPr id="359" name="Google Shape;359;p47"/>
          <p:cNvSpPr/>
          <p:nvPr/>
        </p:nvSpPr>
        <p:spPr>
          <a:xfrm rot="-865331">
            <a:off x="381775" y="494106"/>
            <a:ext cx="2365649" cy="1479694"/>
          </a:xfrm>
          <a:prstGeom prst="wedgeRoundRectCallout">
            <a:avLst>
              <a:gd fmla="val 38116" name="adj1"/>
              <a:gd fmla="val 65699"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Barlow"/>
                <a:ea typeface="Barlow"/>
                <a:cs typeface="Barlow"/>
                <a:sym typeface="Barlow"/>
              </a:rPr>
              <a:t>It helped me come out of my shell and this group helped me make bonds with others.</a:t>
            </a:r>
            <a:endParaRPr sz="1600">
              <a:latin typeface="Barlow"/>
              <a:ea typeface="Barlow"/>
              <a:cs typeface="Barlow"/>
              <a:sym typeface="Barlow"/>
            </a:endParaRPr>
          </a:p>
        </p:txBody>
      </p:sp>
      <p:sp>
        <p:nvSpPr>
          <p:cNvPr id="360" name="Google Shape;360;p47"/>
          <p:cNvSpPr/>
          <p:nvPr/>
        </p:nvSpPr>
        <p:spPr>
          <a:xfrm rot="557699">
            <a:off x="6471806" y="321512"/>
            <a:ext cx="2026407" cy="1593526"/>
          </a:xfrm>
          <a:prstGeom prst="wedgeRoundRectCallout">
            <a:avLst>
              <a:gd fmla="val -29274" name="adj1"/>
              <a:gd fmla="val 63894"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Barlow"/>
                <a:ea typeface="Barlow"/>
                <a:cs typeface="Barlow"/>
                <a:sym typeface="Barlow"/>
              </a:rPr>
              <a:t>I liked being able to </a:t>
            </a:r>
            <a:r>
              <a:rPr lang="en" sz="1600">
                <a:latin typeface="Barlow"/>
                <a:ea typeface="Barlow"/>
                <a:cs typeface="Barlow"/>
                <a:sym typeface="Barlow"/>
              </a:rPr>
              <a:t>express</a:t>
            </a:r>
            <a:r>
              <a:rPr lang="en" sz="1600">
                <a:latin typeface="Barlow"/>
                <a:ea typeface="Barlow"/>
                <a:cs typeface="Barlow"/>
                <a:sym typeface="Barlow"/>
              </a:rPr>
              <a:t> myself with a good group and had fun. </a:t>
            </a:r>
            <a:endParaRPr sz="1600">
              <a:latin typeface="Barlow"/>
              <a:ea typeface="Barlow"/>
              <a:cs typeface="Barlow"/>
              <a:sym typeface="Barlow"/>
            </a:endParaRPr>
          </a:p>
        </p:txBody>
      </p:sp>
      <p:sp>
        <p:nvSpPr>
          <p:cNvPr id="361" name="Google Shape;361;p47"/>
          <p:cNvSpPr/>
          <p:nvPr/>
        </p:nvSpPr>
        <p:spPr>
          <a:xfrm rot="-826218">
            <a:off x="464120" y="2443475"/>
            <a:ext cx="1646010" cy="1248948"/>
          </a:xfrm>
          <a:prstGeom prst="wedgeRoundRectCallout">
            <a:avLst>
              <a:gd fmla="val 66031" name="adj1"/>
              <a:gd fmla="val -27178"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600">
                <a:solidFill>
                  <a:schemeClr val="dk1"/>
                </a:solidFill>
                <a:latin typeface="Barlow"/>
                <a:ea typeface="Barlow"/>
                <a:cs typeface="Barlow"/>
                <a:sym typeface="Barlow"/>
              </a:rPr>
              <a:t>I get to relax and be more calm.</a:t>
            </a:r>
            <a:endParaRPr sz="1600">
              <a:solidFill>
                <a:schemeClr val="dk1"/>
              </a:solidFill>
              <a:latin typeface="Barlow"/>
              <a:ea typeface="Barlow"/>
              <a:cs typeface="Barlow"/>
              <a:sym typeface="Barlow"/>
            </a:endParaRPr>
          </a:p>
        </p:txBody>
      </p:sp>
      <p:pic>
        <p:nvPicPr>
          <p:cNvPr descr="Teenage students walking in high school hall, talking. (Provided by Getty Images)" id="362" name="Google Shape;362;p47"/>
          <p:cNvPicPr preferRelativeResize="0"/>
          <p:nvPr/>
        </p:nvPicPr>
        <p:blipFill>
          <a:blip r:embed="rId4">
            <a:alphaModFix/>
          </a:blip>
          <a:stretch>
            <a:fillRect/>
          </a:stretch>
        </p:blipFill>
        <p:spPr>
          <a:xfrm>
            <a:off x="2494875" y="2060027"/>
            <a:ext cx="4202900" cy="2801222"/>
          </a:xfrm>
          <a:prstGeom prst="rect">
            <a:avLst/>
          </a:prstGeom>
          <a:noFill/>
          <a:ln>
            <a:noFill/>
          </a:ln>
        </p:spPr>
      </p:pic>
      <p:sp>
        <p:nvSpPr>
          <p:cNvPr id="363" name="Google Shape;363;p47"/>
          <p:cNvSpPr/>
          <p:nvPr/>
        </p:nvSpPr>
        <p:spPr>
          <a:xfrm rot="654582">
            <a:off x="6982012" y="2258403"/>
            <a:ext cx="1852990" cy="1358942"/>
          </a:xfrm>
          <a:prstGeom prst="wedgeRoundRectCallout">
            <a:avLst>
              <a:gd fmla="val -67918" name="adj1"/>
              <a:gd fmla="val -17749"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600">
                <a:solidFill>
                  <a:schemeClr val="dk1"/>
                </a:solidFill>
                <a:latin typeface="Barlow"/>
                <a:ea typeface="Barlow"/>
                <a:cs typeface="Barlow"/>
                <a:sym typeface="Barlow"/>
              </a:rPr>
              <a:t>No teacher is yelling and I can start my day off good</a:t>
            </a:r>
            <a:endParaRPr sz="1600">
              <a:solidFill>
                <a:schemeClr val="dk1"/>
              </a:solidFill>
              <a:latin typeface="Barlow"/>
              <a:ea typeface="Barlow"/>
              <a:cs typeface="Barlow"/>
              <a:sym typeface="Barlow"/>
            </a:endParaRPr>
          </a:p>
        </p:txBody>
      </p:sp>
      <p:sp>
        <p:nvSpPr>
          <p:cNvPr id="364" name="Google Shape;364;p47"/>
          <p:cNvSpPr/>
          <p:nvPr/>
        </p:nvSpPr>
        <p:spPr>
          <a:xfrm>
            <a:off x="3463325" y="176575"/>
            <a:ext cx="2324100" cy="1883400"/>
          </a:xfrm>
          <a:prstGeom prst="wedgeRoundRectCallout">
            <a:avLst>
              <a:gd fmla="val -18797" name="adj1"/>
              <a:gd fmla="val 69612"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Barlow"/>
                <a:ea typeface="Barlow"/>
                <a:cs typeface="Barlow"/>
                <a:sym typeface="Barlow"/>
              </a:rPr>
              <a:t>Circles changed me. I talk more than I used to and I love Circles because we did 2 rounds with the same people. </a:t>
            </a:r>
            <a:endParaRPr sz="1600">
              <a:latin typeface="Barlow"/>
              <a:ea typeface="Barlow"/>
              <a:cs typeface="Barlow"/>
              <a:sym typeface="Barlow"/>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8" name="Shape 368"/>
        <p:cNvGrpSpPr/>
        <p:nvPr/>
      </p:nvGrpSpPr>
      <p:grpSpPr>
        <a:xfrm>
          <a:off x="0" y="0"/>
          <a:ext cx="0" cy="0"/>
          <a:chOff x="0" y="0"/>
          <a:chExt cx="0" cy="0"/>
        </a:xfrm>
      </p:grpSpPr>
      <p:sp>
        <p:nvSpPr>
          <p:cNvPr id="369" name="Google Shape;369;p48"/>
          <p:cNvSpPr txBox="1"/>
          <p:nvPr/>
        </p:nvSpPr>
        <p:spPr>
          <a:xfrm>
            <a:off x="2318200" y="78100"/>
            <a:ext cx="60852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2200">
                <a:latin typeface="Barlow SemiBold"/>
                <a:ea typeface="Barlow SemiBold"/>
                <a:cs typeface="Barlow SemiBold"/>
                <a:sym typeface="Barlow SemiBold"/>
              </a:rPr>
              <a:t>How clearly are you able to describe your </a:t>
            </a:r>
            <a:r>
              <a:rPr i="1" lang="en" sz="2200">
                <a:latin typeface="Barlow SemiBold"/>
                <a:ea typeface="Barlow SemiBold"/>
                <a:cs typeface="Barlow SemiBold"/>
                <a:sym typeface="Barlow SemiBold"/>
              </a:rPr>
              <a:t>feelings?</a:t>
            </a:r>
            <a:endParaRPr i="1" sz="2600">
              <a:latin typeface="Barlow"/>
              <a:ea typeface="Barlow"/>
              <a:cs typeface="Barlow"/>
              <a:sym typeface="Barlow"/>
            </a:endParaRPr>
          </a:p>
        </p:txBody>
      </p:sp>
      <p:pic>
        <p:nvPicPr>
          <p:cNvPr id="370" name="Google Shape;370;p48"/>
          <p:cNvPicPr preferRelativeResize="0"/>
          <p:nvPr/>
        </p:nvPicPr>
        <p:blipFill rotWithShape="1">
          <a:blip r:embed="rId4">
            <a:alphaModFix/>
          </a:blip>
          <a:srcRect b="0" l="0" r="0" t="0"/>
          <a:stretch/>
        </p:blipFill>
        <p:spPr>
          <a:xfrm>
            <a:off x="375810" y="1924875"/>
            <a:ext cx="4565815" cy="2136100"/>
          </a:xfrm>
          <a:prstGeom prst="rect">
            <a:avLst/>
          </a:prstGeom>
          <a:noFill/>
          <a:ln cap="flat" cmpd="sng" w="28575">
            <a:solidFill>
              <a:schemeClr val="dk1"/>
            </a:solidFill>
            <a:prstDash val="solid"/>
            <a:round/>
            <a:headEnd len="sm" w="sm" type="none"/>
            <a:tailEnd len="sm" w="sm" type="none"/>
          </a:ln>
        </p:spPr>
      </p:pic>
      <p:pic>
        <p:nvPicPr>
          <p:cNvPr id="371" name="Google Shape;371;p48"/>
          <p:cNvPicPr preferRelativeResize="0"/>
          <p:nvPr/>
        </p:nvPicPr>
        <p:blipFill>
          <a:blip r:embed="rId5">
            <a:alphaModFix/>
          </a:blip>
          <a:stretch>
            <a:fillRect/>
          </a:stretch>
        </p:blipFill>
        <p:spPr>
          <a:xfrm>
            <a:off x="5699886" y="1095080"/>
            <a:ext cx="2432377" cy="2086735"/>
          </a:xfrm>
          <a:prstGeom prst="rect">
            <a:avLst/>
          </a:prstGeom>
          <a:noFill/>
          <a:ln cap="flat" cmpd="sng" w="28575">
            <a:solidFill>
              <a:schemeClr val="dk1"/>
            </a:solidFill>
            <a:prstDash val="solid"/>
            <a:round/>
            <a:headEnd len="sm" w="sm" type="none"/>
            <a:tailEnd len="sm" w="sm" type="none"/>
          </a:ln>
        </p:spPr>
      </p:pic>
      <p:sp>
        <p:nvSpPr>
          <p:cNvPr id="372" name="Google Shape;372;p48"/>
          <p:cNvSpPr txBox="1"/>
          <p:nvPr/>
        </p:nvSpPr>
        <p:spPr>
          <a:xfrm>
            <a:off x="5132275" y="3635625"/>
            <a:ext cx="30000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800">
                <a:solidFill>
                  <a:schemeClr val="dk1"/>
                </a:solidFill>
                <a:latin typeface="Barlow"/>
                <a:ea typeface="Barlow"/>
                <a:cs typeface="Barlow"/>
                <a:sym typeface="Barlow"/>
              </a:rPr>
              <a:t>% responses “Quite clearly” and “Extremely clearly” </a:t>
            </a:r>
            <a:endParaRPr sz="1800">
              <a:solidFill>
                <a:schemeClr val="dk1"/>
              </a:solidFill>
              <a:latin typeface="Barlow"/>
              <a:ea typeface="Barlow"/>
              <a:cs typeface="Barlow"/>
              <a:sym typeface="Barlow"/>
            </a:endParaRPr>
          </a:p>
          <a:p>
            <a:pPr indent="0" lvl="0" marL="0" rtl="0" algn="ctr">
              <a:spcBef>
                <a:spcPts val="0"/>
              </a:spcBef>
              <a:spcAft>
                <a:spcPts val="0"/>
              </a:spcAft>
              <a:buNone/>
            </a:pPr>
            <a:r>
              <a:t/>
            </a:r>
            <a:endParaRPr sz="1800">
              <a:solidFill>
                <a:schemeClr val="dk1"/>
              </a:solidFill>
              <a:latin typeface="Barlow"/>
              <a:ea typeface="Barlow"/>
              <a:cs typeface="Barlow"/>
              <a:sym typeface="Barlow"/>
            </a:endParaRPr>
          </a:p>
          <a:p>
            <a:pPr indent="0" lvl="0" marL="0" rtl="0" algn="ctr">
              <a:spcBef>
                <a:spcPts val="0"/>
              </a:spcBef>
              <a:spcAft>
                <a:spcPts val="0"/>
              </a:spcAft>
              <a:buNone/>
            </a:pPr>
            <a:r>
              <a:rPr lang="en" sz="1800">
                <a:solidFill>
                  <a:schemeClr val="dk1"/>
                </a:solidFill>
                <a:latin typeface="Barlow"/>
                <a:ea typeface="Barlow"/>
                <a:cs typeface="Barlow"/>
                <a:sym typeface="Barlow"/>
              </a:rPr>
              <a:t>Total growth: +53.2%</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6" name="Shape 376"/>
        <p:cNvGrpSpPr/>
        <p:nvPr/>
      </p:nvGrpSpPr>
      <p:grpSpPr>
        <a:xfrm>
          <a:off x="0" y="0"/>
          <a:ext cx="0" cy="0"/>
          <a:chOff x="0" y="0"/>
          <a:chExt cx="0" cy="0"/>
        </a:xfrm>
      </p:grpSpPr>
      <p:sp>
        <p:nvSpPr>
          <p:cNvPr id="377" name="Google Shape;377;p49"/>
          <p:cNvSpPr txBox="1"/>
          <p:nvPr/>
        </p:nvSpPr>
        <p:spPr>
          <a:xfrm>
            <a:off x="2579000" y="105175"/>
            <a:ext cx="59982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2200">
                <a:latin typeface="Barlow SemiBold"/>
                <a:ea typeface="Barlow SemiBold"/>
                <a:cs typeface="Barlow SemiBold"/>
                <a:sym typeface="Barlow SemiBold"/>
              </a:rPr>
              <a:t>How much did you do you care about other people’s feelings?</a:t>
            </a:r>
            <a:endParaRPr i="1" sz="2600">
              <a:latin typeface="Barlow"/>
              <a:ea typeface="Barlow"/>
              <a:cs typeface="Barlow"/>
              <a:sym typeface="Barlow"/>
            </a:endParaRPr>
          </a:p>
        </p:txBody>
      </p:sp>
      <p:pic>
        <p:nvPicPr>
          <p:cNvPr id="378" name="Google Shape;378;p49"/>
          <p:cNvPicPr preferRelativeResize="0"/>
          <p:nvPr/>
        </p:nvPicPr>
        <p:blipFill>
          <a:blip r:embed="rId4">
            <a:alphaModFix/>
          </a:blip>
          <a:stretch>
            <a:fillRect/>
          </a:stretch>
        </p:blipFill>
        <p:spPr>
          <a:xfrm>
            <a:off x="563775" y="2158300"/>
            <a:ext cx="4864050" cy="1961737"/>
          </a:xfrm>
          <a:prstGeom prst="rect">
            <a:avLst/>
          </a:prstGeom>
          <a:noFill/>
          <a:ln cap="flat" cmpd="sng" w="28575">
            <a:solidFill>
              <a:schemeClr val="dk1"/>
            </a:solidFill>
            <a:prstDash val="solid"/>
            <a:round/>
            <a:headEnd len="sm" w="sm" type="none"/>
            <a:tailEnd len="sm" w="sm" type="none"/>
          </a:ln>
        </p:spPr>
      </p:pic>
      <p:pic>
        <p:nvPicPr>
          <p:cNvPr id="379" name="Google Shape;379;p49"/>
          <p:cNvPicPr preferRelativeResize="0"/>
          <p:nvPr/>
        </p:nvPicPr>
        <p:blipFill>
          <a:blip r:embed="rId5">
            <a:alphaModFix/>
          </a:blip>
          <a:stretch>
            <a:fillRect/>
          </a:stretch>
        </p:blipFill>
        <p:spPr>
          <a:xfrm>
            <a:off x="5891367" y="1155450"/>
            <a:ext cx="2555408" cy="1961725"/>
          </a:xfrm>
          <a:prstGeom prst="rect">
            <a:avLst/>
          </a:prstGeom>
          <a:noFill/>
          <a:ln cap="flat" cmpd="sng" w="28575">
            <a:solidFill>
              <a:schemeClr val="dk1"/>
            </a:solidFill>
            <a:prstDash val="solid"/>
            <a:round/>
            <a:headEnd len="sm" w="sm" type="none"/>
            <a:tailEnd len="sm" w="sm" type="none"/>
          </a:ln>
        </p:spPr>
      </p:pic>
      <p:sp>
        <p:nvSpPr>
          <p:cNvPr id="380" name="Google Shape;380;p49"/>
          <p:cNvSpPr txBox="1"/>
          <p:nvPr/>
        </p:nvSpPr>
        <p:spPr>
          <a:xfrm>
            <a:off x="5577200" y="3305550"/>
            <a:ext cx="30000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800">
                <a:solidFill>
                  <a:schemeClr val="dk1"/>
                </a:solidFill>
                <a:latin typeface="Barlow"/>
                <a:ea typeface="Barlow"/>
                <a:cs typeface="Barlow"/>
                <a:sym typeface="Barlow"/>
              </a:rPr>
              <a:t>% increase in responses selected as “Cared a tremendous amount”</a:t>
            </a:r>
            <a:endParaRPr sz="1800">
              <a:solidFill>
                <a:schemeClr val="dk1"/>
              </a:solidFill>
              <a:latin typeface="Barlow"/>
              <a:ea typeface="Barlow"/>
              <a:cs typeface="Barlow"/>
              <a:sym typeface="Barlow"/>
            </a:endParaRPr>
          </a:p>
          <a:p>
            <a:pPr indent="0" lvl="0" marL="0" rtl="0" algn="ctr">
              <a:spcBef>
                <a:spcPts val="0"/>
              </a:spcBef>
              <a:spcAft>
                <a:spcPts val="0"/>
              </a:spcAft>
              <a:buNone/>
            </a:pPr>
            <a:r>
              <a:t/>
            </a:r>
            <a:endParaRPr sz="1800">
              <a:solidFill>
                <a:schemeClr val="dk1"/>
              </a:solidFill>
              <a:latin typeface="Barlow"/>
              <a:ea typeface="Barlow"/>
              <a:cs typeface="Barlow"/>
              <a:sym typeface="Barlow"/>
            </a:endParaRPr>
          </a:p>
          <a:p>
            <a:pPr indent="0" lvl="0" marL="0" rtl="0" algn="ctr">
              <a:spcBef>
                <a:spcPts val="0"/>
              </a:spcBef>
              <a:spcAft>
                <a:spcPts val="0"/>
              </a:spcAft>
              <a:buNone/>
            </a:pPr>
            <a:r>
              <a:rPr lang="en" sz="1800">
                <a:solidFill>
                  <a:schemeClr val="dk1"/>
                </a:solidFill>
                <a:latin typeface="Barlow"/>
                <a:ea typeface="Barlow"/>
                <a:cs typeface="Barlow"/>
                <a:sym typeface="Barlow"/>
              </a:rPr>
              <a:t>Total growth: +11.5%</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4" name="Shape 384"/>
        <p:cNvGrpSpPr/>
        <p:nvPr/>
      </p:nvGrpSpPr>
      <p:grpSpPr>
        <a:xfrm>
          <a:off x="0" y="0"/>
          <a:ext cx="0" cy="0"/>
          <a:chOff x="0" y="0"/>
          <a:chExt cx="0" cy="0"/>
        </a:xfrm>
      </p:grpSpPr>
      <p:sp>
        <p:nvSpPr>
          <p:cNvPr id="385" name="Google Shape;385;p50"/>
          <p:cNvSpPr txBox="1"/>
          <p:nvPr/>
        </p:nvSpPr>
        <p:spPr>
          <a:xfrm>
            <a:off x="2776850" y="148650"/>
            <a:ext cx="51870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2200">
                <a:latin typeface="Barlow SemiBold"/>
                <a:ea typeface="Barlow SemiBold"/>
                <a:cs typeface="Barlow SemiBold"/>
                <a:sym typeface="Barlow SemiBold"/>
              </a:rPr>
              <a:t>How well do you get along with students who are different from you?</a:t>
            </a:r>
            <a:endParaRPr i="1" sz="2600">
              <a:latin typeface="Barlow"/>
              <a:ea typeface="Barlow"/>
              <a:cs typeface="Barlow"/>
              <a:sym typeface="Barlow"/>
            </a:endParaRPr>
          </a:p>
        </p:txBody>
      </p:sp>
      <p:pic>
        <p:nvPicPr>
          <p:cNvPr id="386" name="Google Shape;386;p50"/>
          <p:cNvPicPr preferRelativeResize="0"/>
          <p:nvPr/>
        </p:nvPicPr>
        <p:blipFill>
          <a:blip r:embed="rId4">
            <a:alphaModFix/>
          </a:blip>
          <a:stretch>
            <a:fillRect/>
          </a:stretch>
        </p:blipFill>
        <p:spPr>
          <a:xfrm>
            <a:off x="495550" y="2158924"/>
            <a:ext cx="4988351" cy="2127000"/>
          </a:xfrm>
          <a:prstGeom prst="rect">
            <a:avLst/>
          </a:prstGeom>
          <a:noFill/>
          <a:ln cap="flat" cmpd="sng" w="28575">
            <a:solidFill>
              <a:schemeClr val="dk1"/>
            </a:solidFill>
            <a:prstDash val="solid"/>
            <a:round/>
            <a:headEnd len="sm" w="sm" type="none"/>
            <a:tailEnd len="sm" w="sm" type="none"/>
          </a:ln>
        </p:spPr>
      </p:pic>
      <p:pic>
        <p:nvPicPr>
          <p:cNvPr id="387" name="Google Shape;387;p50"/>
          <p:cNvPicPr preferRelativeResize="0"/>
          <p:nvPr/>
        </p:nvPicPr>
        <p:blipFill>
          <a:blip r:embed="rId5">
            <a:alphaModFix/>
          </a:blip>
          <a:stretch>
            <a:fillRect/>
          </a:stretch>
        </p:blipFill>
        <p:spPr>
          <a:xfrm>
            <a:off x="6304150" y="1159075"/>
            <a:ext cx="2524993" cy="2127000"/>
          </a:xfrm>
          <a:prstGeom prst="rect">
            <a:avLst/>
          </a:prstGeom>
          <a:noFill/>
          <a:ln cap="flat" cmpd="sng" w="28575">
            <a:solidFill>
              <a:schemeClr val="dk1"/>
            </a:solidFill>
            <a:prstDash val="solid"/>
            <a:round/>
            <a:headEnd len="sm" w="sm" type="none"/>
            <a:tailEnd len="sm" w="sm" type="none"/>
          </a:ln>
        </p:spPr>
      </p:pic>
      <p:sp>
        <p:nvSpPr>
          <p:cNvPr id="388" name="Google Shape;388;p50"/>
          <p:cNvSpPr txBox="1"/>
          <p:nvPr/>
        </p:nvSpPr>
        <p:spPr>
          <a:xfrm>
            <a:off x="6066650" y="3434600"/>
            <a:ext cx="30000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800">
                <a:solidFill>
                  <a:schemeClr val="dk1"/>
                </a:solidFill>
                <a:latin typeface="Barlow"/>
                <a:ea typeface="Barlow"/>
                <a:cs typeface="Barlow"/>
                <a:sym typeface="Barlow"/>
              </a:rPr>
              <a:t>% increase in responses selected as “Got along extremely well” </a:t>
            </a:r>
            <a:endParaRPr sz="1800">
              <a:solidFill>
                <a:schemeClr val="dk1"/>
              </a:solidFill>
              <a:latin typeface="Barlow"/>
              <a:ea typeface="Barlow"/>
              <a:cs typeface="Barlow"/>
              <a:sym typeface="Barlow"/>
            </a:endParaRPr>
          </a:p>
          <a:p>
            <a:pPr indent="0" lvl="0" marL="0" rtl="0" algn="ctr">
              <a:spcBef>
                <a:spcPts val="0"/>
              </a:spcBef>
              <a:spcAft>
                <a:spcPts val="0"/>
              </a:spcAft>
              <a:buNone/>
            </a:pPr>
            <a:r>
              <a:t/>
            </a:r>
            <a:endParaRPr sz="1800">
              <a:solidFill>
                <a:schemeClr val="dk1"/>
              </a:solidFill>
              <a:latin typeface="Barlow"/>
              <a:ea typeface="Barlow"/>
              <a:cs typeface="Barlow"/>
              <a:sym typeface="Barlow"/>
            </a:endParaRPr>
          </a:p>
          <a:p>
            <a:pPr indent="0" lvl="0" marL="0" rtl="0" algn="ctr">
              <a:spcBef>
                <a:spcPts val="0"/>
              </a:spcBef>
              <a:spcAft>
                <a:spcPts val="0"/>
              </a:spcAft>
              <a:buNone/>
            </a:pPr>
            <a:r>
              <a:rPr lang="en" sz="1800">
                <a:solidFill>
                  <a:schemeClr val="dk1"/>
                </a:solidFill>
                <a:latin typeface="Barlow"/>
                <a:ea typeface="Barlow"/>
                <a:cs typeface="Barlow"/>
                <a:sym typeface="Barlow"/>
              </a:rPr>
              <a:t>Total growth: +26%</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2" name="Shape 392"/>
        <p:cNvGrpSpPr/>
        <p:nvPr/>
      </p:nvGrpSpPr>
      <p:grpSpPr>
        <a:xfrm>
          <a:off x="0" y="0"/>
          <a:ext cx="0" cy="0"/>
          <a:chOff x="0" y="0"/>
          <a:chExt cx="0" cy="0"/>
        </a:xfrm>
      </p:grpSpPr>
      <p:sp>
        <p:nvSpPr>
          <p:cNvPr id="393" name="Google Shape;393;p51"/>
          <p:cNvSpPr txBox="1"/>
          <p:nvPr/>
        </p:nvSpPr>
        <p:spPr>
          <a:xfrm>
            <a:off x="2607975" y="134150"/>
            <a:ext cx="58680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2200">
                <a:latin typeface="Barlow SemiBold"/>
                <a:ea typeface="Barlow SemiBold"/>
                <a:cs typeface="Barlow SemiBold"/>
                <a:sym typeface="Barlow SemiBold"/>
              </a:rPr>
              <a:t>How carefully do you listen to other people’s points of view?</a:t>
            </a:r>
            <a:endParaRPr i="1" sz="2600">
              <a:latin typeface="Barlow"/>
              <a:ea typeface="Barlow"/>
              <a:cs typeface="Barlow"/>
              <a:sym typeface="Barlow"/>
            </a:endParaRPr>
          </a:p>
        </p:txBody>
      </p:sp>
      <p:pic>
        <p:nvPicPr>
          <p:cNvPr id="394" name="Google Shape;394;p51"/>
          <p:cNvPicPr preferRelativeResize="0"/>
          <p:nvPr/>
        </p:nvPicPr>
        <p:blipFill>
          <a:blip r:embed="rId4">
            <a:alphaModFix/>
          </a:blip>
          <a:stretch>
            <a:fillRect/>
          </a:stretch>
        </p:blipFill>
        <p:spPr>
          <a:xfrm>
            <a:off x="502250" y="1933938"/>
            <a:ext cx="4603598" cy="2346350"/>
          </a:xfrm>
          <a:prstGeom prst="rect">
            <a:avLst/>
          </a:prstGeom>
          <a:noFill/>
          <a:ln cap="flat" cmpd="sng" w="28575">
            <a:solidFill>
              <a:schemeClr val="dk1"/>
            </a:solidFill>
            <a:prstDash val="solid"/>
            <a:round/>
            <a:headEnd len="sm" w="sm" type="none"/>
            <a:tailEnd len="sm" w="sm" type="none"/>
          </a:ln>
        </p:spPr>
      </p:pic>
      <p:pic>
        <p:nvPicPr>
          <p:cNvPr id="395" name="Google Shape;395;p51"/>
          <p:cNvPicPr preferRelativeResize="0"/>
          <p:nvPr/>
        </p:nvPicPr>
        <p:blipFill>
          <a:blip r:embed="rId5">
            <a:alphaModFix/>
          </a:blip>
          <a:stretch>
            <a:fillRect/>
          </a:stretch>
        </p:blipFill>
        <p:spPr>
          <a:xfrm>
            <a:off x="5679650" y="1066274"/>
            <a:ext cx="2797875" cy="2164051"/>
          </a:xfrm>
          <a:prstGeom prst="rect">
            <a:avLst/>
          </a:prstGeom>
          <a:noFill/>
          <a:ln cap="flat" cmpd="sng" w="28575">
            <a:solidFill>
              <a:schemeClr val="dk1"/>
            </a:solidFill>
            <a:prstDash val="solid"/>
            <a:round/>
            <a:headEnd len="sm" w="sm" type="none"/>
            <a:tailEnd len="sm" w="sm" type="none"/>
          </a:ln>
        </p:spPr>
      </p:pic>
      <p:sp>
        <p:nvSpPr>
          <p:cNvPr id="396" name="Google Shape;396;p51"/>
          <p:cNvSpPr txBox="1"/>
          <p:nvPr/>
        </p:nvSpPr>
        <p:spPr>
          <a:xfrm>
            <a:off x="5679650" y="3300550"/>
            <a:ext cx="30000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800">
                <a:solidFill>
                  <a:schemeClr val="dk1"/>
                </a:solidFill>
                <a:latin typeface="Barlow"/>
                <a:ea typeface="Barlow"/>
                <a:cs typeface="Barlow"/>
                <a:sym typeface="Barlow"/>
              </a:rPr>
              <a:t>% increase in responses selected as “Extremely carefully”</a:t>
            </a:r>
            <a:endParaRPr b="1" i="1" sz="1800">
              <a:solidFill>
                <a:schemeClr val="dk1"/>
              </a:solidFill>
              <a:latin typeface="Barlow"/>
              <a:ea typeface="Barlow"/>
              <a:cs typeface="Barlow"/>
              <a:sym typeface="Barlow"/>
            </a:endParaRPr>
          </a:p>
          <a:p>
            <a:pPr indent="0" lvl="0" marL="0" rtl="0" algn="ctr">
              <a:spcBef>
                <a:spcPts val="0"/>
              </a:spcBef>
              <a:spcAft>
                <a:spcPts val="0"/>
              </a:spcAft>
              <a:buNone/>
            </a:pPr>
            <a:r>
              <a:t/>
            </a:r>
            <a:endParaRPr b="1" i="1" sz="1800">
              <a:solidFill>
                <a:schemeClr val="dk1"/>
              </a:solidFill>
              <a:latin typeface="Barlow"/>
              <a:ea typeface="Barlow"/>
              <a:cs typeface="Barlow"/>
              <a:sym typeface="Barlow"/>
            </a:endParaRPr>
          </a:p>
          <a:p>
            <a:pPr indent="0" lvl="0" marL="0" rtl="0" algn="ctr">
              <a:spcBef>
                <a:spcPts val="0"/>
              </a:spcBef>
              <a:spcAft>
                <a:spcPts val="0"/>
              </a:spcAft>
              <a:buNone/>
            </a:pPr>
            <a:r>
              <a:rPr lang="en" sz="1800">
                <a:solidFill>
                  <a:schemeClr val="dk1"/>
                </a:solidFill>
                <a:latin typeface="Barlow"/>
                <a:ea typeface="Barlow"/>
                <a:cs typeface="Barlow"/>
                <a:sym typeface="Barlow"/>
              </a:rPr>
              <a:t>Total growth: +49.6%</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0" name="Shape 400"/>
        <p:cNvGrpSpPr/>
        <p:nvPr/>
      </p:nvGrpSpPr>
      <p:grpSpPr>
        <a:xfrm>
          <a:off x="0" y="0"/>
          <a:ext cx="0" cy="0"/>
          <a:chOff x="0" y="0"/>
          <a:chExt cx="0" cy="0"/>
        </a:xfrm>
      </p:grpSpPr>
      <p:sp>
        <p:nvSpPr>
          <p:cNvPr id="401" name="Google Shape;401;p52"/>
          <p:cNvSpPr txBox="1"/>
          <p:nvPr>
            <p:ph type="title"/>
          </p:nvPr>
        </p:nvSpPr>
        <p:spPr>
          <a:xfrm>
            <a:off x="1086650" y="1173575"/>
            <a:ext cx="2347200" cy="1738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4A5D4E"/>
                </a:solidFill>
                <a:latin typeface="DM Serif Display"/>
                <a:ea typeface="DM Serif Display"/>
                <a:cs typeface="DM Serif Display"/>
                <a:sym typeface="DM Serif Display"/>
              </a:rPr>
              <a:t>Using Circles in a Tiered Model</a:t>
            </a:r>
            <a:endParaRPr>
              <a:solidFill>
                <a:srgbClr val="4A5D4E"/>
              </a:solidFill>
              <a:latin typeface="DM Serif Display"/>
              <a:ea typeface="DM Serif Display"/>
              <a:cs typeface="DM Serif Display"/>
              <a:sym typeface="DM Serif Display"/>
            </a:endParaRPr>
          </a:p>
        </p:txBody>
      </p:sp>
      <p:pic>
        <p:nvPicPr>
          <p:cNvPr id="402" name="Google Shape;402;p52"/>
          <p:cNvPicPr preferRelativeResize="0"/>
          <p:nvPr/>
        </p:nvPicPr>
        <p:blipFill>
          <a:blip r:embed="rId4">
            <a:alphaModFix/>
          </a:blip>
          <a:stretch>
            <a:fillRect/>
          </a:stretch>
        </p:blipFill>
        <p:spPr>
          <a:xfrm>
            <a:off x="3994050" y="641950"/>
            <a:ext cx="4343400" cy="3714750"/>
          </a:xfrm>
          <a:prstGeom prst="rect">
            <a:avLst/>
          </a:prstGeom>
          <a:noFill/>
          <a:ln>
            <a:noFill/>
          </a:ln>
        </p:spPr>
      </p:pic>
      <p:sp>
        <p:nvSpPr>
          <p:cNvPr id="403" name="Google Shape;403;p52"/>
          <p:cNvSpPr/>
          <p:nvPr/>
        </p:nvSpPr>
        <p:spPr>
          <a:xfrm>
            <a:off x="1463350" y="3129550"/>
            <a:ext cx="3259800" cy="999600"/>
          </a:xfrm>
          <a:prstGeom prst="doubleWave">
            <a:avLst>
              <a:gd fmla="val 6250" name="adj1"/>
              <a:gd fmla="val 0" name="adj2"/>
            </a:avLst>
          </a:prstGeom>
          <a:solidFill>
            <a:schemeClr val="lt2"/>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4A5D4E"/>
                </a:solidFill>
                <a:latin typeface="DM Serif Display"/>
                <a:ea typeface="DM Serif Display"/>
                <a:cs typeface="DM Serif Display"/>
                <a:sym typeface="DM Serif Display"/>
              </a:rPr>
              <a:t>Tier 3 - Intensive</a:t>
            </a:r>
            <a:endParaRPr b="1" sz="2200">
              <a:solidFill>
                <a:srgbClr val="4A5D4E"/>
              </a:solidFill>
              <a:latin typeface="DM Serif Display"/>
              <a:ea typeface="DM Serif Display"/>
              <a:cs typeface="DM Serif Display"/>
              <a:sym typeface="DM Serif Display"/>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7" name="Shape 407"/>
        <p:cNvGrpSpPr/>
        <p:nvPr/>
      </p:nvGrpSpPr>
      <p:grpSpPr>
        <a:xfrm>
          <a:off x="0" y="0"/>
          <a:ext cx="0" cy="0"/>
          <a:chOff x="0" y="0"/>
          <a:chExt cx="0" cy="0"/>
        </a:xfrm>
      </p:grpSpPr>
      <p:sp>
        <p:nvSpPr>
          <p:cNvPr id="408" name="Google Shape;408;p53"/>
          <p:cNvSpPr txBox="1"/>
          <p:nvPr>
            <p:ph type="title"/>
          </p:nvPr>
        </p:nvSpPr>
        <p:spPr>
          <a:xfrm>
            <a:off x="-1150575"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4200">
                <a:solidFill>
                  <a:srgbClr val="4A5D4E"/>
                </a:solidFill>
                <a:latin typeface="DM Serif Display"/>
                <a:ea typeface="DM Serif Display"/>
                <a:cs typeface="DM Serif Display"/>
                <a:sym typeface="DM Serif Display"/>
              </a:rPr>
              <a:t>Restorative </a:t>
            </a:r>
            <a:r>
              <a:rPr lang="en" sz="4200">
                <a:solidFill>
                  <a:srgbClr val="4A5D4E"/>
                </a:solidFill>
                <a:latin typeface="DM Serif Display"/>
                <a:ea typeface="DM Serif Display"/>
                <a:cs typeface="DM Serif Display"/>
                <a:sym typeface="DM Serif Display"/>
              </a:rPr>
              <a:t>Circles</a:t>
            </a:r>
            <a:endParaRPr sz="4200">
              <a:solidFill>
                <a:srgbClr val="4A5D4E"/>
              </a:solidFill>
              <a:latin typeface="DM Serif Display"/>
              <a:ea typeface="DM Serif Display"/>
              <a:cs typeface="DM Serif Display"/>
              <a:sym typeface="DM Serif Display"/>
            </a:endParaRPr>
          </a:p>
          <a:p>
            <a:pPr indent="0" lvl="0" marL="0" rtl="0" algn="ctr">
              <a:spcBef>
                <a:spcPts val="0"/>
              </a:spcBef>
              <a:spcAft>
                <a:spcPts val="0"/>
              </a:spcAft>
              <a:buNone/>
            </a:pPr>
            <a:r>
              <a:t/>
            </a:r>
            <a:endParaRPr sz="3600">
              <a:solidFill>
                <a:srgbClr val="4A5D4E"/>
              </a:solidFill>
              <a:latin typeface="DM Serif Display"/>
              <a:ea typeface="DM Serif Display"/>
              <a:cs typeface="DM Serif Display"/>
              <a:sym typeface="DM Serif Display"/>
            </a:endParaRPr>
          </a:p>
          <a:p>
            <a:pPr indent="0" lvl="0" marL="0" rtl="0" algn="ctr">
              <a:spcBef>
                <a:spcPts val="0"/>
              </a:spcBef>
              <a:spcAft>
                <a:spcPts val="0"/>
              </a:spcAft>
              <a:buNone/>
            </a:pPr>
            <a:r>
              <a:t/>
            </a:r>
            <a:endParaRPr sz="3200">
              <a:solidFill>
                <a:srgbClr val="4A5D4E"/>
              </a:solidFill>
              <a:latin typeface="DM Serif Display"/>
              <a:ea typeface="DM Serif Display"/>
              <a:cs typeface="DM Serif Display"/>
              <a:sym typeface="DM Serif Display"/>
            </a:endParaRPr>
          </a:p>
        </p:txBody>
      </p:sp>
      <p:sp>
        <p:nvSpPr>
          <p:cNvPr id="409" name="Google Shape;409;p53"/>
          <p:cNvSpPr txBox="1"/>
          <p:nvPr>
            <p:ph idx="1" type="body"/>
          </p:nvPr>
        </p:nvSpPr>
        <p:spPr>
          <a:xfrm>
            <a:off x="403975" y="3196950"/>
            <a:ext cx="5780100" cy="1712100"/>
          </a:xfrm>
          <a:prstGeom prst="rect">
            <a:avLst/>
          </a:prstGeom>
        </p:spPr>
        <p:txBody>
          <a:bodyPr anchorCtr="0" anchor="t" bIns="91425" lIns="91425" spcFirstLastPara="1" rIns="91425" wrap="square" tIns="91425">
            <a:normAutofit fontScale="25000" lnSpcReduction="20000"/>
          </a:bodyPr>
          <a:lstStyle/>
          <a:p>
            <a:pPr indent="-340332" lvl="0" marL="457200" rtl="0" algn="l">
              <a:lnSpc>
                <a:spcPct val="100000"/>
              </a:lnSpc>
              <a:spcBef>
                <a:spcPts val="0"/>
              </a:spcBef>
              <a:spcAft>
                <a:spcPts val="0"/>
              </a:spcAft>
              <a:buClr>
                <a:schemeClr val="dk1"/>
              </a:buClr>
              <a:buSzPct val="100000"/>
              <a:buChar char="●"/>
            </a:pPr>
            <a:r>
              <a:rPr b="1" lang="en" sz="7038">
                <a:solidFill>
                  <a:schemeClr val="dk1"/>
                </a:solidFill>
              </a:rPr>
              <a:t>Response to conflict • Space to be heard</a:t>
            </a:r>
            <a:endParaRPr b="1" sz="7038">
              <a:solidFill>
                <a:schemeClr val="dk1"/>
              </a:solidFill>
            </a:endParaRPr>
          </a:p>
          <a:p>
            <a:pPr indent="-340332" lvl="0" marL="457200" rtl="0" algn="l">
              <a:lnSpc>
                <a:spcPct val="100000"/>
              </a:lnSpc>
              <a:spcBef>
                <a:spcPts val="1000"/>
              </a:spcBef>
              <a:spcAft>
                <a:spcPts val="0"/>
              </a:spcAft>
              <a:buClr>
                <a:schemeClr val="dk1"/>
              </a:buClr>
              <a:buSzPct val="100000"/>
              <a:buChar char="●"/>
            </a:pPr>
            <a:r>
              <a:rPr b="1" lang="en" sz="7038">
                <a:solidFill>
                  <a:schemeClr val="dk1"/>
                </a:solidFill>
              </a:rPr>
              <a:t>Repair and rebuild through guided conversations</a:t>
            </a:r>
            <a:endParaRPr b="1" sz="7038">
              <a:solidFill>
                <a:schemeClr val="dk1"/>
              </a:solidFill>
            </a:endParaRPr>
          </a:p>
          <a:p>
            <a:pPr indent="-340332" lvl="0" marL="457200" rtl="0" algn="l">
              <a:lnSpc>
                <a:spcPct val="100000"/>
              </a:lnSpc>
              <a:spcBef>
                <a:spcPts val="1000"/>
              </a:spcBef>
              <a:spcAft>
                <a:spcPts val="0"/>
              </a:spcAft>
              <a:buClr>
                <a:schemeClr val="dk1"/>
              </a:buClr>
              <a:buSzPct val="100000"/>
              <a:buChar char="●"/>
            </a:pPr>
            <a:r>
              <a:rPr b="1" lang="en" sz="7038">
                <a:solidFill>
                  <a:schemeClr val="dk1"/>
                </a:solidFill>
              </a:rPr>
              <a:t>Reconnect, solve problems, and move forward</a:t>
            </a:r>
            <a:endParaRPr b="1" sz="7038">
              <a:solidFill>
                <a:schemeClr val="dk1"/>
              </a:solidFill>
            </a:endParaRPr>
          </a:p>
          <a:p>
            <a:pPr indent="0" lvl="0" marL="0" rtl="0" algn="l">
              <a:lnSpc>
                <a:spcPct val="100000"/>
              </a:lnSpc>
              <a:spcBef>
                <a:spcPts val="1000"/>
              </a:spcBef>
              <a:spcAft>
                <a:spcPts val="0"/>
              </a:spcAft>
              <a:buNone/>
            </a:pPr>
            <a:r>
              <a:t/>
            </a:r>
            <a:endParaRPr b="1" sz="7838">
              <a:latin typeface="Calibri"/>
              <a:ea typeface="Calibri"/>
              <a:cs typeface="Calibri"/>
              <a:sym typeface="Calibri"/>
            </a:endParaRPr>
          </a:p>
          <a:p>
            <a:pPr indent="0" lvl="0" marL="0" rtl="0" algn="l">
              <a:lnSpc>
                <a:spcPct val="150000"/>
              </a:lnSpc>
              <a:spcBef>
                <a:spcPts val="1000"/>
              </a:spcBef>
              <a:spcAft>
                <a:spcPts val="0"/>
              </a:spcAft>
              <a:buNone/>
            </a:pPr>
            <a:r>
              <a:t/>
            </a:r>
            <a:endParaRPr b="1" sz="1400">
              <a:latin typeface="Calibri"/>
              <a:ea typeface="Calibri"/>
              <a:cs typeface="Calibri"/>
              <a:sym typeface="Calibri"/>
            </a:endParaRPr>
          </a:p>
          <a:p>
            <a:pPr indent="0" lvl="0" marL="457200" rtl="0" algn="l">
              <a:spcBef>
                <a:spcPts val="0"/>
              </a:spcBef>
              <a:spcAft>
                <a:spcPts val="1200"/>
              </a:spcAft>
              <a:buNone/>
            </a:pPr>
            <a:r>
              <a:t/>
            </a:r>
            <a:endParaRPr/>
          </a:p>
        </p:txBody>
      </p:sp>
      <p:pic>
        <p:nvPicPr>
          <p:cNvPr id="410" name="Google Shape;410;p53"/>
          <p:cNvPicPr preferRelativeResize="0"/>
          <p:nvPr/>
        </p:nvPicPr>
        <p:blipFill rotWithShape="1">
          <a:blip r:embed="rId4">
            <a:alphaModFix/>
          </a:blip>
          <a:srcRect b="41096" l="0" r="34802" t="18542"/>
          <a:stretch/>
        </p:blipFill>
        <p:spPr>
          <a:xfrm>
            <a:off x="810675" y="950225"/>
            <a:ext cx="4732151" cy="1952975"/>
          </a:xfrm>
          <a:prstGeom prst="rect">
            <a:avLst/>
          </a:prstGeom>
          <a:noFill/>
          <a:ln>
            <a:noFill/>
          </a:ln>
        </p:spPr>
      </p:pic>
      <p:pic>
        <p:nvPicPr>
          <p:cNvPr id="411" name="Google Shape;411;p53"/>
          <p:cNvPicPr preferRelativeResize="0"/>
          <p:nvPr/>
        </p:nvPicPr>
        <p:blipFill rotWithShape="1">
          <a:blip r:embed="rId4">
            <a:alphaModFix/>
          </a:blip>
          <a:srcRect b="19113" l="65517" r="1816" t="17347"/>
          <a:stretch/>
        </p:blipFill>
        <p:spPr>
          <a:xfrm>
            <a:off x="6544279" y="878975"/>
            <a:ext cx="2477196" cy="3212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0" name="Shape 150"/>
        <p:cNvGrpSpPr/>
        <p:nvPr/>
      </p:nvGrpSpPr>
      <p:grpSpPr>
        <a:xfrm>
          <a:off x="0" y="0"/>
          <a:ext cx="0" cy="0"/>
          <a:chOff x="0" y="0"/>
          <a:chExt cx="0" cy="0"/>
        </a:xfrm>
      </p:grpSpPr>
      <p:sp>
        <p:nvSpPr>
          <p:cNvPr id="151" name="Google Shape;151;p27"/>
          <p:cNvSpPr txBox="1"/>
          <p:nvPr>
            <p:ph type="title"/>
          </p:nvPr>
        </p:nvSpPr>
        <p:spPr>
          <a:xfrm>
            <a:off x="311700" y="2272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600">
                <a:solidFill>
                  <a:srgbClr val="4A5D4E"/>
                </a:solidFill>
                <a:latin typeface="DM Serif Display"/>
                <a:ea typeface="DM Serif Display"/>
                <a:cs typeface="DM Serif Display"/>
                <a:sym typeface="DM Serif Display"/>
              </a:rPr>
              <a:t>What are Peace Circles?</a:t>
            </a:r>
            <a:endParaRPr sz="3600">
              <a:solidFill>
                <a:srgbClr val="4A5D4E"/>
              </a:solidFill>
              <a:latin typeface="DM Serif Display"/>
              <a:ea typeface="DM Serif Display"/>
              <a:cs typeface="DM Serif Display"/>
              <a:sym typeface="DM Serif Display"/>
            </a:endParaRPr>
          </a:p>
          <a:p>
            <a:pPr indent="0" lvl="0" marL="0" rtl="0" algn="l">
              <a:spcBef>
                <a:spcPts val="0"/>
              </a:spcBef>
              <a:spcAft>
                <a:spcPts val="0"/>
              </a:spcAft>
              <a:buNone/>
            </a:pPr>
            <a:r>
              <a:t/>
            </a:r>
            <a:endParaRPr/>
          </a:p>
        </p:txBody>
      </p:sp>
      <p:sp>
        <p:nvSpPr>
          <p:cNvPr id="152" name="Google Shape;152;p27"/>
          <p:cNvSpPr txBox="1"/>
          <p:nvPr/>
        </p:nvSpPr>
        <p:spPr>
          <a:xfrm>
            <a:off x="1534475" y="1304750"/>
            <a:ext cx="2747700" cy="328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180">
                <a:solidFill>
                  <a:srgbClr val="003366"/>
                </a:solidFill>
                <a:latin typeface="Montserrat Light"/>
                <a:ea typeface="Montserrat Light"/>
                <a:cs typeface="Montserrat Light"/>
                <a:sym typeface="Montserrat Light"/>
              </a:rPr>
              <a:t>Peace Circles are a structured process of communication where students and staff gather in a circle so every voice is heard and valued. </a:t>
            </a:r>
            <a:endParaRPr sz="1800">
              <a:solidFill>
                <a:schemeClr val="dk2"/>
              </a:solidFill>
            </a:endParaRPr>
          </a:p>
        </p:txBody>
      </p:sp>
      <p:pic>
        <p:nvPicPr>
          <p:cNvPr id="153" name="Google Shape;153;p27"/>
          <p:cNvPicPr preferRelativeResize="0"/>
          <p:nvPr/>
        </p:nvPicPr>
        <p:blipFill>
          <a:blip r:embed="rId4">
            <a:alphaModFix/>
          </a:blip>
          <a:stretch>
            <a:fillRect/>
          </a:stretch>
        </p:blipFill>
        <p:spPr>
          <a:xfrm>
            <a:off x="4774900" y="1304750"/>
            <a:ext cx="2747675" cy="2747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5" name="Shape 415"/>
        <p:cNvGrpSpPr/>
        <p:nvPr/>
      </p:nvGrpSpPr>
      <p:grpSpPr>
        <a:xfrm>
          <a:off x="0" y="0"/>
          <a:ext cx="0" cy="0"/>
          <a:chOff x="0" y="0"/>
          <a:chExt cx="0" cy="0"/>
        </a:xfrm>
      </p:grpSpPr>
      <p:sp>
        <p:nvSpPr>
          <p:cNvPr id="416" name="Google Shape;416;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200">
                <a:solidFill>
                  <a:srgbClr val="4A5D4E"/>
                </a:solidFill>
                <a:latin typeface="DM Serif Display"/>
                <a:ea typeface="DM Serif Display"/>
                <a:cs typeface="DM Serif Display"/>
                <a:sym typeface="DM Serif Display"/>
              </a:rPr>
              <a:t>Special Education Self Contained Classroom- MS &amp; HS</a:t>
            </a:r>
            <a:r>
              <a:rPr lang="en" sz="3200">
                <a:solidFill>
                  <a:srgbClr val="4A5D4E"/>
                </a:solidFill>
                <a:latin typeface="DM Serif Display"/>
                <a:ea typeface="DM Serif Display"/>
                <a:cs typeface="DM Serif Display"/>
                <a:sym typeface="DM Serif Display"/>
              </a:rPr>
              <a:t>—Elementary</a:t>
            </a:r>
            <a:endParaRPr/>
          </a:p>
        </p:txBody>
      </p:sp>
      <p:sp>
        <p:nvSpPr>
          <p:cNvPr id="417" name="Google Shape;417;p54"/>
          <p:cNvSpPr txBox="1"/>
          <p:nvPr>
            <p:ph idx="1" type="body"/>
          </p:nvPr>
        </p:nvSpPr>
        <p:spPr>
          <a:xfrm>
            <a:off x="2776050" y="3245000"/>
            <a:ext cx="3972900" cy="13878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t/>
            </a:r>
            <a:endParaRPr b="1" sz="1400">
              <a:latin typeface="Calibri"/>
              <a:ea typeface="Calibri"/>
              <a:cs typeface="Calibri"/>
              <a:sym typeface="Calibri"/>
            </a:endParaRPr>
          </a:p>
          <a:p>
            <a:pPr indent="0" lvl="0" marL="0" rtl="0" algn="l">
              <a:spcBef>
                <a:spcPts val="0"/>
              </a:spcBef>
              <a:spcAft>
                <a:spcPts val="1200"/>
              </a:spcAft>
              <a:buNone/>
            </a:pPr>
            <a:r>
              <a:t/>
            </a:r>
            <a:endParaRPr/>
          </a:p>
        </p:txBody>
      </p:sp>
      <p:pic>
        <p:nvPicPr>
          <p:cNvPr id="418" name="Google Shape;418;p54" title="Bolingbrook HS.jpg"/>
          <p:cNvPicPr preferRelativeResize="0"/>
          <p:nvPr/>
        </p:nvPicPr>
        <p:blipFill>
          <a:blip r:embed="rId4">
            <a:alphaModFix/>
          </a:blip>
          <a:stretch>
            <a:fillRect/>
          </a:stretch>
        </p:blipFill>
        <p:spPr>
          <a:xfrm>
            <a:off x="355750" y="1700213"/>
            <a:ext cx="2619375" cy="1743075"/>
          </a:xfrm>
          <a:prstGeom prst="rect">
            <a:avLst/>
          </a:prstGeom>
          <a:noFill/>
          <a:ln>
            <a:noFill/>
          </a:ln>
        </p:spPr>
      </p:pic>
      <p:pic>
        <p:nvPicPr>
          <p:cNvPr id="419" name="Google Shape;419;p54" title="HHH.jpg"/>
          <p:cNvPicPr preferRelativeResize="0"/>
          <p:nvPr/>
        </p:nvPicPr>
        <p:blipFill>
          <a:blip r:embed="rId5">
            <a:alphaModFix/>
          </a:blip>
          <a:stretch>
            <a:fillRect/>
          </a:stretch>
        </p:blipFill>
        <p:spPr>
          <a:xfrm>
            <a:off x="6579225" y="1765363"/>
            <a:ext cx="2133600" cy="2143125"/>
          </a:xfrm>
          <a:prstGeom prst="rect">
            <a:avLst/>
          </a:prstGeom>
          <a:noFill/>
          <a:ln>
            <a:noFill/>
          </a:ln>
        </p:spPr>
      </p:pic>
      <p:pic>
        <p:nvPicPr>
          <p:cNvPr id="420" name="Google Shape;420;p54" title="Circle Feet.jpg"/>
          <p:cNvPicPr preferRelativeResize="0"/>
          <p:nvPr/>
        </p:nvPicPr>
        <p:blipFill>
          <a:blip r:embed="rId6">
            <a:alphaModFix/>
          </a:blip>
          <a:stretch>
            <a:fillRect/>
          </a:stretch>
        </p:blipFill>
        <p:spPr>
          <a:xfrm>
            <a:off x="3602875" y="2715250"/>
            <a:ext cx="2443850" cy="1836701"/>
          </a:xfrm>
          <a:prstGeom prst="rect">
            <a:avLst/>
          </a:prstGeom>
          <a:noFill/>
          <a:ln>
            <a:noFill/>
          </a:ln>
        </p:spPr>
      </p:pic>
      <p:pic>
        <p:nvPicPr>
          <p:cNvPr id="421" name="Google Shape;421;p54" title="JA Circle 3.jpg"/>
          <p:cNvPicPr preferRelativeResize="0"/>
          <p:nvPr/>
        </p:nvPicPr>
        <p:blipFill>
          <a:blip r:embed="rId7">
            <a:alphaModFix/>
          </a:blip>
          <a:stretch>
            <a:fillRect/>
          </a:stretch>
        </p:blipFill>
        <p:spPr>
          <a:xfrm>
            <a:off x="3303638" y="2241381"/>
            <a:ext cx="3047984" cy="2290750"/>
          </a:xfrm>
          <a:prstGeom prst="rect">
            <a:avLst/>
          </a:prstGeom>
          <a:noFill/>
          <a:ln>
            <a:noFill/>
          </a:ln>
        </p:spPr>
      </p:pic>
      <p:sp>
        <p:nvSpPr>
          <p:cNvPr id="422" name="Google Shape;422;p54"/>
          <p:cNvSpPr txBox="1"/>
          <p:nvPr/>
        </p:nvSpPr>
        <p:spPr>
          <a:xfrm>
            <a:off x="443550" y="3997875"/>
            <a:ext cx="24438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Universal community  &amp; Skill Building</a:t>
            </a:r>
            <a:endParaRPr sz="1800">
              <a:solidFill>
                <a:schemeClr val="dk2"/>
              </a:solidFill>
            </a:endParaRPr>
          </a:p>
        </p:txBody>
      </p:sp>
      <p:sp>
        <p:nvSpPr>
          <p:cNvPr id="423" name="Google Shape;423;p54"/>
          <p:cNvSpPr txBox="1"/>
          <p:nvPr/>
        </p:nvSpPr>
        <p:spPr>
          <a:xfrm>
            <a:off x="6775375" y="4175225"/>
            <a:ext cx="2133600" cy="81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Academic tier 1-3</a:t>
            </a:r>
            <a:endParaRPr sz="1800">
              <a:solidFill>
                <a:schemeClr val="dk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7" name="Shape 427"/>
        <p:cNvGrpSpPr/>
        <p:nvPr/>
      </p:nvGrpSpPr>
      <p:grpSpPr>
        <a:xfrm>
          <a:off x="0" y="0"/>
          <a:ext cx="0" cy="0"/>
          <a:chOff x="0" y="0"/>
          <a:chExt cx="0" cy="0"/>
        </a:xfrm>
      </p:grpSpPr>
      <p:sp>
        <p:nvSpPr>
          <p:cNvPr id="428" name="Google Shape;428;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200">
                <a:solidFill>
                  <a:srgbClr val="4A5D4E"/>
                </a:solidFill>
                <a:latin typeface="DM Serif Display"/>
                <a:ea typeface="DM Serif Display"/>
                <a:cs typeface="DM Serif Display"/>
                <a:sym typeface="DM Serif Display"/>
              </a:rPr>
              <a:t>Jane Addams Middle School Girls Volleyball Team</a:t>
            </a:r>
            <a:endParaRPr/>
          </a:p>
        </p:txBody>
      </p:sp>
      <p:sp>
        <p:nvSpPr>
          <p:cNvPr id="429" name="Google Shape;429;p55"/>
          <p:cNvSpPr txBox="1"/>
          <p:nvPr>
            <p:ph idx="1" type="body"/>
          </p:nvPr>
        </p:nvSpPr>
        <p:spPr>
          <a:xfrm>
            <a:off x="2776050" y="3245000"/>
            <a:ext cx="3972900" cy="13878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t/>
            </a:r>
            <a:endParaRPr b="1" sz="1400">
              <a:latin typeface="Calibri"/>
              <a:ea typeface="Calibri"/>
              <a:cs typeface="Calibri"/>
              <a:sym typeface="Calibri"/>
            </a:endParaRPr>
          </a:p>
          <a:p>
            <a:pPr indent="0" lvl="0" marL="0" rtl="0" algn="l">
              <a:spcBef>
                <a:spcPts val="0"/>
              </a:spcBef>
              <a:spcAft>
                <a:spcPts val="1200"/>
              </a:spcAft>
              <a:buNone/>
            </a:pPr>
            <a:r>
              <a:t/>
            </a:r>
            <a:endParaRPr/>
          </a:p>
        </p:txBody>
      </p:sp>
      <p:pic>
        <p:nvPicPr>
          <p:cNvPr id="430" name="Google Shape;430;p55" title="Volley Ball.jpg"/>
          <p:cNvPicPr preferRelativeResize="0"/>
          <p:nvPr/>
        </p:nvPicPr>
        <p:blipFill>
          <a:blip r:embed="rId4">
            <a:alphaModFix/>
          </a:blip>
          <a:stretch>
            <a:fillRect/>
          </a:stretch>
        </p:blipFill>
        <p:spPr>
          <a:xfrm>
            <a:off x="395200" y="1226149"/>
            <a:ext cx="2821325" cy="2936725"/>
          </a:xfrm>
          <a:prstGeom prst="rect">
            <a:avLst/>
          </a:prstGeom>
          <a:noFill/>
          <a:ln>
            <a:noFill/>
          </a:ln>
        </p:spPr>
      </p:pic>
      <p:pic>
        <p:nvPicPr>
          <p:cNvPr id="431" name="Google Shape;431;p55"/>
          <p:cNvPicPr preferRelativeResize="0"/>
          <p:nvPr/>
        </p:nvPicPr>
        <p:blipFill rotWithShape="1">
          <a:blip r:embed="rId5">
            <a:alphaModFix/>
          </a:blip>
          <a:srcRect b="-13360" l="-4480" r="4480" t="13360"/>
          <a:stretch/>
        </p:blipFill>
        <p:spPr>
          <a:xfrm>
            <a:off x="3216517" y="1393200"/>
            <a:ext cx="4062913" cy="3030474"/>
          </a:xfrm>
          <a:prstGeom prst="rect">
            <a:avLst/>
          </a:prstGeom>
          <a:noFill/>
          <a:ln>
            <a:noFill/>
          </a:ln>
        </p:spPr>
      </p:pic>
      <p:pic>
        <p:nvPicPr>
          <p:cNvPr id="432" name="Google Shape;432;p55" title="JA Circle 4.jpg"/>
          <p:cNvPicPr preferRelativeResize="0"/>
          <p:nvPr/>
        </p:nvPicPr>
        <p:blipFill>
          <a:blip r:embed="rId6">
            <a:alphaModFix/>
          </a:blip>
          <a:stretch>
            <a:fillRect/>
          </a:stretch>
        </p:blipFill>
        <p:spPr>
          <a:xfrm>
            <a:off x="6931475" y="2485525"/>
            <a:ext cx="1900825" cy="25291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6" name="Shape 436"/>
        <p:cNvGrpSpPr/>
        <p:nvPr/>
      </p:nvGrpSpPr>
      <p:grpSpPr>
        <a:xfrm>
          <a:off x="0" y="0"/>
          <a:ext cx="0" cy="0"/>
          <a:chOff x="0" y="0"/>
          <a:chExt cx="0" cy="0"/>
        </a:xfrm>
      </p:grpSpPr>
      <p:sp>
        <p:nvSpPr>
          <p:cNvPr id="437" name="Google Shape;437;p56"/>
          <p:cNvSpPr txBox="1"/>
          <p:nvPr>
            <p:ph type="title"/>
          </p:nvPr>
        </p:nvSpPr>
        <p:spPr>
          <a:xfrm>
            <a:off x="808038" y="134100"/>
            <a:ext cx="7692900" cy="1013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200">
                <a:solidFill>
                  <a:srgbClr val="4A5D4E"/>
                </a:solidFill>
                <a:latin typeface="DM Serif Display"/>
                <a:ea typeface="DM Serif Display"/>
                <a:cs typeface="DM Serif Display"/>
                <a:sym typeface="DM Serif Display"/>
              </a:rPr>
              <a:t>21st Connections </a:t>
            </a:r>
            <a:endParaRPr sz="3200">
              <a:solidFill>
                <a:srgbClr val="4A5D4E"/>
              </a:solidFill>
              <a:latin typeface="DM Serif Display"/>
              <a:ea typeface="DM Serif Display"/>
              <a:cs typeface="DM Serif Display"/>
              <a:sym typeface="DM Serif Display"/>
            </a:endParaRPr>
          </a:p>
          <a:p>
            <a:pPr indent="0" lvl="0" marL="0" rtl="0" algn="ctr">
              <a:spcBef>
                <a:spcPts val="0"/>
              </a:spcBef>
              <a:spcAft>
                <a:spcPts val="0"/>
              </a:spcAft>
              <a:buNone/>
            </a:pPr>
            <a:r>
              <a:rPr lang="en" sz="3200">
                <a:solidFill>
                  <a:srgbClr val="4A5D4E"/>
                </a:solidFill>
                <a:latin typeface="DM Serif Display"/>
                <a:ea typeface="DM Serif Display"/>
                <a:cs typeface="DM Serif Display"/>
                <a:sym typeface="DM Serif Display"/>
              </a:rPr>
              <a:t>After School Program</a:t>
            </a:r>
            <a:r>
              <a:rPr lang="en" sz="3200">
                <a:solidFill>
                  <a:srgbClr val="4A5D4E"/>
                </a:solidFill>
                <a:latin typeface="DM Serif Display"/>
                <a:ea typeface="DM Serif Display"/>
                <a:cs typeface="DM Serif Display"/>
                <a:sym typeface="DM Serif Display"/>
              </a:rPr>
              <a:t> </a:t>
            </a:r>
            <a:endParaRPr/>
          </a:p>
        </p:txBody>
      </p:sp>
      <p:sp>
        <p:nvSpPr>
          <p:cNvPr id="438" name="Google Shape;438;p56"/>
          <p:cNvSpPr txBox="1"/>
          <p:nvPr/>
        </p:nvSpPr>
        <p:spPr>
          <a:xfrm>
            <a:off x="2622000" y="1147500"/>
            <a:ext cx="39000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dk2"/>
                </a:solidFill>
              </a:rPr>
              <a:t>29 staff in 5 buildings trained</a:t>
            </a:r>
            <a:endParaRPr sz="2300">
              <a:solidFill>
                <a:schemeClr val="dk2"/>
              </a:solidFill>
            </a:endParaRPr>
          </a:p>
        </p:txBody>
      </p:sp>
      <p:pic>
        <p:nvPicPr>
          <p:cNvPr id="439" name="Google Shape;439;p56" title="21st Circle 1.jpg"/>
          <p:cNvPicPr preferRelativeResize="0"/>
          <p:nvPr/>
        </p:nvPicPr>
        <p:blipFill>
          <a:blip r:embed="rId4">
            <a:alphaModFix/>
          </a:blip>
          <a:stretch>
            <a:fillRect/>
          </a:stretch>
        </p:blipFill>
        <p:spPr>
          <a:xfrm>
            <a:off x="2885575" y="1849975"/>
            <a:ext cx="3537826" cy="23659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3" name="Shape 443"/>
        <p:cNvGrpSpPr/>
        <p:nvPr/>
      </p:nvGrpSpPr>
      <p:grpSpPr>
        <a:xfrm>
          <a:off x="0" y="0"/>
          <a:ext cx="0" cy="0"/>
          <a:chOff x="0" y="0"/>
          <a:chExt cx="0" cy="0"/>
        </a:xfrm>
      </p:grpSpPr>
      <p:sp>
        <p:nvSpPr>
          <p:cNvPr id="444" name="Google Shape;444;p57"/>
          <p:cNvSpPr txBox="1"/>
          <p:nvPr>
            <p:ph type="title"/>
          </p:nvPr>
        </p:nvSpPr>
        <p:spPr>
          <a:xfrm>
            <a:off x="311700" y="72450"/>
            <a:ext cx="8520600" cy="705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200">
                <a:solidFill>
                  <a:srgbClr val="4A5D4E"/>
                </a:solidFill>
                <a:latin typeface="DM Serif Display"/>
                <a:ea typeface="DM Serif Display"/>
                <a:cs typeface="DM Serif Display"/>
                <a:sym typeface="DM Serif Display"/>
              </a:rPr>
              <a:t>Staff Circles</a:t>
            </a:r>
            <a:endParaRPr/>
          </a:p>
        </p:txBody>
      </p:sp>
      <p:sp>
        <p:nvSpPr>
          <p:cNvPr id="445" name="Google Shape;445;p57"/>
          <p:cNvSpPr txBox="1"/>
          <p:nvPr/>
        </p:nvSpPr>
        <p:spPr>
          <a:xfrm>
            <a:off x="2784725" y="1147500"/>
            <a:ext cx="3249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446" name="Google Shape;446;p57" title="Circle Image.jpg"/>
          <p:cNvPicPr preferRelativeResize="0"/>
          <p:nvPr/>
        </p:nvPicPr>
        <p:blipFill>
          <a:blip r:embed="rId4">
            <a:alphaModFix/>
          </a:blip>
          <a:stretch>
            <a:fillRect/>
          </a:stretch>
        </p:blipFill>
        <p:spPr>
          <a:xfrm>
            <a:off x="3404850" y="973199"/>
            <a:ext cx="2531900" cy="33688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0" name="Shape 450"/>
        <p:cNvGrpSpPr/>
        <p:nvPr/>
      </p:nvGrpSpPr>
      <p:grpSpPr>
        <a:xfrm>
          <a:off x="0" y="0"/>
          <a:ext cx="0" cy="0"/>
          <a:chOff x="0" y="0"/>
          <a:chExt cx="0" cy="0"/>
        </a:xfrm>
      </p:grpSpPr>
      <p:sp>
        <p:nvSpPr>
          <p:cNvPr id="451" name="Google Shape;451;p58"/>
          <p:cNvSpPr txBox="1"/>
          <p:nvPr>
            <p:ph type="title"/>
          </p:nvPr>
        </p:nvSpPr>
        <p:spPr>
          <a:xfrm>
            <a:off x="1491100" y="653400"/>
            <a:ext cx="7137300" cy="40149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003366"/>
              </a:buClr>
              <a:buSzPts val="3600"/>
              <a:buFont typeface="Calibri"/>
              <a:buNone/>
            </a:pPr>
            <a:r>
              <a:rPr b="1" lang="en" sz="2544">
                <a:solidFill>
                  <a:srgbClr val="4A5D4E"/>
                </a:solidFill>
                <a:latin typeface="Montserrat"/>
                <a:ea typeface="Montserrat"/>
                <a:cs typeface="Montserrat"/>
                <a:sym typeface="Montserrat"/>
              </a:rPr>
              <a:t>Our Starting Point (2015)</a:t>
            </a:r>
            <a:endParaRPr b="1" sz="2544">
              <a:solidFill>
                <a:srgbClr val="4A5D4E"/>
              </a:solidFill>
              <a:latin typeface="Montserrat"/>
              <a:ea typeface="Montserrat"/>
              <a:cs typeface="Montserrat"/>
              <a:sym typeface="Montserrat"/>
            </a:endParaRPr>
          </a:p>
          <a:p>
            <a:pPr indent="-336197" lvl="0" marL="342900" rtl="0" algn="l">
              <a:spcBef>
                <a:spcPts val="0"/>
              </a:spcBef>
              <a:spcAft>
                <a:spcPts val="0"/>
              </a:spcAft>
              <a:buClr>
                <a:srgbClr val="4A5D4E"/>
              </a:buClr>
              <a:buSzPts val="1444"/>
              <a:buFont typeface="Montserrat"/>
              <a:buChar char="•"/>
            </a:pPr>
            <a:r>
              <a:rPr lang="en" sz="1444">
                <a:solidFill>
                  <a:srgbClr val="4A5D4E"/>
                </a:solidFill>
                <a:latin typeface="Montserrat"/>
                <a:ea typeface="Montserrat"/>
                <a:cs typeface="Montserrat"/>
                <a:sym typeface="Montserrat"/>
              </a:rPr>
              <a:t>Training with Robert Spicer</a:t>
            </a:r>
            <a:endParaRPr sz="2644">
              <a:solidFill>
                <a:srgbClr val="4A5D4E"/>
              </a:solidFill>
              <a:latin typeface="Montserrat"/>
              <a:ea typeface="Montserrat"/>
              <a:cs typeface="Montserrat"/>
              <a:sym typeface="Montserrat"/>
            </a:endParaRPr>
          </a:p>
          <a:p>
            <a:pPr indent="-336197" lvl="0" marL="342900" rtl="0" algn="l">
              <a:spcBef>
                <a:spcPts val="310"/>
              </a:spcBef>
              <a:spcAft>
                <a:spcPts val="0"/>
              </a:spcAft>
              <a:buClr>
                <a:srgbClr val="4A5D4E"/>
              </a:buClr>
              <a:buSzPts val="1444"/>
              <a:buFont typeface="Montserrat"/>
              <a:buChar char="•"/>
            </a:pPr>
            <a:r>
              <a:rPr lang="en" sz="1444">
                <a:solidFill>
                  <a:srgbClr val="4A5D4E"/>
                </a:solidFill>
                <a:latin typeface="Montserrat"/>
                <a:ea typeface="Montserrat"/>
                <a:cs typeface="Montserrat"/>
                <a:sym typeface="Montserrat"/>
              </a:rPr>
              <a:t>Administration and select staff</a:t>
            </a:r>
            <a:endParaRPr sz="2644">
              <a:solidFill>
                <a:srgbClr val="4A5D4E"/>
              </a:solidFill>
              <a:latin typeface="Montserrat"/>
              <a:ea typeface="Montserrat"/>
              <a:cs typeface="Montserrat"/>
              <a:sym typeface="Montserrat"/>
            </a:endParaRPr>
          </a:p>
          <a:p>
            <a:pPr indent="-336197" lvl="0" marL="342900" rtl="0" algn="l">
              <a:spcBef>
                <a:spcPts val="310"/>
              </a:spcBef>
              <a:spcAft>
                <a:spcPts val="0"/>
              </a:spcAft>
              <a:buClr>
                <a:srgbClr val="4A5D4E"/>
              </a:buClr>
              <a:buSzPts val="1444"/>
              <a:buFont typeface="Montserrat"/>
              <a:buChar char="•"/>
            </a:pPr>
            <a:r>
              <a:rPr lang="en" sz="1444">
                <a:solidFill>
                  <a:srgbClr val="4A5D4E"/>
                </a:solidFill>
                <a:latin typeface="Montserrat"/>
                <a:ea typeface="Montserrat"/>
                <a:cs typeface="Montserrat"/>
                <a:sym typeface="Montserrat"/>
              </a:rPr>
              <a:t>Established foundational understanding</a:t>
            </a:r>
            <a:endParaRPr sz="1444">
              <a:solidFill>
                <a:srgbClr val="4A5D4E"/>
              </a:solidFill>
              <a:latin typeface="Montserrat"/>
              <a:ea typeface="Montserrat"/>
              <a:cs typeface="Montserrat"/>
              <a:sym typeface="Montserrat"/>
            </a:endParaRPr>
          </a:p>
          <a:p>
            <a:pPr indent="0" lvl="0" marL="0" rtl="0" algn="l">
              <a:spcBef>
                <a:spcPts val="0"/>
              </a:spcBef>
              <a:spcAft>
                <a:spcPts val="0"/>
              </a:spcAft>
              <a:buNone/>
            </a:pPr>
            <a:r>
              <a:rPr b="1" lang="en" sz="2544">
                <a:solidFill>
                  <a:srgbClr val="4A5D4E"/>
                </a:solidFill>
                <a:latin typeface="Montserrat"/>
                <a:ea typeface="Montserrat"/>
                <a:cs typeface="Montserrat"/>
                <a:sym typeface="Montserrat"/>
              </a:rPr>
              <a:t>Sustained Growth (2020–2025)</a:t>
            </a:r>
            <a:endParaRPr b="1" sz="2544">
              <a:solidFill>
                <a:srgbClr val="4A5D4E"/>
              </a:solidFill>
              <a:latin typeface="Montserrat"/>
              <a:ea typeface="Montserrat"/>
              <a:cs typeface="Montserrat"/>
              <a:sym typeface="Montserrat"/>
            </a:endParaRPr>
          </a:p>
          <a:p>
            <a:pPr indent="-320322" lvl="0" marL="342900" rtl="0" algn="l">
              <a:spcBef>
                <a:spcPts val="0"/>
              </a:spcBef>
              <a:spcAft>
                <a:spcPts val="0"/>
              </a:spcAft>
              <a:buClr>
                <a:srgbClr val="4A5D4E"/>
              </a:buClr>
              <a:buSzPts val="1444"/>
              <a:buFont typeface="Montserrat"/>
              <a:buChar char="•"/>
            </a:pPr>
            <a:r>
              <a:rPr lang="en" sz="1444">
                <a:solidFill>
                  <a:srgbClr val="4A5D4E"/>
                </a:solidFill>
                <a:latin typeface="Montserrat"/>
                <a:ea typeface="Montserrat"/>
                <a:cs typeface="Montserrat"/>
                <a:sym typeface="Montserrat"/>
              </a:rPr>
              <a:t>3 day Gros Institute training through Lewis University</a:t>
            </a:r>
            <a:endParaRPr sz="844">
              <a:solidFill>
                <a:srgbClr val="4A5D4E"/>
              </a:solidFill>
              <a:latin typeface="Montserrat"/>
              <a:ea typeface="Montserrat"/>
              <a:cs typeface="Montserrat"/>
              <a:sym typeface="Montserrat"/>
            </a:endParaRPr>
          </a:p>
          <a:p>
            <a:pPr indent="-320322" lvl="0" marL="342900" rtl="0" algn="l">
              <a:spcBef>
                <a:spcPts val="370"/>
              </a:spcBef>
              <a:spcAft>
                <a:spcPts val="0"/>
              </a:spcAft>
              <a:buClr>
                <a:srgbClr val="4A5D4E"/>
              </a:buClr>
              <a:buSzPts val="1444"/>
              <a:buFont typeface="Montserrat"/>
              <a:buChar char="•"/>
            </a:pPr>
            <a:r>
              <a:rPr lang="en" sz="1444">
                <a:solidFill>
                  <a:srgbClr val="4A5D4E"/>
                </a:solidFill>
                <a:latin typeface="Montserrat"/>
                <a:ea typeface="Montserrat"/>
                <a:cs typeface="Montserrat"/>
                <a:sym typeface="Montserrat"/>
              </a:rPr>
              <a:t>Expanded staff access (student services and small number of teachers)</a:t>
            </a:r>
            <a:endParaRPr sz="844">
              <a:solidFill>
                <a:srgbClr val="4A5D4E"/>
              </a:solidFill>
              <a:latin typeface="Montserrat"/>
              <a:ea typeface="Montserrat"/>
              <a:cs typeface="Montserrat"/>
              <a:sym typeface="Montserrat"/>
            </a:endParaRPr>
          </a:p>
          <a:p>
            <a:pPr indent="-320322" lvl="0" marL="342900" rtl="0" algn="l">
              <a:spcBef>
                <a:spcPts val="370"/>
              </a:spcBef>
              <a:spcAft>
                <a:spcPts val="0"/>
              </a:spcAft>
              <a:buClr>
                <a:srgbClr val="4A5D4E"/>
              </a:buClr>
              <a:buSzPts val="1444"/>
              <a:buFont typeface="Montserrat"/>
              <a:buChar char="•"/>
            </a:pPr>
            <a:r>
              <a:rPr lang="en" sz="1444">
                <a:solidFill>
                  <a:srgbClr val="4A5D4E"/>
                </a:solidFill>
                <a:latin typeface="Montserrat"/>
                <a:ea typeface="Montserrat"/>
                <a:cs typeface="Montserrat"/>
                <a:sym typeface="Montserrat"/>
              </a:rPr>
              <a:t>Shift to application</a:t>
            </a:r>
            <a:endParaRPr sz="1444">
              <a:solidFill>
                <a:srgbClr val="4A5D4E"/>
              </a:solidFill>
              <a:latin typeface="Montserrat"/>
              <a:ea typeface="Montserrat"/>
              <a:cs typeface="Montserrat"/>
              <a:sym typeface="Montserrat"/>
            </a:endParaRPr>
          </a:p>
          <a:p>
            <a:pPr indent="0" lvl="0" marL="0" rtl="0" algn="l">
              <a:spcBef>
                <a:spcPts val="370"/>
              </a:spcBef>
              <a:spcAft>
                <a:spcPts val="0"/>
              </a:spcAft>
              <a:buNone/>
            </a:pPr>
            <a:r>
              <a:rPr b="1" lang="en" sz="2544">
                <a:solidFill>
                  <a:srgbClr val="4A5D4E"/>
                </a:solidFill>
                <a:latin typeface="Montserrat"/>
                <a:ea typeface="Montserrat"/>
                <a:cs typeface="Montserrat"/>
                <a:sym typeface="Montserrat"/>
              </a:rPr>
              <a:t>District-Led Training (2024–Present)</a:t>
            </a:r>
            <a:endParaRPr b="1" sz="2544">
              <a:solidFill>
                <a:srgbClr val="4A5D4E"/>
              </a:solidFill>
              <a:latin typeface="Montserrat"/>
              <a:ea typeface="Montserrat"/>
              <a:cs typeface="Montserrat"/>
              <a:sym typeface="Montserrat"/>
            </a:endParaRPr>
          </a:p>
          <a:p>
            <a:pPr indent="-317147" lvl="0" marL="342900" rtl="0" algn="l">
              <a:spcBef>
                <a:spcPts val="0"/>
              </a:spcBef>
              <a:spcAft>
                <a:spcPts val="0"/>
              </a:spcAft>
              <a:buClr>
                <a:srgbClr val="4A5D4E"/>
              </a:buClr>
              <a:buSzPts val="1444"/>
              <a:buFont typeface="Montserrat"/>
              <a:buChar char="•"/>
            </a:pPr>
            <a:r>
              <a:rPr lang="en" sz="1444">
                <a:solidFill>
                  <a:srgbClr val="4A5D4E"/>
                </a:solidFill>
                <a:latin typeface="Montserrat"/>
                <a:ea typeface="Montserrat"/>
                <a:cs typeface="Montserrat"/>
                <a:sym typeface="Montserrat"/>
              </a:rPr>
              <a:t>Piloted three one-day trainings</a:t>
            </a:r>
            <a:endParaRPr sz="844">
              <a:solidFill>
                <a:srgbClr val="4A5D4E"/>
              </a:solidFill>
              <a:latin typeface="Montserrat"/>
              <a:ea typeface="Montserrat"/>
              <a:cs typeface="Montserrat"/>
              <a:sym typeface="Montserrat"/>
            </a:endParaRPr>
          </a:p>
          <a:p>
            <a:pPr indent="-317147" lvl="0" marL="342900" rtl="0" algn="l">
              <a:spcBef>
                <a:spcPts val="370"/>
              </a:spcBef>
              <a:spcAft>
                <a:spcPts val="0"/>
              </a:spcAft>
              <a:buClr>
                <a:srgbClr val="4A5D4E"/>
              </a:buClr>
              <a:buSzPts val="1444"/>
              <a:buFont typeface="Montserrat"/>
              <a:buChar char="•"/>
            </a:pPr>
            <a:r>
              <a:rPr lang="en" sz="1444">
                <a:solidFill>
                  <a:srgbClr val="4A5D4E"/>
                </a:solidFill>
                <a:latin typeface="Montserrat"/>
                <a:ea typeface="Montserrat"/>
                <a:cs typeface="Montserrat"/>
                <a:sym typeface="Montserrat"/>
              </a:rPr>
              <a:t>Increased access and streamlined training</a:t>
            </a:r>
            <a:endParaRPr sz="844">
              <a:solidFill>
                <a:srgbClr val="4A5D4E"/>
              </a:solidFill>
              <a:latin typeface="Montserrat"/>
              <a:ea typeface="Montserrat"/>
              <a:cs typeface="Montserrat"/>
              <a:sym typeface="Montserrat"/>
            </a:endParaRPr>
          </a:p>
          <a:p>
            <a:pPr indent="-317147" lvl="0" marL="342900" rtl="0" algn="l">
              <a:spcBef>
                <a:spcPts val="370"/>
              </a:spcBef>
              <a:spcAft>
                <a:spcPts val="0"/>
              </a:spcAft>
              <a:buClr>
                <a:srgbClr val="4A5D4E"/>
              </a:buClr>
              <a:buSzPts val="1444"/>
              <a:buFont typeface="Montserrat"/>
              <a:buChar char="•"/>
            </a:pPr>
            <a:r>
              <a:rPr lang="en" sz="1444">
                <a:solidFill>
                  <a:srgbClr val="4A5D4E"/>
                </a:solidFill>
                <a:latin typeface="Montserrat"/>
                <a:ea typeface="Montserrat"/>
                <a:cs typeface="Montserrat"/>
                <a:sym typeface="Montserrat"/>
              </a:rPr>
              <a:t>Focus on </a:t>
            </a:r>
            <a:r>
              <a:rPr lang="en" sz="1444">
                <a:solidFill>
                  <a:srgbClr val="4A5D4E"/>
                </a:solidFill>
                <a:latin typeface="Montserrat"/>
                <a:ea typeface="Montserrat"/>
                <a:cs typeface="Montserrat"/>
                <a:sym typeface="Montserrat"/>
              </a:rPr>
              <a:t>implementation</a:t>
            </a:r>
            <a:endParaRPr b="1" sz="3600">
              <a:solidFill>
                <a:srgbClr val="4A5D4E"/>
              </a:solidFill>
              <a:latin typeface="Montserrat"/>
              <a:ea typeface="Montserrat"/>
              <a:cs typeface="Montserrat"/>
              <a:sym typeface="Montserrat"/>
            </a:endParaRPr>
          </a:p>
        </p:txBody>
      </p:sp>
      <p:sp>
        <p:nvSpPr>
          <p:cNvPr id="452" name="Google Shape;452;p58"/>
          <p:cNvSpPr txBox="1"/>
          <p:nvPr/>
        </p:nvSpPr>
        <p:spPr>
          <a:xfrm>
            <a:off x="2618750" y="0"/>
            <a:ext cx="4915500" cy="56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3366"/>
              </a:buClr>
              <a:buSzPts val="3600"/>
              <a:buFont typeface="Calibri"/>
              <a:buNone/>
            </a:pPr>
            <a:r>
              <a:rPr b="1" lang="en" sz="3244">
                <a:solidFill>
                  <a:srgbClr val="4A5D4E"/>
                </a:solidFill>
                <a:latin typeface="DM Serif Display"/>
                <a:ea typeface="DM Serif Display"/>
                <a:cs typeface="DM Serif Display"/>
                <a:sym typeface="DM Serif Display"/>
              </a:rPr>
              <a:t>Journey of Training</a:t>
            </a:r>
            <a:endParaRPr sz="3200">
              <a:solidFill>
                <a:srgbClr val="4A5D4E"/>
              </a:solidFill>
              <a:latin typeface="DM Serif Display"/>
              <a:ea typeface="DM Serif Display"/>
              <a:cs typeface="DM Serif Display"/>
              <a:sym typeface="DM Serif Display"/>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6" name="Shape 456"/>
        <p:cNvGrpSpPr/>
        <p:nvPr/>
      </p:nvGrpSpPr>
      <p:grpSpPr>
        <a:xfrm>
          <a:off x="0" y="0"/>
          <a:ext cx="0" cy="0"/>
          <a:chOff x="0" y="0"/>
          <a:chExt cx="0" cy="0"/>
        </a:xfrm>
      </p:grpSpPr>
      <p:sp>
        <p:nvSpPr>
          <p:cNvPr id="457" name="Google Shape;457;p59"/>
          <p:cNvSpPr txBox="1"/>
          <p:nvPr>
            <p:ph type="title"/>
          </p:nvPr>
        </p:nvSpPr>
        <p:spPr>
          <a:xfrm>
            <a:off x="256150" y="-67022"/>
            <a:ext cx="8229600" cy="857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3366"/>
              </a:buClr>
              <a:buSzPts val="3600"/>
              <a:buFont typeface="Calibri"/>
              <a:buNone/>
            </a:pPr>
            <a:r>
              <a:rPr b="1" lang="en" sz="3600">
                <a:solidFill>
                  <a:srgbClr val="4A5D4E"/>
                </a:solidFill>
                <a:latin typeface="DM Serif Display"/>
                <a:ea typeface="DM Serif Display"/>
                <a:cs typeface="DM Serif Display"/>
                <a:sym typeface="DM Serif Display"/>
              </a:rPr>
              <a:t>Training Pathway</a:t>
            </a:r>
            <a:endParaRPr>
              <a:solidFill>
                <a:srgbClr val="4A5D4E"/>
              </a:solidFill>
              <a:latin typeface="DM Serif Display"/>
              <a:ea typeface="DM Serif Display"/>
              <a:cs typeface="DM Serif Display"/>
              <a:sym typeface="DM Serif Display"/>
            </a:endParaRPr>
          </a:p>
        </p:txBody>
      </p:sp>
      <p:sp>
        <p:nvSpPr>
          <p:cNvPr id="458" name="Google Shape;458;p59"/>
          <p:cNvSpPr txBox="1"/>
          <p:nvPr>
            <p:ph idx="1" type="body"/>
          </p:nvPr>
        </p:nvSpPr>
        <p:spPr>
          <a:xfrm>
            <a:off x="1893200" y="857400"/>
            <a:ext cx="5411700" cy="4068300"/>
          </a:xfrm>
          <a:prstGeom prst="rect">
            <a:avLst/>
          </a:prstGeom>
          <a:noFill/>
          <a:ln>
            <a:noFill/>
          </a:ln>
        </p:spPr>
        <p:txBody>
          <a:bodyPr anchorCtr="0" anchor="t" bIns="45700" lIns="91425" spcFirstLastPara="1" rIns="91425" wrap="square" tIns="45700">
            <a:normAutofit fontScale="92500" lnSpcReduction="20000"/>
          </a:bodyPr>
          <a:lstStyle/>
          <a:p>
            <a:pPr indent="-333375" lvl="0" marL="342900" rtl="0" algn="l">
              <a:spcBef>
                <a:spcPts val="0"/>
              </a:spcBef>
              <a:spcAft>
                <a:spcPts val="0"/>
              </a:spcAft>
              <a:buClr>
                <a:srgbClr val="4A5D4E"/>
              </a:buClr>
              <a:buSzPct val="100000"/>
              <a:buFont typeface="Montserrat"/>
              <a:buChar char="•"/>
            </a:pPr>
            <a:r>
              <a:rPr b="1" lang="en" sz="2000">
                <a:solidFill>
                  <a:srgbClr val="4A5D4E"/>
                </a:solidFill>
                <a:latin typeface="Montserrat"/>
                <a:ea typeface="Montserrat"/>
                <a:cs typeface="Montserrat"/>
                <a:sym typeface="Montserrat"/>
              </a:rPr>
              <a:t>Introductory / Community Circles</a:t>
            </a:r>
            <a:endParaRPr b="1" sz="2000">
              <a:solidFill>
                <a:srgbClr val="4A5D4E"/>
              </a:solidFill>
              <a:latin typeface="Montserrat"/>
              <a:ea typeface="Montserrat"/>
              <a:cs typeface="Montserrat"/>
              <a:sym typeface="Montserrat"/>
            </a:endParaRPr>
          </a:p>
          <a:p>
            <a:pPr indent="-278130" lvl="1" marL="742950" rtl="0" algn="l">
              <a:spcBef>
                <a:spcPts val="320"/>
              </a:spcBef>
              <a:spcAft>
                <a:spcPts val="0"/>
              </a:spcAft>
              <a:buClr>
                <a:srgbClr val="4A5D4E"/>
              </a:buClr>
              <a:buSzPct val="100000"/>
              <a:buFont typeface="Montserrat"/>
              <a:buChar char="–"/>
            </a:pPr>
            <a:r>
              <a:rPr lang="en" sz="1600">
                <a:solidFill>
                  <a:srgbClr val="4A5D4E"/>
                </a:solidFill>
                <a:latin typeface="Montserrat"/>
                <a:ea typeface="Montserrat"/>
                <a:cs typeface="Montserrat"/>
                <a:sym typeface="Montserrat"/>
              </a:rPr>
              <a:t>Learn structure and purpose</a:t>
            </a:r>
            <a:endParaRPr>
              <a:solidFill>
                <a:srgbClr val="4A5D4E"/>
              </a:solidFill>
              <a:latin typeface="Montserrat"/>
              <a:ea typeface="Montserrat"/>
              <a:cs typeface="Montserrat"/>
              <a:sym typeface="Montserrat"/>
            </a:endParaRPr>
          </a:p>
          <a:p>
            <a:pPr indent="-278130" lvl="1" marL="742950" rtl="0" algn="l">
              <a:spcBef>
                <a:spcPts val="320"/>
              </a:spcBef>
              <a:spcAft>
                <a:spcPts val="0"/>
              </a:spcAft>
              <a:buClr>
                <a:srgbClr val="4A5D4E"/>
              </a:buClr>
              <a:buSzPct val="100000"/>
              <a:buFont typeface="Montserrat"/>
              <a:buChar char="–"/>
            </a:pPr>
            <a:r>
              <a:rPr lang="en" sz="1600">
                <a:solidFill>
                  <a:srgbClr val="4A5D4E"/>
                </a:solidFill>
                <a:latin typeface="Montserrat"/>
                <a:ea typeface="Montserrat"/>
                <a:cs typeface="Montserrat"/>
                <a:sym typeface="Montserrat"/>
              </a:rPr>
              <a:t>Access district resources</a:t>
            </a:r>
            <a:endParaRPr>
              <a:solidFill>
                <a:srgbClr val="4A5D4E"/>
              </a:solidFill>
              <a:latin typeface="Montserrat"/>
              <a:ea typeface="Montserrat"/>
              <a:cs typeface="Montserrat"/>
              <a:sym typeface="Montserrat"/>
            </a:endParaRPr>
          </a:p>
          <a:p>
            <a:pPr indent="-278130" lvl="1" marL="742950" rtl="0" algn="l">
              <a:spcBef>
                <a:spcPts val="320"/>
              </a:spcBef>
              <a:spcAft>
                <a:spcPts val="0"/>
              </a:spcAft>
              <a:buClr>
                <a:srgbClr val="4A5D4E"/>
              </a:buClr>
              <a:buSzPct val="100000"/>
              <a:buFont typeface="Montserrat"/>
              <a:buChar char="–"/>
            </a:pPr>
            <a:r>
              <a:rPr lang="en" sz="1600">
                <a:solidFill>
                  <a:srgbClr val="4A5D4E"/>
                </a:solidFill>
                <a:latin typeface="Montserrat"/>
                <a:ea typeface="Montserrat"/>
                <a:cs typeface="Montserrat"/>
                <a:sym typeface="Montserrat"/>
              </a:rPr>
              <a:t>Create and implement circles</a:t>
            </a:r>
            <a:endParaRPr>
              <a:solidFill>
                <a:srgbClr val="4A5D4E"/>
              </a:solidFill>
              <a:latin typeface="Montserrat"/>
              <a:ea typeface="Montserrat"/>
              <a:cs typeface="Montserrat"/>
              <a:sym typeface="Montserrat"/>
            </a:endParaRPr>
          </a:p>
          <a:p>
            <a:pPr indent="-215900" lvl="0" marL="342900" rtl="0" algn="l">
              <a:spcBef>
                <a:spcPts val="400"/>
              </a:spcBef>
              <a:spcAft>
                <a:spcPts val="0"/>
              </a:spcAft>
              <a:buClr>
                <a:schemeClr val="dk1"/>
              </a:buClr>
              <a:buSzPct val="100000"/>
              <a:buNone/>
            </a:pPr>
            <a:r>
              <a:t/>
            </a:r>
            <a:endParaRPr sz="2000">
              <a:solidFill>
                <a:srgbClr val="4A5D4E"/>
              </a:solidFill>
              <a:latin typeface="Montserrat"/>
              <a:ea typeface="Montserrat"/>
              <a:cs typeface="Montserrat"/>
              <a:sym typeface="Montserrat"/>
            </a:endParaRPr>
          </a:p>
          <a:p>
            <a:pPr indent="-333375" lvl="0" marL="342900" rtl="0" algn="l">
              <a:spcBef>
                <a:spcPts val="400"/>
              </a:spcBef>
              <a:spcAft>
                <a:spcPts val="0"/>
              </a:spcAft>
              <a:buClr>
                <a:srgbClr val="4A5D4E"/>
              </a:buClr>
              <a:buSzPct val="100000"/>
              <a:buFont typeface="Montserrat"/>
              <a:buChar char="•"/>
            </a:pPr>
            <a:r>
              <a:rPr b="1" lang="en" sz="2000">
                <a:solidFill>
                  <a:srgbClr val="4A5D4E"/>
                </a:solidFill>
                <a:latin typeface="Montserrat"/>
                <a:ea typeface="Montserrat"/>
                <a:cs typeface="Montserrat"/>
                <a:sym typeface="Montserrat"/>
              </a:rPr>
              <a:t>Academic Circles</a:t>
            </a:r>
            <a:endParaRPr b="1" sz="2000">
              <a:solidFill>
                <a:srgbClr val="4A5D4E"/>
              </a:solidFill>
              <a:latin typeface="Montserrat"/>
              <a:ea typeface="Montserrat"/>
              <a:cs typeface="Montserrat"/>
              <a:sym typeface="Montserrat"/>
            </a:endParaRPr>
          </a:p>
          <a:p>
            <a:pPr indent="-278130" lvl="1" marL="742950" rtl="0" algn="l">
              <a:spcBef>
                <a:spcPts val="320"/>
              </a:spcBef>
              <a:spcAft>
                <a:spcPts val="0"/>
              </a:spcAft>
              <a:buClr>
                <a:srgbClr val="4A5D4E"/>
              </a:buClr>
              <a:buSzPct val="100000"/>
              <a:buFont typeface="Montserrat"/>
              <a:buChar char="–"/>
            </a:pPr>
            <a:r>
              <a:rPr lang="en" sz="1600">
                <a:solidFill>
                  <a:srgbClr val="4A5D4E"/>
                </a:solidFill>
                <a:latin typeface="Montserrat"/>
                <a:ea typeface="Montserrat"/>
                <a:cs typeface="Montserrat"/>
                <a:sym typeface="Montserrat"/>
              </a:rPr>
              <a:t>Embed curriculum into circles</a:t>
            </a:r>
            <a:endParaRPr>
              <a:solidFill>
                <a:srgbClr val="4A5D4E"/>
              </a:solidFill>
              <a:latin typeface="Montserrat"/>
              <a:ea typeface="Montserrat"/>
              <a:cs typeface="Montserrat"/>
              <a:sym typeface="Montserrat"/>
            </a:endParaRPr>
          </a:p>
          <a:p>
            <a:pPr indent="-278130" lvl="1" marL="742950" rtl="0" algn="l">
              <a:spcBef>
                <a:spcPts val="320"/>
              </a:spcBef>
              <a:spcAft>
                <a:spcPts val="0"/>
              </a:spcAft>
              <a:buClr>
                <a:srgbClr val="4A5D4E"/>
              </a:buClr>
              <a:buSzPct val="100000"/>
              <a:buFont typeface="Montserrat"/>
              <a:buChar char="–"/>
            </a:pPr>
            <a:r>
              <a:rPr lang="en" sz="1600">
                <a:solidFill>
                  <a:srgbClr val="4A5D4E"/>
                </a:solidFill>
                <a:latin typeface="Montserrat"/>
                <a:ea typeface="Montserrat"/>
                <a:cs typeface="Montserrat"/>
                <a:sym typeface="Montserrat"/>
              </a:rPr>
              <a:t>Increase engagement</a:t>
            </a:r>
            <a:endParaRPr>
              <a:solidFill>
                <a:srgbClr val="4A5D4E"/>
              </a:solidFill>
              <a:latin typeface="Montserrat"/>
              <a:ea typeface="Montserrat"/>
              <a:cs typeface="Montserrat"/>
              <a:sym typeface="Montserrat"/>
            </a:endParaRPr>
          </a:p>
          <a:p>
            <a:pPr indent="-278130" lvl="1" marL="742950" rtl="0" algn="l">
              <a:spcBef>
                <a:spcPts val="320"/>
              </a:spcBef>
              <a:spcAft>
                <a:spcPts val="0"/>
              </a:spcAft>
              <a:buClr>
                <a:srgbClr val="4A5D4E"/>
              </a:buClr>
              <a:buSzPct val="100000"/>
              <a:buFont typeface="Montserrat"/>
              <a:buChar char="–"/>
            </a:pPr>
            <a:r>
              <a:rPr lang="en" sz="1600">
                <a:solidFill>
                  <a:srgbClr val="4A5D4E"/>
                </a:solidFill>
                <a:latin typeface="Montserrat"/>
                <a:ea typeface="Montserrat"/>
                <a:cs typeface="Montserrat"/>
                <a:sym typeface="Montserrat"/>
              </a:rPr>
              <a:t>Elevate student voice</a:t>
            </a:r>
            <a:endParaRPr>
              <a:solidFill>
                <a:srgbClr val="4A5D4E"/>
              </a:solidFill>
              <a:latin typeface="Montserrat"/>
              <a:ea typeface="Montserrat"/>
              <a:cs typeface="Montserrat"/>
              <a:sym typeface="Montserrat"/>
            </a:endParaRPr>
          </a:p>
          <a:p>
            <a:pPr indent="-215900" lvl="0" marL="342900" rtl="0" algn="l">
              <a:spcBef>
                <a:spcPts val="400"/>
              </a:spcBef>
              <a:spcAft>
                <a:spcPts val="0"/>
              </a:spcAft>
              <a:buClr>
                <a:schemeClr val="dk1"/>
              </a:buClr>
              <a:buSzPct val="100000"/>
              <a:buNone/>
            </a:pPr>
            <a:r>
              <a:t/>
            </a:r>
            <a:endParaRPr sz="2000">
              <a:solidFill>
                <a:srgbClr val="4A5D4E"/>
              </a:solidFill>
              <a:latin typeface="Montserrat"/>
              <a:ea typeface="Montserrat"/>
              <a:cs typeface="Montserrat"/>
              <a:sym typeface="Montserrat"/>
            </a:endParaRPr>
          </a:p>
          <a:p>
            <a:pPr indent="-333375" lvl="0" marL="342900" rtl="0" algn="l">
              <a:spcBef>
                <a:spcPts val="400"/>
              </a:spcBef>
              <a:spcAft>
                <a:spcPts val="0"/>
              </a:spcAft>
              <a:buClr>
                <a:srgbClr val="4A5D4E"/>
              </a:buClr>
              <a:buSzPct val="100000"/>
              <a:buFont typeface="Montserrat"/>
              <a:buChar char="•"/>
            </a:pPr>
            <a:r>
              <a:rPr b="1" lang="en" sz="2000">
                <a:solidFill>
                  <a:srgbClr val="4A5D4E"/>
                </a:solidFill>
                <a:latin typeface="Montserrat"/>
                <a:ea typeface="Montserrat"/>
                <a:cs typeface="Montserrat"/>
                <a:sym typeface="Montserrat"/>
              </a:rPr>
              <a:t>Restorative Circles</a:t>
            </a:r>
            <a:endParaRPr b="1" sz="2000">
              <a:solidFill>
                <a:srgbClr val="4A5D4E"/>
              </a:solidFill>
              <a:latin typeface="Montserrat"/>
              <a:ea typeface="Montserrat"/>
              <a:cs typeface="Montserrat"/>
              <a:sym typeface="Montserrat"/>
            </a:endParaRPr>
          </a:p>
          <a:p>
            <a:pPr indent="-278130" lvl="1" marL="742950" rtl="0" algn="l">
              <a:spcBef>
                <a:spcPts val="320"/>
              </a:spcBef>
              <a:spcAft>
                <a:spcPts val="0"/>
              </a:spcAft>
              <a:buClr>
                <a:srgbClr val="4A5D4E"/>
              </a:buClr>
              <a:buSzPct val="100000"/>
              <a:buFont typeface="Montserrat"/>
              <a:buChar char="–"/>
            </a:pPr>
            <a:r>
              <a:rPr lang="en" sz="1600">
                <a:solidFill>
                  <a:srgbClr val="4A5D4E"/>
                </a:solidFill>
                <a:latin typeface="Montserrat"/>
                <a:ea typeface="Montserrat"/>
                <a:cs typeface="Montserrat"/>
                <a:sym typeface="Montserrat"/>
              </a:rPr>
              <a:t>Proactive restorative curriculum to establish norms</a:t>
            </a:r>
            <a:endParaRPr>
              <a:solidFill>
                <a:srgbClr val="4A5D4E"/>
              </a:solidFill>
              <a:latin typeface="Montserrat"/>
              <a:ea typeface="Montserrat"/>
              <a:cs typeface="Montserrat"/>
              <a:sym typeface="Montserrat"/>
            </a:endParaRPr>
          </a:p>
          <a:p>
            <a:pPr indent="-278130" lvl="1" marL="742950" rtl="0" algn="l">
              <a:spcBef>
                <a:spcPts val="320"/>
              </a:spcBef>
              <a:spcAft>
                <a:spcPts val="0"/>
              </a:spcAft>
              <a:buClr>
                <a:srgbClr val="4A5D4E"/>
              </a:buClr>
              <a:buSzPct val="100000"/>
              <a:buFont typeface="Montserrat"/>
              <a:buChar char="–"/>
            </a:pPr>
            <a:r>
              <a:rPr lang="en" sz="1600">
                <a:solidFill>
                  <a:srgbClr val="4A5D4E"/>
                </a:solidFill>
                <a:latin typeface="Montserrat"/>
                <a:ea typeface="Montserrat"/>
                <a:cs typeface="Montserrat"/>
                <a:sym typeface="Montserrat"/>
              </a:rPr>
              <a:t>Teach staff how to run a  restorative circle for conflict mediation</a:t>
            </a:r>
            <a:endParaRPr>
              <a:solidFill>
                <a:srgbClr val="4A5D4E"/>
              </a:solidFill>
              <a:latin typeface="Montserrat"/>
              <a:ea typeface="Montserrat"/>
              <a:cs typeface="Montserrat"/>
              <a:sym typeface="Montserrat"/>
            </a:endParaRPr>
          </a:p>
          <a:p>
            <a:pPr indent="-215900" lvl="0" marL="342900" rtl="0" algn="l">
              <a:spcBef>
                <a:spcPts val="400"/>
              </a:spcBef>
              <a:spcAft>
                <a:spcPts val="0"/>
              </a:spcAft>
              <a:buClr>
                <a:schemeClr val="dk1"/>
              </a:buClr>
              <a:buSzPct val="100000"/>
              <a:buNone/>
            </a:pPr>
            <a:r>
              <a:t/>
            </a:r>
            <a:endParaRPr b="0" sz="2000">
              <a:solidFill>
                <a:srgbClr val="404040"/>
              </a:solidFill>
              <a:latin typeface="Calibri"/>
              <a:ea typeface="Calibri"/>
              <a:cs typeface="Calibri"/>
              <a:sym typeface="Calibri"/>
            </a:endParaRPr>
          </a:p>
        </p:txBody>
      </p:sp>
      <p:pic>
        <p:nvPicPr>
          <p:cNvPr id="459" name="Google Shape;459;p59" title="Academic Circle.jpeg"/>
          <p:cNvPicPr preferRelativeResize="0"/>
          <p:nvPr/>
        </p:nvPicPr>
        <p:blipFill>
          <a:blip r:embed="rId4">
            <a:alphaModFix/>
          </a:blip>
          <a:stretch>
            <a:fillRect/>
          </a:stretch>
        </p:blipFill>
        <p:spPr>
          <a:xfrm>
            <a:off x="5978425" y="1395500"/>
            <a:ext cx="2428374" cy="18212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3" name="Shape 463"/>
        <p:cNvGrpSpPr/>
        <p:nvPr/>
      </p:nvGrpSpPr>
      <p:grpSpPr>
        <a:xfrm>
          <a:off x="0" y="0"/>
          <a:ext cx="0" cy="0"/>
          <a:chOff x="0" y="0"/>
          <a:chExt cx="0" cy="0"/>
        </a:xfrm>
      </p:grpSpPr>
      <p:sp>
        <p:nvSpPr>
          <p:cNvPr id="464" name="Google Shape;464;p60"/>
          <p:cNvSpPr txBox="1"/>
          <p:nvPr>
            <p:ph type="title"/>
          </p:nvPr>
        </p:nvSpPr>
        <p:spPr>
          <a:xfrm>
            <a:off x="3015750" y="222725"/>
            <a:ext cx="5939100" cy="7155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3366"/>
              </a:buClr>
              <a:buSzPts val="3600"/>
              <a:buFont typeface="Calibri"/>
              <a:buNone/>
            </a:pPr>
            <a:r>
              <a:rPr b="1" lang="en" sz="3600">
                <a:solidFill>
                  <a:srgbClr val="003366"/>
                </a:solidFill>
              </a:rPr>
              <a:t> </a:t>
            </a:r>
            <a:r>
              <a:rPr b="1" lang="en" sz="3156">
                <a:solidFill>
                  <a:srgbClr val="4A5D4E"/>
                </a:solidFill>
                <a:latin typeface="DM Serif Display"/>
                <a:ea typeface="DM Serif Display"/>
                <a:cs typeface="DM Serif Display"/>
                <a:sym typeface="DM Serif Display"/>
              </a:rPr>
              <a:t>  </a:t>
            </a:r>
            <a:r>
              <a:rPr b="1" lang="en" sz="3156">
                <a:solidFill>
                  <a:srgbClr val="4A5D4E"/>
                </a:solidFill>
                <a:latin typeface="DM Serif Display"/>
                <a:ea typeface="DM Serif Display"/>
                <a:cs typeface="DM Serif Display"/>
                <a:sym typeface="DM Serif Display"/>
              </a:rPr>
              <a:t>Ongoing Circle Keeper Support</a:t>
            </a:r>
            <a:endParaRPr sz="3956">
              <a:solidFill>
                <a:srgbClr val="4A5D4E"/>
              </a:solidFill>
              <a:latin typeface="DM Serif Display"/>
              <a:ea typeface="DM Serif Display"/>
              <a:cs typeface="DM Serif Display"/>
              <a:sym typeface="DM Serif Display"/>
            </a:endParaRPr>
          </a:p>
        </p:txBody>
      </p:sp>
      <p:sp>
        <p:nvSpPr>
          <p:cNvPr id="465" name="Google Shape;465;p60"/>
          <p:cNvSpPr txBox="1"/>
          <p:nvPr>
            <p:ph idx="1" type="body"/>
          </p:nvPr>
        </p:nvSpPr>
        <p:spPr>
          <a:xfrm>
            <a:off x="2115575" y="1574900"/>
            <a:ext cx="2927100" cy="28521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404040"/>
              </a:buClr>
              <a:buSzPts val="2000"/>
              <a:buFont typeface="Montserrat"/>
              <a:buChar char="•"/>
            </a:pPr>
            <a:r>
              <a:rPr lang="en" sz="2000">
                <a:solidFill>
                  <a:srgbClr val="404040"/>
                </a:solidFill>
                <a:latin typeface="Montserrat"/>
                <a:ea typeface="Montserrat"/>
                <a:cs typeface="Montserrat"/>
                <a:sym typeface="Montserrat"/>
              </a:rPr>
              <a:t>Refresher trainings</a:t>
            </a:r>
            <a:endParaRPr>
              <a:latin typeface="Montserrat"/>
              <a:ea typeface="Montserrat"/>
              <a:cs typeface="Montserrat"/>
              <a:sym typeface="Montserrat"/>
            </a:endParaRPr>
          </a:p>
          <a:p>
            <a:pPr indent="-342900" lvl="0" marL="342900" rtl="0" algn="l">
              <a:spcBef>
                <a:spcPts val="1000"/>
              </a:spcBef>
              <a:spcAft>
                <a:spcPts val="0"/>
              </a:spcAft>
              <a:buClr>
                <a:srgbClr val="404040"/>
              </a:buClr>
              <a:buSzPts val="2000"/>
              <a:buFont typeface="Montserrat"/>
              <a:buChar char="•"/>
            </a:pPr>
            <a:r>
              <a:rPr lang="en" sz="2000">
                <a:solidFill>
                  <a:srgbClr val="404040"/>
                </a:solidFill>
                <a:latin typeface="Montserrat"/>
                <a:ea typeface="Montserrat"/>
                <a:cs typeface="Montserrat"/>
                <a:sym typeface="Montserrat"/>
              </a:rPr>
              <a:t>Co-facilitation support</a:t>
            </a:r>
            <a:endParaRPr>
              <a:latin typeface="Montserrat"/>
              <a:ea typeface="Montserrat"/>
              <a:cs typeface="Montserrat"/>
              <a:sym typeface="Montserrat"/>
            </a:endParaRPr>
          </a:p>
          <a:p>
            <a:pPr indent="-342900" lvl="0" marL="342900" rtl="0" algn="l">
              <a:spcBef>
                <a:spcPts val="1000"/>
              </a:spcBef>
              <a:spcAft>
                <a:spcPts val="1000"/>
              </a:spcAft>
              <a:buClr>
                <a:srgbClr val="404040"/>
              </a:buClr>
              <a:buSzPts val="2000"/>
              <a:buFont typeface="Montserrat"/>
              <a:buChar char="•"/>
            </a:pPr>
            <a:r>
              <a:rPr lang="en" sz="2000">
                <a:solidFill>
                  <a:srgbClr val="404040"/>
                </a:solidFill>
                <a:latin typeface="Montserrat"/>
                <a:ea typeface="Montserrat"/>
                <a:cs typeface="Montserrat"/>
                <a:sym typeface="Montserrat"/>
              </a:rPr>
              <a:t>Lesson development</a:t>
            </a:r>
            <a:endParaRPr>
              <a:latin typeface="Montserrat"/>
              <a:ea typeface="Montserrat"/>
              <a:cs typeface="Montserrat"/>
              <a:sym typeface="Montserrat"/>
            </a:endParaRPr>
          </a:p>
        </p:txBody>
      </p:sp>
      <p:pic>
        <p:nvPicPr>
          <p:cNvPr id="466" name="Google Shape;466;p60" title="Training.jpg"/>
          <p:cNvPicPr preferRelativeResize="0"/>
          <p:nvPr/>
        </p:nvPicPr>
        <p:blipFill>
          <a:blip r:embed="rId4">
            <a:alphaModFix/>
          </a:blip>
          <a:stretch>
            <a:fillRect/>
          </a:stretch>
        </p:blipFill>
        <p:spPr>
          <a:xfrm>
            <a:off x="4891902" y="1442975"/>
            <a:ext cx="3794898" cy="28521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0" name="Shape 470"/>
        <p:cNvGrpSpPr/>
        <p:nvPr/>
      </p:nvGrpSpPr>
      <p:grpSpPr>
        <a:xfrm>
          <a:off x="0" y="0"/>
          <a:ext cx="0" cy="0"/>
          <a:chOff x="0" y="0"/>
          <a:chExt cx="0" cy="0"/>
        </a:xfrm>
      </p:grpSpPr>
      <p:sp>
        <p:nvSpPr>
          <p:cNvPr id="471" name="Google Shape;471;p61"/>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3366"/>
              </a:buClr>
              <a:buSzPts val="3600"/>
              <a:buFont typeface="Calibri"/>
              <a:buNone/>
            </a:pPr>
            <a:r>
              <a:rPr b="1" lang="en" sz="3600">
                <a:solidFill>
                  <a:srgbClr val="4A5D4E"/>
                </a:solidFill>
                <a:latin typeface="DM Serif Display"/>
                <a:ea typeface="DM Serif Display"/>
                <a:cs typeface="DM Serif Display"/>
                <a:sym typeface="DM Serif Display"/>
              </a:rPr>
              <a:t>Future Training</a:t>
            </a:r>
            <a:endParaRPr>
              <a:solidFill>
                <a:srgbClr val="4A5D4E"/>
              </a:solidFill>
              <a:latin typeface="DM Serif Display"/>
              <a:ea typeface="DM Serif Display"/>
              <a:cs typeface="DM Serif Display"/>
              <a:sym typeface="DM Serif Display"/>
            </a:endParaRPr>
          </a:p>
        </p:txBody>
      </p:sp>
      <p:sp>
        <p:nvSpPr>
          <p:cNvPr id="472" name="Google Shape;472;p61"/>
          <p:cNvSpPr txBox="1"/>
          <p:nvPr>
            <p:ph idx="1" type="body"/>
          </p:nvPr>
        </p:nvSpPr>
        <p:spPr>
          <a:xfrm>
            <a:off x="586400" y="913050"/>
            <a:ext cx="4590600" cy="3317400"/>
          </a:xfrm>
          <a:prstGeom prst="rect">
            <a:avLst/>
          </a:prstGeom>
          <a:noFill/>
          <a:ln>
            <a:noFill/>
          </a:ln>
        </p:spPr>
        <p:txBody>
          <a:bodyPr anchorCtr="0" anchor="t" bIns="45700" lIns="91425" spcFirstLastPara="1" rIns="91425" wrap="square" tIns="45700">
            <a:normAutofit/>
          </a:bodyPr>
          <a:lstStyle/>
          <a:p>
            <a:pPr indent="0" lvl="0" marL="342900" rtl="0" algn="l">
              <a:spcBef>
                <a:spcPts val="0"/>
              </a:spcBef>
              <a:spcAft>
                <a:spcPts val="0"/>
              </a:spcAft>
              <a:buNone/>
            </a:pPr>
            <a:r>
              <a:t/>
            </a:r>
            <a:endParaRPr sz="2300">
              <a:solidFill>
                <a:srgbClr val="404040"/>
              </a:solidFill>
            </a:endParaRPr>
          </a:p>
          <a:p>
            <a:pPr indent="0" lvl="0" marL="342900" rtl="0" algn="l">
              <a:spcBef>
                <a:spcPts val="0"/>
              </a:spcBef>
              <a:spcAft>
                <a:spcPts val="0"/>
              </a:spcAft>
              <a:buNone/>
            </a:pPr>
            <a:r>
              <a:t/>
            </a:r>
            <a:endParaRPr sz="2300">
              <a:solidFill>
                <a:srgbClr val="404040"/>
              </a:solidFill>
            </a:endParaRPr>
          </a:p>
          <a:p>
            <a:pPr indent="-342900" lvl="0" marL="342900" rtl="0" algn="l">
              <a:spcBef>
                <a:spcPts val="0"/>
              </a:spcBef>
              <a:spcAft>
                <a:spcPts val="0"/>
              </a:spcAft>
              <a:buClr>
                <a:srgbClr val="404040"/>
              </a:buClr>
              <a:buSzPts val="2000"/>
              <a:buFont typeface="Montserrat"/>
              <a:buChar char="➔"/>
            </a:pPr>
            <a:r>
              <a:rPr lang="en" sz="2000">
                <a:solidFill>
                  <a:srgbClr val="404040"/>
                </a:solidFill>
                <a:latin typeface="Montserrat"/>
                <a:ea typeface="Montserrat"/>
                <a:cs typeface="Montserrat"/>
                <a:sym typeface="Montserrat"/>
              </a:rPr>
              <a:t>Circles for SLPs</a:t>
            </a:r>
            <a:endParaRPr>
              <a:latin typeface="Montserrat"/>
              <a:ea typeface="Montserrat"/>
              <a:cs typeface="Montserrat"/>
              <a:sym typeface="Montserrat"/>
            </a:endParaRPr>
          </a:p>
          <a:p>
            <a:pPr indent="-342900" lvl="0" marL="342900" rtl="0" algn="l">
              <a:spcBef>
                <a:spcPts val="400"/>
              </a:spcBef>
              <a:spcAft>
                <a:spcPts val="0"/>
              </a:spcAft>
              <a:buClr>
                <a:srgbClr val="404040"/>
              </a:buClr>
              <a:buSzPts val="2000"/>
              <a:buFont typeface="Montserrat"/>
              <a:buChar char="➔"/>
            </a:pPr>
            <a:r>
              <a:rPr lang="en" sz="2000">
                <a:solidFill>
                  <a:srgbClr val="404040"/>
                </a:solidFill>
                <a:latin typeface="Montserrat"/>
                <a:ea typeface="Montserrat"/>
                <a:cs typeface="Montserrat"/>
                <a:sym typeface="Montserrat"/>
              </a:rPr>
              <a:t>Circles for Multi-Needs</a:t>
            </a:r>
            <a:endParaRPr>
              <a:latin typeface="Montserrat"/>
              <a:ea typeface="Montserrat"/>
              <a:cs typeface="Montserrat"/>
              <a:sym typeface="Montserrat"/>
            </a:endParaRPr>
          </a:p>
          <a:p>
            <a:pPr indent="-342900" lvl="0" marL="342900" rtl="0" algn="l">
              <a:spcBef>
                <a:spcPts val="400"/>
              </a:spcBef>
              <a:spcAft>
                <a:spcPts val="0"/>
              </a:spcAft>
              <a:buClr>
                <a:srgbClr val="404040"/>
              </a:buClr>
              <a:buSzPts val="2000"/>
              <a:buFont typeface="Montserrat"/>
              <a:buChar char="➔"/>
            </a:pPr>
            <a:r>
              <a:rPr lang="en" sz="2000">
                <a:solidFill>
                  <a:srgbClr val="404040"/>
                </a:solidFill>
                <a:latin typeface="Montserrat"/>
                <a:ea typeface="Montserrat"/>
                <a:cs typeface="Montserrat"/>
                <a:sym typeface="Montserrat"/>
              </a:rPr>
              <a:t>Expanded role-based access</a:t>
            </a:r>
            <a:endParaRPr sz="2000">
              <a:solidFill>
                <a:srgbClr val="404040"/>
              </a:solidFill>
              <a:latin typeface="Montserrat"/>
              <a:ea typeface="Montserrat"/>
              <a:cs typeface="Montserrat"/>
              <a:sym typeface="Montserrat"/>
            </a:endParaRPr>
          </a:p>
          <a:p>
            <a:pPr indent="-342900" lvl="0" marL="342900" rtl="0" algn="l">
              <a:spcBef>
                <a:spcPts val="400"/>
              </a:spcBef>
              <a:spcAft>
                <a:spcPts val="0"/>
              </a:spcAft>
              <a:buClr>
                <a:srgbClr val="404040"/>
              </a:buClr>
              <a:buSzPts val="2000"/>
              <a:buFont typeface="Montserrat"/>
              <a:buChar char="➔"/>
            </a:pPr>
            <a:r>
              <a:rPr lang="en" sz="2000">
                <a:solidFill>
                  <a:srgbClr val="404040"/>
                </a:solidFill>
                <a:latin typeface="Montserrat"/>
                <a:ea typeface="Montserrat"/>
                <a:cs typeface="Montserrat"/>
                <a:sym typeface="Montserrat"/>
              </a:rPr>
              <a:t>Family Circles</a:t>
            </a:r>
            <a:endParaRPr sz="2000">
              <a:solidFill>
                <a:srgbClr val="404040"/>
              </a:solidFill>
              <a:latin typeface="Montserrat"/>
              <a:ea typeface="Montserrat"/>
              <a:cs typeface="Montserrat"/>
              <a:sym typeface="Montserrat"/>
            </a:endParaRPr>
          </a:p>
          <a:p>
            <a:pPr indent="-342900" lvl="0" marL="342900" rtl="0" algn="l">
              <a:spcBef>
                <a:spcPts val="400"/>
              </a:spcBef>
              <a:spcAft>
                <a:spcPts val="0"/>
              </a:spcAft>
              <a:buClr>
                <a:srgbClr val="404040"/>
              </a:buClr>
              <a:buSzPts val="2000"/>
              <a:buFont typeface="Montserrat"/>
              <a:buChar char="➔"/>
            </a:pPr>
            <a:r>
              <a:rPr lang="en" sz="2000">
                <a:solidFill>
                  <a:srgbClr val="404040"/>
                </a:solidFill>
                <a:latin typeface="Montserrat"/>
                <a:ea typeface="Montserrat"/>
                <a:cs typeface="Montserrat"/>
                <a:sym typeface="Montserrat"/>
              </a:rPr>
              <a:t>Student Led Circle Training</a:t>
            </a:r>
            <a:endParaRPr sz="2000">
              <a:solidFill>
                <a:srgbClr val="404040"/>
              </a:solidFill>
              <a:latin typeface="Montserrat"/>
              <a:ea typeface="Montserrat"/>
              <a:cs typeface="Montserrat"/>
              <a:sym typeface="Montserrat"/>
            </a:endParaRPr>
          </a:p>
        </p:txBody>
      </p:sp>
      <p:pic>
        <p:nvPicPr>
          <p:cNvPr id="473" name="Google Shape;473;p61" title="Circle center.jpeg"/>
          <p:cNvPicPr preferRelativeResize="0"/>
          <p:nvPr/>
        </p:nvPicPr>
        <p:blipFill>
          <a:blip r:embed="rId4">
            <a:alphaModFix/>
          </a:blip>
          <a:stretch>
            <a:fillRect/>
          </a:stretch>
        </p:blipFill>
        <p:spPr>
          <a:xfrm rot="5400000">
            <a:off x="5573000" y="1127625"/>
            <a:ext cx="2822100" cy="34054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7" name="Shape 477"/>
        <p:cNvGrpSpPr/>
        <p:nvPr/>
      </p:nvGrpSpPr>
      <p:grpSpPr>
        <a:xfrm>
          <a:off x="0" y="0"/>
          <a:ext cx="0" cy="0"/>
          <a:chOff x="0" y="0"/>
          <a:chExt cx="0" cy="0"/>
        </a:xfrm>
      </p:grpSpPr>
      <p:sp>
        <p:nvSpPr>
          <p:cNvPr id="478" name="Google Shape;478;p62"/>
          <p:cNvSpPr txBox="1"/>
          <p:nvPr>
            <p:ph type="title"/>
          </p:nvPr>
        </p:nvSpPr>
        <p:spPr>
          <a:xfrm>
            <a:off x="457200" y="466625"/>
            <a:ext cx="8229600" cy="7866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3366"/>
              </a:buClr>
              <a:buSzPts val="3600"/>
              <a:buFont typeface="Calibri"/>
              <a:buNone/>
            </a:pPr>
            <a:r>
              <a:rPr b="1" lang="en" sz="3600">
                <a:solidFill>
                  <a:srgbClr val="4A5D4E"/>
                </a:solidFill>
                <a:latin typeface="DM Serif Display"/>
                <a:ea typeface="DM Serif Display"/>
                <a:cs typeface="DM Serif Display"/>
                <a:sym typeface="DM Serif Display"/>
              </a:rPr>
              <a:t>District Reach</a:t>
            </a:r>
            <a:endParaRPr>
              <a:solidFill>
                <a:srgbClr val="4A5D4E"/>
              </a:solidFill>
              <a:latin typeface="DM Serif Display"/>
              <a:ea typeface="DM Serif Display"/>
              <a:cs typeface="DM Serif Display"/>
              <a:sym typeface="DM Serif Display"/>
            </a:endParaRPr>
          </a:p>
        </p:txBody>
      </p:sp>
      <p:sp>
        <p:nvSpPr>
          <p:cNvPr id="479" name="Google Shape;479;p62"/>
          <p:cNvSpPr txBox="1"/>
          <p:nvPr>
            <p:ph idx="1" type="body"/>
          </p:nvPr>
        </p:nvSpPr>
        <p:spPr>
          <a:xfrm>
            <a:off x="2791375" y="1416900"/>
            <a:ext cx="3927000" cy="19674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404040"/>
              </a:buClr>
              <a:buSzPts val="2000"/>
              <a:buFont typeface="Montserrat"/>
              <a:buChar char="•"/>
            </a:pPr>
            <a:r>
              <a:rPr lang="en" sz="2000">
                <a:solidFill>
                  <a:srgbClr val="404040"/>
                </a:solidFill>
                <a:latin typeface="Montserrat"/>
                <a:ea typeface="Montserrat"/>
                <a:cs typeface="Montserrat"/>
                <a:sym typeface="Montserrat"/>
              </a:rPr>
              <a:t>220+ staff trained</a:t>
            </a:r>
            <a:endParaRPr>
              <a:latin typeface="Montserrat"/>
              <a:ea typeface="Montserrat"/>
              <a:cs typeface="Montserrat"/>
              <a:sym typeface="Montserrat"/>
            </a:endParaRPr>
          </a:p>
          <a:p>
            <a:pPr indent="-342900" lvl="0" marL="342900" rtl="0" algn="l">
              <a:spcBef>
                <a:spcPts val="1000"/>
              </a:spcBef>
              <a:spcAft>
                <a:spcPts val="0"/>
              </a:spcAft>
              <a:buClr>
                <a:srgbClr val="404040"/>
              </a:buClr>
              <a:buSzPts val="2000"/>
              <a:buFont typeface="Montserrat"/>
              <a:buChar char="•"/>
            </a:pPr>
            <a:r>
              <a:rPr lang="en" sz="2000">
                <a:solidFill>
                  <a:srgbClr val="404040"/>
                </a:solidFill>
                <a:latin typeface="Montserrat"/>
                <a:ea typeface="Montserrat"/>
                <a:cs typeface="Montserrat"/>
                <a:sym typeface="Montserrat"/>
              </a:rPr>
              <a:t>All buildings represented</a:t>
            </a:r>
            <a:endParaRPr>
              <a:latin typeface="Montserrat"/>
              <a:ea typeface="Montserrat"/>
              <a:cs typeface="Montserrat"/>
              <a:sym typeface="Montserrat"/>
            </a:endParaRPr>
          </a:p>
          <a:p>
            <a:pPr indent="-342900" lvl="0" marL="342900" rtl="0" algn="l">
              <a:spcBef>
                <a:spcPts val="1000"/>
              </a:spcBef>
              <a:spcAft>
                <a:spcPts val="1000"/>
              </a:spcAft>
              <a:buClr>
                <a:srgbClr val="404040"/>
              </a:buClr>
              <a:buSzPts val="2000"/>
              <a:buFont typeface="Montserrat"/>
              <a:buChar char="•"/>
            </a:pPr>
            <a:r>
              <a:rPr lang="en" sz="2000">
                <a:solidFill>
                  <a:srgbClr val="404040"/>
                </a:solidFill>
                <a:latin typeface="Montserrat"/>
                <a:ea typeface="Montserrat"/>
                <a:cs typeface="Montserrat"/>
                <a:sym typeface="Montserrat"/>
              </a:rPr>
              <a:t>Excludes early childhood</a:t>
            </a:r>
            <a:endParaRPr>
              <a:latin typeface="Montserrat"/>
              <a:ea typeface="Montserrat"/>
              <a:cs typeface="Montserrat"/>
              <a:sym typeface="Montserrat"/>
            </a:endParaRPr>
          </a:p>
        </p:txBody>
      </p:sp>
      <p:pic>
        <p:nvPicPr>
          <p:cNvPr id="480" name="Google Shape;480;p62"/>
          <p:cNvPicPr preferRelativeResize="0"/>
          <p:nvPr/>
        </p:nvPicPr>
        <p:blipFill>
          <a:blip r:embed="rId4">
            <a:alphaModFix/>
          </a:blip>
          <a:stretch>
            <a:fillRect/>
          </a:stretch>
        </p:blipFill>
        <p:spPr>
          <a:xfrm>
            <a:off x="3508051" y="2864926"/>
            <a:ext cx="1859799" cy="18597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4" name="Shape 484"/>
        <p:cNvGrpSpPr/>
        <p:nvPr/>
      </p:nvGrpSpPr>
      <p:grpSpPr>
        <a:xfrm>
          <a:off x="0" y="0"/>
          <a:ext cx="0" cy="0"/>
          <a:chOff x="0" y="0"/>
          <a:chExt cx="0" cy="0"/>
        </a:xfrm>
      </p:grpSpPr>
      <p:sp>
        <p:nvSpPr>
          <p:cNvPr id="485" name="Google Shape;485;p63"/>
          <p:cNvSpPr txBox="1"/>
          <p:nvPr>
            <p:ph type="title"/>
          </p:nvPr>
        </p:nvSpPr>
        <p:spPr>
          <a:xfrm>
            <a:off x="2579850" y="409350"/>
            <a:ext cx="3984300" cy="836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680">
                <a:solidFill>
                  <a:srgbClr val="4A5D4E"/>
                </a:solidFill>
                <a:latin typeface="DM Serif Display"/>
                <a:ea typeface="DM Serif Display"/>
                <a:cs typeface="DM Serif Display"/>
                <a:sym typeface="DM Serif Display"/>
              </a:rPr>
              <a:t>Questions…..</a:t>
            </a:r>
            <a:endParaRPr sz="3680">
              <a:solidFill>
                <a:srgbClr val="4A5D4E"/>
              </a:solidFill>
              <a:latin typeface="DM Serif Display"/>
              <a:ea typeface="DM Serif Display"/>
              <a:cs typeface="DM Serif Display"/>
              <a:sym typeface="DM Serif Display"/>
            </a:endParaRPr>
          </a:p>
          <a:p>
            <a:pPr indent="0" lvl="0" marL="0" rtl="0" algn="l">
              <a:spcBef>
                <a:spcPts val="0"/>
              </a:spcBef>
              <a:spcAft>
                <a:spcPts val="0"/>
              </a:spcAft>
              <a:buSzPts val="990"/>
              <a:buNone/>
            </a:pPr>
            <a:r>
              <a:t/>
            </a:r>
            <a:endParaRPr sz="2880">
              <a:solidFill>
                <a:srgbClr val="4A5D4E"/>
              </a:solidFill>
              <a:latin typeface="DM Serif Display"/>
              <a:ea typeface="DM Serif Display"/>
              <a:cs typeface="DM Serif Display"/>
              <a:sym typeface="DM Serif Display"/>
            </a:endParaRPr>
          </a:p>
        </p:txBody>
      </p:sp>
      <p:sp>
        <p:nvSpPr>
          <p:cNvPr id="486" name="Google Shape;486;p63"/>
          <p:cNvSpPr txBox="1"/>
          <p:nvPr>
            <p:ph type="title"/>
          </p:nvPr>
        </p:nvSpPr>
        <p:spPr>
          <a:xfrm>
            <a:off x="2579850" y="3792775"/>
            <a:ext cx="3984300" cy="836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200">
                <a:solidFill>
                  <a:srgbClr val="4A5D4E"/>
                </a:solidFill>
                <a:latin typeface="DM Serif Display"/>
                <a:ea typeface="DM Serif Display"/>
                <a:cs typeface="DM Serif Display"/>
                <a:sym typeface="DM Serif Display"/>
              </a:rPr>
              <a:t>…..Thank you!</a:t>
            </a:r>
            <a:endParaRPr sz="3200">
              <a:solidFill>
                <a:srgbClr val="4A5D4E"/>
              </a:solidFill>
              <a:latin typeface="DM Serif Display"/>
              <a:ea typeface="DM Serif Display"/>
              <a:cs typeface="DM Serif Display"/>
              <a:sym typeface="DM Serif Display"/>
            </a:endParaRPr>
          </a:p>
          <a:p>
            <a:pPr indent="0" lvl="0" marL="0" rtl="0" algn="l">
              <a:spcBef>
                <a:spcPts val="0"/>
              </a:spcBef>
              <a:spcAft>
                <a:spcPts val="0"/>
              </a:spcAft>
              <a:buNone/>
            </a:pPr>
            <a:r>
              <a:t/>
            </a:r>
            <a:endParaRPr sz="3200">
              <a:solidFill>
                <a:srgbClr val="4A5D4E"/>
              </a:solidFill>
              <a:latin typeface="DM Serif Display"/>
              <a:ea typeface="DM Serif Display"/>
              <a:cs typeface="DM Serif Display"/>
              <a:sym typeface="DM Serif Display"/>
            </a:endParaRPr>
          </a:p>
        </p:txBody>
      </p:sp>
      <p:pic>
        <p:nvPicPr>
          <p:cNvPr id="487" name="Google Shape;487;p63"/>
          <p:cNvPicPr preferRelativeResize="0"/>
          <p:nvPr/>
        </p:nvPicPr>
        <p:blipFill>
          <a:blip r:embed="rId4">
            <a:alphaModFix/>
          </a:blip>
          <a:stretch>
            <a:fillRect/>
          </a:stretch>
        </p:blipFill>
        <p:spPr>
          <a:xfrm>
            <a:off x="3349350" y="1246050"/>
            <a:ext cx="2445300" cy="2445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7" name="Shape 157"/>
        <p:cNvGrpSpPr/>
        <p:nvPr/>
      </p:nvGrpSpPr>
      <p:grpSpPr>
        <a:xfrm>
          <a:off x="0" y="0"/>
          <a:ext cx="0" cy="0"/>
          <a:chOff x="0" y="0"/>
          <a:chExt cx="0" cy="0"/>
        </a:xfrm>
      </p:grpSpPr>
      <p:sp>
        <p:nvSpPr>
          <p:cNvPr id="158" name="Google Shape;158;p28"/>
          <p:cNvSpPr txBox="1"/>
          <p:nvPr>
            <p:ph type="title"/>
          </p:nvPr>
        </p:nvSpPr>
        <p:spPr>
          <a:xfrm>
            <a:off x="311700" y="2272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600">
                <a:solidFill>
                  <a:srgbClr val="4A5D4E"/>
                </a:solidFill>
                <a:latin typeface="DM Serif Display"/>
                <a:ea typeface="DM Serif Display"/>
                <a:cs typeface="DM Serif Display"/>
                <a:sym typeface="DM Serif Display"/>
              </a:rPr>
              <a:t>What are Peace Circles?</a:t>
            </a:r>
            <a:endParaRPr sz="3600">
              <a:solidFill>
                <a:srgbClr val="4A5D4E"/>
              </a:solidFill>
              <a:latin typeface="DM Serif Display"/>
              <a:ea typeface="DM Serif Display"/>
              <a:cs typeface="DM Serif Display"/>
              <a:sym typeface="DM Serif Display"/>
            </a:endParaRPr>
          </a:p>
          <a:p>
            <a:pPr indent="0" lvl="0" marL="0" rtl="0" algn="l">
              <a:spcBef>
                <a:spcPts val="0"/>
              </a:spcBef>
              <a:spcAft>
                <a:spcPts val="0"/>
              </a:spcAft>
              <a:buNone/>
            </a:pPr>
            <a:r>
              <a:t/>
            </a:r>
            <a:endParaRPr/>
          </a:p>
        </p:txBody>
      </p:sp>
      <p:sp>
        <p:nvSpPr>
          <p:cNvPr id="159" name="Google Shape;159;p28"/>
          <p:cNvSpPr txBox="1"/>
          <p:nvPr/>
        </p:nvSpPr>
        <p:spPr>
          <a:xfrm>
            <a:off x="4271875" y="1021425"/>
            <a:ext cx="4158300" cy="360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180">
                <a:solidFill>
                  <a:srgbClr val="003366"/>
                </a:solidFill>
                <a:latin typeface="Montserrat Light"/>
                <a:ea typeface="Montserrat Light"/>
                <a:cs typeface="Montserrat Light"/>
                <a:sym typeface="Montserrat Light"/>
              </a:rPr>
              <a:t>Rooted in Indigenous traditions and restorative justice practices, circles are now used in schools to build community, strengthen relationships, promote equity, and repair harm. They create safety, belonging, and connection—the conditions for learning.</a:t>
            </a:r>
            <a:endParaRPr sz="2180">
              <a:solidFill>
                <a:srgbClr val="003366"/>
              </a:solidFill>
              <a:latin typeface="Montserrat Light"/>
              <a:ea typeface="Montserrat Light"/>
              <a:cs typeface="Montserrat Light"/>
              <a:sym typeface="Montserrat Light"/>
            </a:endParaRPr>
          </a:p>
          <a:p>
            <a:pPr indent="0" lvl="0" marL="0" rtl="0" algn="l">
              <a:spcBef>
                <a:spcPts val="0"/>
              </a:spcBef>
              <a:spcAft>
                <a:spcPts val="0"/>
              </a:spcAft>
              <a:buNone/>
            </a:pPr>
            <a:r>
              <a:t/>
            </a:r>
            <a:endParaRPr sz="1800">
              <a:solidFill>
                <a:schemeClr val="dk2"/>
              </a:solidFill>
            </a:endParaRPr>
          </a:p>
        </p:txBody>
      </p:sp>
      <p:pic>
        <p:nvPicPr>
          <p:cNvPr id="160" name="Google Shape;160;p28"/>
          <p:cNvPicPr preferRelativeResize="0"/>
          <p:nvPr/>
        </p:nvPicPr>
        <p:blipFill>
          <a:blip r:embed="rId4">
            <a:alphaModFix/>
          </a:blip>
          <a:stretch>
            <a:fillRect/>
          </a:stretch>
        </p:blipFill>
        <p:spPr>
          <a:xfrm>
            <a:off x="822550" y="1351775"/>
            <a:ext cx="2947100" cy="29471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1" name="Shape 491"/>
        <p:cNvGrpSpPr/>
        <p:nvPr/>
      </p:nvGrpSpPr>
      <p:grpSpPr>
        <a:xfrm>
          <a:off x="0" y="0"/>
          <a:ext cx="0" cy="0"/>
          <a:chOff x="0" y="0"/>
          <a:chExt cx="0" cy="0"/>
        </a:xfrm>
      </p:grpSpPr>
      <p:sp>
        <p:nvSpPr>
          <p:cNvPr id="492" name="Google Shape;492;p64"/>
          <p:cNvSpPr txBox="1"/>
          <p:nvPr>
            <p:ph type="title"/>
          </p:nvPr>
        </p:nvSpPr>
        <p:spPr>
          <a:xfrm>
            <a:off x="157700" y="1062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4A5D4E"/>
                </a:solidFill>
                <a:latin typeface="DM Serif Display"/>
                <a:ea typeface="DM Serif Display"/>
                <a:cs typeface="DM Serif Display"/>
                <a:sym typeface="DM Serif Display"/>
              </a:rPr>
              <a:t>Additional </a:t>
            </a:r>
            <a:r>
              <a:rPr lang="en">
                <a:solidFill>
                  <a:srgbClr val="4A5D4E"/>
                </a:solidFill>
                <a:latin typeface="DM Serif Display"/>
                <a:ea typeface="DM Serif Display"/>
                <a:cs typeface="DM Serif Display"/>
                <a:sym typeface="DM Serif Display"/>
              </a:rPr>
              <a:t>Resources  </a:t>
            </a:r>
            <a:endParaRPr>
              <a:solidFill>
                <a:srgbClr val="4A5D4E"/>
              </a:solidFill>
              <a:latin typeface="DM Serif Display"/>
              <a:ea typeface="DM Serif Display"/>
              <a:cs typeface="DM Serif Display"/>
              <a:sym typeface="DM Serif Display"/>
            </a:endParaRPr>
          </a:p>
          <a:p>
            <a:pPr indent="0" lvl="0" marL="0" rtl="0" algn="l">
              <a:spcBef>
                <a:spcPts val="0"/>
              </a:spcBef>
              <a:spcAft>
                <a:spcPts val="0"/>
              </a:spcAft>
              <a:buNone/>
            </a:pPr>
            <a:r>
              <a:t/>
            </a:r>
            <a:endParaRPr sz="1994"/>
          </a:p>
        </p:txBody>
      </p:sp>
      <p:sp>
        <p:nvSpPr>
          <p:cNvPr id="493" name="Google Shape;493;p64"/>
          <p:cNvSpPr txBox="1"/>
          <p:nvPr/>
        </p:nvSpPr>
        <p:spPr>
          <a:xfrm>
            <a:off x="157700" y="678925"/>
            <a:ext cx="8520600" cy="4388400"/>
          </a:xfrm>
          <a:prstGeom prst="rect">
            <a:avLst/>
          </a:prstGeom>
          <a:noFill/>
          <a:ln>
            <a:noFill/>
          </a:ln>
        </p:spPr>
        <p:txBody>
          <a:bodyPr anchorCtr="0" anchor="t" bIns="0" lIns="0" spcFirstLastPara="1" rIns="0" wrap="square" tIns="0">
            <a:noAutofit/>
          </a:bodyPr>
          <a:lstStyle/>
          <a:p>
            <a:pPr indent="0" lvl="0" marL="0" rtl="0" algn="l">
              <a:spcBef>
                <a:spcPts val="1000"/>
              </a:spcBef>
              <a:spcAft>
                <a:spcPts val="0"/>
              </a:spcAft>
              <a:buClr>
                <a:schemeClr val="dk1"/>
              </a:buClr>
              <a:buSzPts val="1500"/>
              <a:buFont typeface="Arial"/>
              <a:buNone/>
            </a:pPr>
            <a:r>
              <a:rPr b="1" lang="en" sz="1500" u="sng">
                <a:solidFill>
                  <a:schemeClr val="accent5"/>
                </a:solidFill>
                <a:latin typeface="Montserrat"/>
                <a:ea typeface="Montserrat"/>
                <a:cs typeface="Montserrat"/>
                <a:sym typeface="Montserrat"/>
                <a:hlinkClick r:id="rId4">
                  <a:extLst>
                    <a:ext uri="{A12FA001-AC4F-418D-AE19-62706E023703}">
                      <ahyp:hlinkClr val="tx"/>
                    </a:ext>
                  </a:extLst>
                </a:hlinkClick>
              </a:rPr>
              <a:t>CASEL: Community-Building Circles Guide</a:t>
            </a:r>
            <a:r>
              <a:rPr b="1" lang="en" sz="1500">
                <a:solidFill>
                  <a:schemeClr val="dk1"/>
                </a:solidFill>
                <a:latin typeface="Montserrat"/>
                <a:ea typeface="Montserrat"/>
                <a:cs typeface="Montserrat"/>
                <a:sym typeface="Montserrat"/>
              </a:rPr>
              <a:t>:</a:t>
            </a:r>
            <a:r>
              <a:rPr lang="en" sz="1500">
                <a:solidFill>
                  <a:schemeClr val="dk1"/>
                </a:solidFill>
                <a:latin typeface="Montserrat"/>
                <a:ea typeface="Montserrat"/>
                <a:cs typeface="Montserrat"/>
                <a:sym typeface="Montserrat"/>
              </a:rPr>
              <a:t> This tool includes planning considerations, a set up checklist, a recommended circle process and planning template, and four sample circle scripts for middle and high school classrooms.</a:t>
            </a:r>
            <a:r>
              <a:rPr lang="en">
                <a:solidFill>
                  <a:schemeClr val="dk1"/>
                </a:solidFill>
                <a:latin typeface="Montserrat"/>
                <a:ea typeface="Montserrat"/>
                <a:cs typeface="Montserrat"/>
                <a:sym typeface="Montserrat"/>
              </a:rPr>
              <a:t> </a:t>
            </a:r>
            <a:endParaRPr>
              <a:solidFill>
                <a:schemeClr val="dk1"/>
              </a:solidFill>
              <a:latin typeface="Montserrat"/>
              <a:ea typeface="Montserrat"/>
              <a:cs typeface="Montserrat"/>
              <a:sym typeface="Montserrat"/>
            </a:endParaRPr>
          </a:p>
          <a:p>
            <a:pPr indent="0" lvl="0" marL="0" rtl="0" algn="l">
              <a:spcBef>
                <a:spcPts val="1000"/>
              </a:spcBef>
              <a:spcAft>
                <a:spcPts val="0"/>
              </a:spcAft>
              <a:buClr>
                <a:schemeClr val="dk1"/>
              </a:buClr>
              <a:buSzPts val="1100"/>
              <a:buFont typeface="Arial"/>
              <a:buNone/>
            </a:pPr>
            <a:r>
              <a:rPr b="1" lang="en" sz="1500" u="sng">
                <a:solidFill>
                  <a:schemeClr val="accent5"/>
                </a:solidFill>
                <a:latin typeface="Montserrat"/>
                <a:ea typeface="Montserrat"/>
                <a:cs typeface="Montserrat"/>
                <a:sym typeface="Montserrat"/>
                <a:hlinkClick r:id="rId5">
                  <a:extLst>
                    <a:ext uri="{A12FA001-AC4F-418D-AE19-62706E023703}">
                      <ahyp:hlinkClr val="tx"/>
                    </a:ext>
                  </a:extLst>
                </a:hlinkClick>
              </a:rPr>
              <a:t>Circle Forward:</a:t>
            </a:r>
            <a:r>
              <a:rPr lang="en" sz="1500">
                <a:solidFill>
                  <a:schemeClr val="dk1"/>
                </a:solidFill>
                <a:latin typeface="Montserrat"/>
                <a:ea typeface="Montserrat"/>
                <a:cs typeface="Montserrat"/>
                <a:sym typeface="Montserrat"/>
              </a:rPr>
              <a:t> Essential resource for circle lesson plans, prompts, and openings/closings.</a:t>
            </a:r>
            <a:endParaRPr sz="1500">
              <a:solidFill>
                <a:schemeClr val="dk1"/>
              </a:solidFill>
              <a:latin typeface="Montserrat"/>
              <a:ea typeface="Montserrat"/>
              <a:cs typeface="Montserrat"/>
              <a:sym typeface="Montserrat"/>
            </a:endParaRPr>
          </a:p>
          <a:p>
            <a:pPr indent="0" lvl="0" marL="0" rtl="0" algn="l">
              <a:spcBef>
                <a:spcPts val="1000"/>
              </a:spcBef>
              <a:spcAft>
                <a:spcPts val="0"/>
              </a:spcAft>
              <a:buClr>
                <a:schemeClr val="dk1"/>
              </a:buClr>
              <a:buSzPts val="1100"/>
              <a:buFont typeface="Arial"/>
              <a:buNone/>
            </a:pPr>
            <a:r>
              <a:rPr b="1" lang="en" sz="1500" u="sng">
                <a:solidFill>
                  <a:schemeClr val="accent5"/>
                </a:solidFill>
                <a:latin typeface="Montserrat"/>
                <a:ea typeface="Montserrat"/>
                <a:cs typeface="Montserrat"/>
                <a:sym typeface="Montserrat"/>
                <a:hlinkClick r:id="rId6">
                  <a:extLst>
                    <a:ext uri="{A12FA001-AC4F-418D-AE19-62706E023703}">
                      <ahyp:hlinkClr val="tx"/>
                    </a:ext>
                  </a:extLst>
                </a:hlinkClick>
              </a:rPr>
              <a:t>Circle Process Infographic</a:t>
            </a:r>
            <a:endParaRPr b="1" sz="1500">
              <a:solidFill>
                <a:schemeClr val="dk1"/>
              </a:solidFill>
              <a:latin typeface="Montserrat"/>
              <a:ea typeface="Montserrat"/>
              <a:cs typeface="Montserrat"/>
              <a:sym typeface="Montserrat"/>
            </a:endParaRPr>
          </a:p>
          <a:p>
            <a:pPr indent="0" lvl="0" marL="0" rtl="0" algn="l">
              <a:spcBef>
                <a:spcPts val="1000"/>
              </a:spcBef>
              <a:spcAft>
                <a:spcPts val="0"/>
              </a:spcAft>
              <a:buClr>
                <a:schemeClr val="dk1"/>
              </a:buClr>
              <a:buSzPts val="1500"/>
              <a:buFont typeface="Arial"/>
              <a:buNone/>
            </a:pPr>
            <a:r>
              <a:rPr b="1" lang="en" sz="1500" u="sng">
                <a:solidFill>
                  <a:schemeClr val="accent5"/>
                </a:solidFill>
                <a:latin typeface="Montserrat"/>
                <a:ea typeface="Montserrat"/>
                <a:cs typeface="Montserrat"/>
                <a:sym typeface="Montserrat"/>
                <a:hlinkClick r:id="rId7">
                  <a:extLst>
                    <a:ext uri="{A12FA001-AC4F-418D-AE19-62706E023703}">
                      <ahyp:hlinkClr val="tx"/>
                    </a:ext>
                  </a:extLst>
                </a:hlinkClick>
              </a:rPr>
              <a:t>Lewis University--Gros Institute</a:t>
            </a:r>
            <a:r>
              <a:rPr lang="en" sz="1500">
                <a:solidFill>
                  <a:schemeClr val="dk1"/>
                </a:solidFill>
                <a:latin typeface="Montserrat"/>
                <a:ea typeface="Montserrat"/>
                <a:cs typeface="Montserrat"/>
                <a:sym typeface="Montserrat"/>
              </a:rPr>
              <a:t> Training Information</a:t>
            </a:r>
            <a:endParaRPr b="1" sz="1500">
              <a:solidFill>
                <a:schemeClr val="dk1"/>
              </a:solidFill>
              <a:latin typeface="Montserrat"/>
              <a:ea typeface="Montserrat"/>
              <a:cs typeface="Montserrat"/>
              <a:sym typeface="Montserrat"/>
            </a:endParaRPr>
          </a:p>
          <a:p>
            <a:pPr indent="0" lvl="0" marL="0" rtl="0" algn="l">
              <a:spcBef>
                <a:spcPts val="600"/>
              </a:spcBef>
              <a:spcAft>
                <a:spcPts val="0"/>
              </a:spcAft>
              <a:buClr>
                <a:schemeClr val="dk1"/>
              </a:buClr>
              <a:buSzPts val="1100"/>
              <a:buFont typeface="Arial"/>
              <a:buNone/>
            </a:pPr>
            <a:r>
              <a:rPr b="1" lang="en" sz="1500" u="sng">
                <a:solidFill>
                  <a:schemeClr val="accent5"/>
                </a:solidFill>
                <a:latin typeface="Montserrat"/>
                <a:ea typeface="Montserrat"/>
                <a:cs typeface="Montserrat"/>
                <a:sym typeface="Montserrat"/>
                <a:hlinkClick r:id="rId8">
                  <a:extLst>
                    <a:ext uri="{A12FA001-AC4F-418D-AE19-62706E023703}">
                      <ahyp:hlinkClr val="tx"/>
                    </a:ext>
                  </a:extLst>
                </a:hlinkClick>
              </a:rPr>
              <a:t>Panorama Playb</a:t>
            </a:r>
            <a:r>
              <a:rPr b="1" lang="en" sz="1500" u="sng">
                <a:solidFill>
                  <a:schemeClr val="accent5"/>
                </a:solidFill>
                <a:latin typeface="Montserrat"/>
                <a:ea typeface="Montserrat"/>
                <a:cs typeface="Montserrat"/>
                <a:sym typeface="Montserrat"/>
                <a:hlinkClick r:id="rId9">
                  <a:extLst>
                    <a:ext uri="{A12FA001-AC4F-418D-AE19-62706E023703}">
                      <ahyp:hlinkClr val="tx"/>
                    </a:ext>
                  </a:extLst>
                </a:hlinkClick>
              </a:rPr>
              <a:t>o</a:t>
            </a:r>
            <a:r>
              <a:rPr b="1" lang="en" sz="1500" u="sng">
                <a:solidFill>
                  <a:schemeClr val="accent5"/>
                </a:solidFill>
                <a:latin typeface="Montserrat"/>
                <a:ea typeface="Montserrat"/>
                <a:cs typeface="Montserrat"/>
                <a:sym typeface="Montserrat"/>
                <a:hlinkClick r:id="rId10">
                  <a:extLst>
                    <a:ext uri="{A12FA001-AC4F-418D-AE19-62706E023703}">
                      <ahyp:hlinkClr val="tx"/>
                    </a:ext>
                  </a:extLst>
                </a:hlinkClick>
              </a:rPr>
              <a:t>ok</a:t>
            </a:r>
            <a:r>
              <a:rPr b="1" lang="en" sz="1500">
                <a:solidFill>
                  <a:schemeClr val="dk1"/>
                </a:solidFill>
                <a:latin typeface="Montserrat"/>
                <a:ea typeface="Montserrat"/>
                <a:cs typeface="Montserrat"/>
                <a:sym typeface="Montserrat"/>
              </a:rPr>
              <a:t>:</a:t>
            </a:r>
            <a:r>
              <a:rPr lang="en" sz="1500">
                <a:solidFill>
                  <a:schemeClr val="dk1"/>
                </a:solidFill>
                <a:latin typeface="Montserrat"/>
                <a:ea typeface="Montserrat"/>
                <a:cs typeface="Montserrat"/>
                <a:sym typeface="Montserrat"/>
              </a:rPr>
              <a:t> Focused on building circles tied to belonging, engagement, and emotional regulation.</a:t>
            </a:r>
            <a:endParaRPr sz="1500">
              <a:solidFill>
                <a:schemeClr val="dk1"/>
              </a:solidFill>
              <a:latin typeface="Montserrat"/>
              <a:ea typeface="Montserrat"/>
              <a:cs typeface="Montserrat"/>
              <a:sym typeface="Montserrat"/>
            </a:endParaRPr>
          </a:p>
          <a:p>
            <a:pPr indent="0" lvl="0" marL="0" rtl="0" algn="l">
              <a:spcBef>
                <a:spcPts val="1000"/>
              </a:spcBef>
              <a:spcAft>
                <a:spcPts val="0"/>
              </a:spcAft>
              <a:buClr>
                <a:schemeClr val="dk1"/>
              </a:buClr>
              <a:buSzPts val="1500"/>
              <a:buFont typeface="Arial"/>
              <a:buNone/>
            </a:pPr>
            <a:r>
              <a:rPr b="1" lang="en" sz="1500" u="sng">
                <a:solidFill>
                  <a:schemeClr val="accent5"/>
                </a:solidFill>
                <a:latin typeface="Montserrat"/>
                <a:ea typeface="Montserrat"/>
                <a:cs typeface="Montserrat"/>
                <a:sym typeface="Montserrat"/>
                <a:hlinkClick r:id="rId11">
                  <a:extLst>
                    <a:ext uri="{A12FA001-AC4F-418D-AE19-62706E023703}">
                      <ahyp:hlinkClr val="tx"/>
                    </a:ext>
                  </a:extLst>
                </a:hlinkClick>
              </a:rPr>
              <a:t>Kay Pranis:</a:t>
            </a:r>
            <a:r>
              <a:rPr lang="en" sz="1500" u="sng">
                <a:solidFill>
                  <a:schemeClr val="accent5"/>
                </a:solidFill>
                <a:latin typeface="Montserrat"/>
                <a:ea typeface="Montserrat"/>
                <a:cs typeface="Montserrat"/>
                <a:sym typeface="Montserrat"/>
                <a:hlinkClick r:id="rId12">
                  <a:extLst>
                    <a:ext uri="{A12FA001-AC4F-418D-AE19-62706E023703}">
                      <ahyp:hlinkClr val="tx"/>
                    </a:ext>
                  </a:extLst>
                </a:hlinkClick>
              </a:rPr>
              <a:t> </a:t>
            </a:r>
            <a:r>
              <a:rPr lang="en" sz="1500">
                <a:solidFill>
                  <a:schemeClr val="dk1"/>
                </a:solidFill>
                <a:latin typeface="Montserrat"/>
                <a:ea typeface="Montserrat"/>
                <a:cs typeface="Montserrat"/>
                <a:sym typeface="Montserrat"/>
              </a:rPr>
              <a:t>Author of </a:t>
            </a:r>
            <a:r>
              <a:rPr i="1" lang="en" sz="1500">
                <a:solidFill>
                  <a:schemeClr val="dk1"/>
                </a:solidFill>
                <a:latin typeface="Montserrat"/>
                <a:ea typeface="Montserrat"/>
                <a:cs typeface="Montserrat"/>
                <a:sym typeface="Montserrat"/>
              </a:rPr>
              <a:t>The Little Book of Circle Processes</a:t>
            </a:r>
            <a:r>
              <a:rPr lang="en" sz="1500">
                <a:solidFill>
                  <a:schemeClr val="dk1"/>
                </a:solidFill>
                <a:latin typeface="Montserrat"/>
                <a:ea typeface="Montserrat"/>
                <a:cs typeface="Montserrat"/>
                <a:sym typeface="Montserrat"/>
              </a:rPr>
              <a:t>, focusing on belonging and responding to conflict.</a:t>
            </a:r>
            <a:endParaRPr sz="1500">
              <a:solidFill>
                <a:schemeClr val="dk1"/>
              </a:solidFill>
              <a:latin typeface="Montserrat"/>
              <a:ea typeface="Montserrat"/>
              <a:cs typeface="Montserrat"/>
              <a:sym typeface="Montserrat"/>
            </a:endParaRPr>
          </a:p>
          <a:p>
            <a:pPr indent="0" lvl="0" marL="0" rtl="0" algn="l">
              <a:spcBef>
                <a:spcPts val="600"/>
              </a:spcBef>
              <a:spcAft>
                <a:spcPts val="0"/>
              </a:spcAft>
              <a:buClr>
                <a:schemeClr val="dk1"/>
              </a:buClr>
              <a:buSzPts val="1100"/>
              <a:buFont typeface="Arial"/>
              <a:buNone/>
            </a:pPr>
            <a:r>
              <a:rPr b="1" lang="en" sz="1500" u="sng">
                <a:solidFill>
                  <a:schemeClr val="accent5"/>
                </a:solidFill>
                <a:latin typeface="Montserrat"/>
                <a:ea typeface="Montserrat"/>
                <a:cs typeface="Montserrat"/>
                <a:sym typeface="Montserrat"/>
                <a:hlinkClick r:id="rId13">
                  <a:extLst>
                    <a:ext uri="{A12FA001-AC4F-418D-AE19-62706E023703}">
                      <ahyp:hlinkClr val="tx"/>
                    </a:ext>
                  </a:extLst>
                </a:hlinkClick>
              </a:rPr>
              <a:t>Dr. Robert Spicer:</a:t>
            </a:r>
            <a:r>
              <a:rPr lang="en" sz="1500">
                <a:solidFill>
                  <a:schemeClr val="dk1"/>
                </a:solidFill>
                <a:latin typeface="Montserrat"/>
                <a:ea typeface="Montserrat"/>
                <a:cs typeface="Montserrat"/>
                <a:sym typeface="Montserrat"/>
              </a:rPr>
              <a:t> A national leader in Restorative Justice</a:t>
            </a:r>
            <a:endParaRPr sz="15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1500" u="sng">
                <a:solidFill>
                  <a:schemeClr val="accent5"/>
                </a:solidFill>
                <a:latin typeface="Montserrat"/>
                <a:ea typeface="Montserrat"/>
                <a:cs typeface="Montserrat"/>
                <a:sym typeface="Montserrat"/>
                <a:hlinkClick r:id="rId14">
                  <a:extLst>
                    <a:ext uri="{A12FA001-AC4F-418D-AE19-62706E023703}">
                      <ahyp:hlinkClr val="tx"/>
                    </a:ext>
                  </a:extLst>
                </a:hlinkClick>
              </a:rPr>
              <a:t>VVSD Resource Folder</a:t>
            </a:r>
            <a:r>
              <a:rPr b="1" lang="en" u="sng">
                <a:solidFill>
                  <a:schemeClr val="accent5"/>
                </a:solidFill>
                <a:latin typeface="Montserrat"/>
                <a:ea typeface="Montserrat"/>
                <a:cs typeface="Montserrat"/>
                <a:sym typeface="Montserrat"/>
                <a:hlinkClick r:id="rId15">
                  <a:extLst>
                    <a:ext uri="{A12FA001-AC4F-418D-AE19-62706E023703}">
                      <ahyp:hlinkClr val="tx"/>
                    </a:ext>
                  </a:extLst>
                </a:hlinkClick>
              </a:rPr>
              <a:t> </a:t>
            </a:r>
            <a:endParaRPr b="1" sz="15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4" name="Shape 164"/>
        <p:cNvGrpSpPr/>
        <p:nvPr/>
      </p:nvGrpSpPr>
      <p:grpSpPr>
        <a:xfrm>
          <a:off x="0" y="0"/>
          <a:ext cx="0" cy="0"/>
          <a:chOff x="0" y="0"/>
          <a:chExt cx="0" cy="0"/>
        </a:xfrm>
      </p:grpSpPr>
      <p:sp>
        <p:nvSpPr>
          <p:cNvPr id="165" name="Google Shape;165;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4A5D4E"/>
                </a:solidFill>
                <a:latin typeface="DM Serif Display"/>
                <a:ea typeface="DM Serif Display"/>
                <a:cs typeface="DM Serif Display"/>
                <a:sym typeface="DM Serif Display"/>
              </a:rPr>
              <a:t>Theoretical Foundations for Using Circles in Schools</a:t>
            </a:r>
            <a:endParaRPr>
              <a:solidFill>
                <a:srgbClr val="4A5D4E"/>
              </a:solidFill>
              <a:latin typeface="DM Serif Display"/>
              <a:ea typeface="DM Serif Display"/>
              <a:cs typeface="DM Serif Display"/>
              <a:sym typeface="DM Serif Display"/>
            </a:endParaRPr>
          </a:p>
        </p:txBody>
      </p:sp>
      <p:sp>
        <p:nvSpPr>
          <p:cNvPr id="166" name="Google Shape;166;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0635" lvl="0" marL="457200" rtl="0" algn="l">
              <a:spcBef>
                <a:spcPts val="0"/>
              </a:spcBef>
              <a:spcAft>
                <a:spcPts val="0"/>
              </a:spcAft>
              <a:buClr>
                <a:srgbClr val="4A5D4E"/>
              </a:buClr>
              <a:buSzPts val="1764"/>
              <a:buFont typeface="Montserrat"/>
              <a:buChar char="➔"/>
            </a:pPr>
            <a:r>
              <a:rPr lang="en" sz="1764">
                <a:solidFill>
                  <a:srgbClr val="4A5D4E"/>
                </a:solidFill>
                <a:latin typeface="Montserrat"/>
                <a:ea typeface="Montserrat"/>
                <a:cs typeface="Montserrat"/>
                <a:sym typeface="Montserrat"/>
              </a:rPr>
              <a:t>The Whole Child Approach</a:t>
            </a:r>
            <a:endParaRPr sz="1764">
              <a:solidFill>
                <a:srgbClr val="4A5D4E"/>
              </a:solidFill>
              <a:latin typeface="Montserrat"/>
              <a:ea typeface="Montserrat"/>
              <a:cs typeface="Montserrat"/>
              <a:sym typeface="Montserrat"/>
            </a:endParaRPr>
          </a:p>
          <a:p>
            <a:pPr indent="-340635" lvl="0" marL="457200" rtl="0" algn="l">
              <a:spcBef>
                <a:spcPts val="0"/>
              </a:spcBef>
              <a:spcAft>
                <a:spcPts val="0"/>
              </a:spcAft>
              <a:buClr>
                <a:srgbClr val="4A5D4E"/>
              </a:buClr>
              <a:buSzPts val="1764"/>
              <a:buFont typeface="Montserrat"/>
              <a:buChar char="➔"/>
            </a:pPr>
            <a:r>
              <a:rPr lang="en" sz="1764">
                <a:solidFill>
                  <a:srgbClr val="4A5D4E"/>
                </a:solidFill>
                <a:latin typeface="Montserrat"/>
                <a:ea typeface="Montserrat"/>
                <a:cs typeface="Montserrat"/>
                <a:sym typeface="Montserrat"/>
              </a:rPr>
              <a:t>The Importance of Relationships in Child Development and Learning</a:t>
            </a:r>
            <a:endParaRPr sz="1764">
              <a:solidFill>
                <a:srgbClr val="4A5D4E"/>
              </a:solidFill>
              <a:latin typeface="Montserrat"/>
              <a:ea typeface="Montserrat"/>
              <a:cs typeface="Montserrat"/>
              <a:sym typeface="Montserrat"/>
            </a:endParaRPr>
          </a:p>
          <a:p>
            <a:pPr indent="-340635" lvl="0" marL="457200" rtl="0" algn="l">
              <a:spcBef>
                <a:spcPts val="0"/>
              </a:spcBef>
              <a:spcAft>
                <a:spcPts val="0"/>
              </a:spcAft>
              <a:buClr>
                <a:srgbClr val="4A5D4E"/>
              </a:buClr>
              <a:buSzPts val="1764"/>
              <a:buFont typeface="Montserrat"/>
              <a:buChar char="➔"/>
            </a:pPr>
            <a:r>
              <a:rPr lang="en" sz="1764">
                <a:solidFill>
                  <a:srgbClr val="4A5D4E"/>
                </a:solidFill>
                <a:latin typeface="Montserrat"/>
                <a:ea typeface="Montserrat"/>
                <a:cs typeface="Montserrat"/>
                <a:sym typeface="Montserrat"/>
              </a:rPr>
              <a:t>The Importance of School Climate &amp; Culture and a Sense of Belonging</a:t>
            </a:r>
            <a:endParaRPr sz="1764">
              <a:solidFill>
                <a:srgbClr val="4A5D4E"/>
              </a:solidFill>
              <a:latin typeface="Montserrat"/>
              <a:ea typeface="Montserrat"/>
              <a:cs typeface="Montserrat"/>
              <a:sym typeface="Montserrat"/>
            </a:endParaRPr>
          </a:p>
          <a:p>
            <a:pPr indent="-340635" lvl="0" marL="457200" rtl="0" algn="l">
              <a:spcBef>
                <a:spcPts val="0"/>
              </a:spcBef>
              <a:spcAft>
                <a:spcPts val="0"/>
              </a:spcAft>
              <a:buClr>
                <a:srgbClr val="4A5D4E"/>
              </a:buClr>
              <a:buSzPts val="1764"/>
              <a:buFont typeface="Montserrat"/>
              <a:buChar char="➔"/>
            </a:pPr>
            <a:r>
              <a:rPr lang="en" sz="1764">
                <a:solidFill>
                  <a:srgbClr val="4A5D4E"/>
                </a:solidFill>
                <a:latin typeface="Montserrat"/>
                <a:ea typeface="Montserrat"/>
                <a:cs typeface="Montserrat"/>
                <a:sym typeface="Montserrat"/>
              </a:rPr>
              <a:t>Positive Discipline</a:t>
            </a:r>
            <a:endParaRPr sz="1764">
              <a:solidFill>
                <a:srgbClr val="4A5D4E"/>
              </a:solidFill>
              <a:latin typeface="Montserrat"/>
              <a:ea typeface="Montserrat"/>
              <a:cs typeface="Montserrat"/>
              <a:sym typeface="Montserrat"/>
            </a:endParaRPr>
          </a:p>
          <a:p>
            <a:pPr indent="-340635" lvl="0" marL="457200" rtl="0" algn="l">
              <a:spcBef>
                <a:spcPts val="0"/>
              </a:spcBef>
              <a:spcAft>
                <a:spcPts val="0"/>
              </a:spcAft>
              <a:buClr>
                <a:srgbClr val="4A5D4E"/>
              </a:buClr>
              <a:buSzPts val="1764"/>
              <a:buFont typeface="Montserrat"/>
              <a:buChar char="➔"/>
            </a:pPr>
            <a:r>
              <a:rPr lang="en" sz="1764">
                <a:solidFill>
                  <a:srgbClr val="4A5D4E"/>
                </a:solidFill>
                <a:latin typeface="Montserrat"/>
                <a:ea typeface="Montserrat"/>
                <a:cs typeface="Montserrat"/>
                <a:sym typeface="Montserrat"/>
              </a:rPr>
              <a:t>Trauma- Sensitive Learning Environments</a:t>
            </a:r>
            <a:endParaRPr sz="1764">
              <a:solidFill>
                <a:srgbClr val="4A5D4E"/>
              </a:solidFill>
              <a:latin typeface="Montserrat"/>
              <a:ea typeface="Montserrat"/>
              <a:cs typeface="Montserrat"/>
              <a:sym typeface="Montserrat"/>
            </a:endParaRPr>
          </a:p>
          <a:p>
            <a:pPr indent="-340635" lvl="0" marL="457200" rtl="0" algn="l">
              <a:spcBef>
                <a:spcPts val="0"/>
              </a:spcBef>
              <a:spcAft>
                <a:spcPts val="0"/>
              </a:spcAft>
              <a:buClr>
                <a:srgbClr val="4A5D4E"/>
              </a:buClr>
              <a:buSzPts val="1764"/>
              <a:buFont typeface="Montserrat"/>
              <a:buChar char="➔"/>
            </a:pPr>
            <a:r>
              <a:rPr lang="en" sz="1764">
                <a:solidFill>
                  <a:srgbClr val="4A5D4E"/>
                </a:solidFill>
                <a:latin typeface="Montserrat"/>
                <a:ea typeface="Montserrat"/>
                <a:cs typeface="Montserrat"/>
                <a:sym typeface="Montserrat"/>
              </a:rPr>
              <a:t>Mindfulness Practices</a:t>
            </a:r>
            <a:endParaRPr sz="1764">
              <a:solidFill>
                <a:srgbClr val="4A5D4E"/>
              </a:solidFill>
              <a:latin typeface="Montserrat"/>
              <a:ea typeface="Montserrat"/>
              <a:cs typeface="Montserrat"/>
              <a:sym typeface="Montserrat"/>
            </a:endParaRPr>
          </a:p>
          <a:p>
            <a:pPr indent="0" lvl="0" marL="1828800" rtl="0" algn="l">
              <a:spcBef>
                <a:spcPts val="1200"/>
              </a:spcBef>
              <a:spcAft>
                <a:spcPts val="0"/>
              </a:spcAft>
              <a:buNone/>
            </a:pPr>
            <a:r>
              <a:rPr i="1" lang="en" sz="1764">
                <a:solidFill>
                  <a:srgbClr val="003366"/>
                </a:solidFill>
                <a:latin typeface="Montserrat"/>
                <a:ea typeface="Montserrat"/>
                <a:cs typeface="Montserrat"/>
                <a:sym typeface="Montserrat"/>
              </a:rPr>
              <a:t>(Circle Forward pgs 6-7)</a:t>
            </a:r>
            <a:endParaRPr i="1" sz="1764">
              <a:solidFill>
                <a:srgbClr val="003366"/>
              </a:solidFill>
              <a:latin typeface="Montserrat"/>
              <a:ea typeface="Montserrat"/>
              <a:cs typeface="Montserrat"/>
              <a:sym typeface="Montserrat"/>
            </a:endParaRPr>
          </a:p>
          <a:p>
            <a:pPr indent="0" lvl="0" marL="0" rtl="0" algn="l">
              <a:lnSpc>
                <a:spcPct val="100000"/>
              </a:lnSpc>
              <a:spcBef>
                <a:spcPts val="1200"/>
              </a:spcBef>
              <a:spcAft>
                <a:spcPts val="0"/>
              </a:spcAft>
              <a:buClr>
                <a:schemeClr val="dk1"/>
              </a:buClr>
              <a:buSzPts val="1100"/>
              <a:buFont typeface="Arial"/>
              <a:buNone/>
            </a:pPr>
            <a:r>
              <a:rPr lang="en" sz="2800" u="sng">
                <a:solidFill>
                  <a:schemeClr val="accent5"/>
                </a:solidFill>
                <a:hlinkClick r:id="rId4">
                  <a:extLst>
                    <a:ext uri="{A12FA001-AC4F-418D-AE19-62706E023703}">
                      <ahyp:hlinkClr val="tx"/>
                    </a:ext>
                  </a:extLst>
                </a:hlinkClick>
              </a:rPr>
              <a:t>Circle Process Infographic</a:t>
            </a:r>
            <a:endParaRPr sz="2800">
              <a:solidFill>
                <a:schemeClr val="dk1"/>
              </a:solidFill>
            </a:endParaRPr>
          </a:p>
          <a:p>
            <a:pPr indent="0" lvl="0" marL="0" rtl="0" algn="l">
              <a:spcBef>
                <a:spcPts val="0"/>
              </a:spcBef>
              <a:spcAft>
                <a:spcPts val="1200"/>
              </a:spcAft>
              <a:buNone/>
            </a:pPr>
            <a:r>
              <a:t/>
            </a:r>
            <a:endParaRPr/>
          </a:p>
        </p:txBody>
      </p:sp>
      <p:pic>
        <p:nvPicPr>
          <p:cNvPr id="167" name="Google Shape;167;p29"/>
          <p:cNvPicPr preferRelativeResize="0"/>
          <p:nvPr/>
        </p:nvPicPr>
        <p:blipFill>
          <a:blip r:embed="rId5">
            <a:alphaModFix/>
          </a:blip>
          <a:stretch>
            <a:fillRect/>
          </a:stretch>
        </p:blipFill>
        <p:spPr>
          <a:xfrm>
            <a:off x="5429925" y="2849825"/>
            <a:ext cx="2876550" cy="1933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1" name="Shape 171"/>
        <p:cNvGrpSpPr/>
        <p:nvPr/>
      </p:nvGrpSpPr>
      <p:grpSpPr>
        <a:xfrm>
          <a:off x="0" y="0"/>
          <a:ext cx="0" cy="0"/>
          <a:chOff x="0" y="0"/>
          <a:chExt cx="0" cy="0"/>
        </a:xfrm>
      </p:grpSpPr>
      <p:sp>
        <p:nvSpPr>
          <p:cNvPr id="172" name="Google Shape;172;p30"/>
          <p:cNvSpPr txBox="1"/>
          <p:nvPr>
            <p:ph type="title"/>
          </p:nvPr>
        </p:nvSpPr>
        <p:spPr>
          <a:xfrm>
            <a:off x="311700" y="2962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4A5D4E"/>
                </a:solidFill>
                <a:latin typeface="DM Serif Display"/>
                <a:ea typeface="DM Serif Display"/>
                <a:cs typeface="DM Serif Display"/>
                <a:sym typeface="DM Serif Display"/>
              </a:rPr>
              <a:t>How Circles Support Social-Emotional Learning</a:t>
            </a:r>
            <a:endParaRPr>
              <a:solidFill>
                <a:srgbClr val="4A5D4E"/>
              </a:solidFill>
              <a:latin typeface="DM Serif Display"/>
              <a:ea typeface="DM Serif Display"/>
              <a:cs typeface="DM Serif Display"/>
              <a:sym typeface="DM Serif Display"/>
            </a:endParaRPr>
          </a:p>
          <a:p>
            <a:pPr indent="0" lvl="0" marL="0" rtl="0" algn="ctr">
              <a:spcBef>
                <a:spcPts val="1000"/>
              </a:spcBef>
              <a:spcAft>
                <a:spcPts val="0"/>
              </a:spcAft>
              <a:buNone/>
            </a:pPr>
            <a:r>
              <a:rPr lang="en" sz="1900">
                <a:solidFill>
                  <a:srgbClr val="4A5D4E"/>
                </a:solidFill>
                <a:latin typeface="DM Serif Display"/>
                <a:ea typeface="DM Serif Display"/>
                <a:cs typeface="DM Serif Display"/>
                <a:sym typeface="DM Serif Display"/>
              </a:rPr>
              <a:t>Circle routines build belonging, engagement, and SEL skills</a:t>
            </a:r>
            <a:endParaRPr sz="1900">
              <a:solidFill>
                <a:srgbClr val="4A5D4E"/>
              </a:solidFill>
              <a:latin typeface="DM Serif Display"/>
              <a:ea typeface="DM Serif Display"/>
              <a:cs typeface="DM Serif Display"/>
              <a:sym typeface="DM Serif Display"/>
            </a:endParaRPr>
          </a:p>
          <a:p>
            <a:pPr indent="0" lvl="0" marL="0" rtl="0" algn="ctr">
              <a:spcBef>
                <a:spcPts val="0"/>
              </a:spcBef>
              <a:spcAft>
                <a:spcPts val="0"/>
              </a:spcAft>
              <a:buNone/>
            </a:pPr>
            <a:r>
              <a:t/>
            </a:r>
            <a:endParaRPr>
              <a:solidFill>
                <a:srgbClr val="4A5D4E"/>
              </a:solidFill>
              <a:latin typeface="DM Serif Display"/>
              <a:ea typeface="DM Serif Display"/>
              <a:cs typeface="DM Serif Display"/>
              <a:sym typeface="DM Serif Display"/>
            </a:endParaRPr>
          </a:p>
          <a:p>
            <a:pPr indent="0" lvl="0" marL="0" rtl="0" algn="l">
              <a:spcBef>
                <a:spcPts val="1000"/>
              </a:spcBef>
              <a:spcAft>
                <a:spcPts val="0"/>
              </a:spcAft>
              <a:buNone/>
            </a:pPr>
            <a:r>
              <a:t/>
            </a:r>
            <a:endParaRPr/>
          </a:p>
        </p:txBody>
      </p:sp>
      <p:pic>
        <p:nvPicPr>
          <p:cNvPr id="173" name="Google Shape;173;p30"/>
          <p:cNvPicPr preferRelativeResize="0"/>
          <p:nvPr/>
        </p:nvPicPr>
        <p:blipFill rotWithShape="1">
          <a:blip r:embed="rId4">
            <a:alphaModFix/>
          </a:blip>
          <a:srcRect b="11910" l="7268" r="11708" t="0"/>
          <a:stretch/>
        </p:blipFill>
        <p:spPr>
          <a:xfrm>
            <a:off x="311700" y="1509850"/>
            <a:ext cx="5066976" cy="3166067"/>
          </a:xfrm>
          <a:prstGeom prst="rect">
            <a:avLst/>
          </a:prstGeom>
          <a:noFill/>
          <a:ln>
            <a:noFill/>
          </a:ln>
        </p:spPr>
      </p:pic>
      <p:sp>
        <p:nvSpPr>
          <p:cNvPr id="174" name="Google Shape;174;p30"/>
          <p:cNvSpPr/>
          <p:nvPr/>
        </p:nvSpPr>
        <p:spPr>
          <a:xfrm>
            <a:off x="5528850" y="1424100"/>
            <a:ext cx="3303600" cy="3501300"/>
          </a:xfrm>
          <a:prstGeom prst="roundRect">
            <a:avLst>
              <a:gd fmla="val 6250" name="adj"/>
            </a:avLst>
          </a:prstGeom>
          <a:solidFill>
            <a:srgbClr val="FFFFFF">
              <a:alpha val="7000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b="1" lang="en" sz="1495">
                <a:solidFill>
                  <a:srgbClr val="E07A5F"/>
                </a:solidFill>
                <a:latin typeface="Montserrat"/>
                <a:ea typeface="Montserrat"/>
                <a:cs typeface="Montserrat"/>
                <a:sym typeface="Montserrat"/>
              </a:rPr>
              <a:t>Self-Awareness</a:t>
            </a:r>
            <a:endParaRPr b="1" sz="1495">
              <a:solidFill>
                <a:srgbClr val="E07A5F"/>
              </a:solidFill>
              <a:latin typeface="Montserrat"/>
              <a:ea typeface="Montserrat"/>
              <a:cs typeface="Montserrat"/>
              <a:sym typeface="Montserrat"/>
            </a:endParaRPr>
          </a:p>
          <a:p>
            <a:pPr indent="0" lvl="0" marL="0" rtl="0" algn="l">
              <a:spcBef>
                <a:spcPts val="0"/>
              </a:spcBef>
              <a:spcAft>
                <a:spcPts val="0"/>
              </a:spcAft>
              <a:buNone/>
            </a:pPr>
            <a:r>
              <a:rPr lang="en" sz="1218">
                <a:solidFill>
                  <a:schemeClr val="dk2"/>
                </a:solidFill>
                <a:latin typeface="Montserrat"/>
                <a:ea typeface="Montserrat"/>
                <a:cs typeface="Montserrat"/>
                <a:sym typeface="Montserrat"/>
              </a:rPr>
              <a:t>Use voice, reflect, build confidence </a:t>
            </a:r>
            <a:endParaRPr sz="1218">
              <a:solidFill>
                <a:schemeClr val="dk2"/>
              </a:solidFill>
              <a:latin typeface="Montserrat"/>
              <a:ea typeface="Montserrat"/>
              <a:cs typeface="Montserrat"/>
              <a:sym typeface="Montserrat"/>
            </a:endParaRPr>
          </a:p>
          <a:p>
            <a:pPr indent="0" lvl="0" marL="0" rtl="0" algn="l">
              <a:spcBef>
                <a:spcPts val="900"/>
              </a:spcBef>
              <a:spcAft>
                <a:spcPts val="0"/>
              </a:spcAft>
              <a:buNone/>
            </a:pPr>
            <a:r>
              <a:rPr b="1" lang="en" sz="1495">
                <a:solidFill>
                  <a:srgbClr val="81B29A"/>
                </a:solidFill>
                <a:latin typeface="Montserrat"/>
                <a:ea typeface="Montserrat"/>
                <a:cs typeface="Montserrat"/>
                <a:sym typeface="Montserrat"/>
              </a:rPr>
              <a:t>Self-Management</a:t>
            </a:r>
            <a:br>
              <a:rPr lang="en" sz="1218">
                <a:solidFill>
                  <a:schemeClr val="dk2"/>
                </a:solidFill>
                <a:latin typeface="Montserrat"/>
                <a:ea typeface="Montserrat"/>
                <a:cs typeface="Montserrat"/>
                <a:sym typeface="Montserrat"/>
              </a:rPr>
            </a:br>
            <a:r>
              <a:rPr lang="en" sz="1218">
                <a:solidFill>
                  <a:schemeClr val="dk2"/>
                </a:solidFill>
                <a:latin typeface="Montserrat"/>
                <a:ea typeface="Montserrat"/>
                <a:cs typeface="Montserrat"/>
                <a:sym typeface="Montserrat"/>
              </a:rPr>
              <a:t>Managing emotions, attention, and responses. </a:t>
            </a:r>
            <a:endParaRPr sz="1218">
              <a:solidFill>
                <a:schemeClr val="dk2"/>
              </a:solidFill>
              <a:latin typeface="Montserrat"/>
              <a:ea typeface="Montserrat"/>
              <a:cs typeface="Montserrat"/>
              <a:sym typeface="Montserrat"/>
            </a:endParaRPr>
          </a:p>
          <a:p>
            <a:pPr indent="0" lvl="0" marL="0" rtl="0" algn="l">
              <a:spcBef>
                <a:spcPts val="900"/>
              </a:spcBef>
              <a:spcAft>
                <a:spcPts val="0"/>
              </a:spcAft>
              <a:buNone/>
            </a:pPr>
            <a:r>
              <a:rPr b="1" lang="en" sz="1495">
                <a:solidFill>
                  <a:srgbClr val="3D405B"/>
                </a:solidFill>
                <a:latin typeface="Montserrat"/>
                <a:ea typeface="Montserrat"/>
                <a:cs typeface="Montserrat"/>
                <a:sym typeface="Montserrat"/>
              </a:rPr>
              <a:t>Social Awareness</a:t>
            </a:r>
            <a:br>
              <a:rPr lang="en" sz="1218">
                <a:solidFill>
                  <a:schemeClr val="dk2"/>
                </a:solidFill>
                <a:latin typeface="Montserrat"/>
                <a:ea typeface="Montserrat"/>
                <a:cs typeface="Montserrat"/>
                <a:sym typeface="Montserrat"/>
              </a:rPr>
            </a:br>
            <a:r>
              <a:rPr lang="en" sz="1218">
                <a:solidFill>
                  <a:schemeClr val="dk2"/>
                </a:solidFill>
                <a:latin typeface="Montserrat"/>
                <a:ea typeface="Montserrat"/>
                <a:cs typeface="Montserrat"/>
                <a:sym typeface="Montserrat"/>
              </a:rPr>
              <a:t>Listen, show empathy, value perspectives</a:t>
            </a:r>
            <a:endParaRPr sz="1218">
              <a:solidFill>
                <a:schemeClr val="dk2"/>
              </a:solidFill>
              <a:latin typeface="Montserrat"/>
              <a:ea typeface="Montserrat"/>
              <a:cs typeface="Montserrat"/>
              <a:sym typeface="Montserrat"/>
            </a:endParaRPr>
          </a:p>
          <a:p>
            <a:pPr indent="0" lvl="0" marL="0" rtl="0" algn="l">
              <a:spcBef>
                <a:spcPts val="900"/>
              </a:spcBef>
              <a:spcAft>
                <a:spcPts val="0"/>
              </a:spcAft>
              <a:buNone/>
            </a:pPr>
            <a:r>
              <a:rPr b="1" lang="en" sz="1495">
                <a:solidFill>
                  <a:srgbClr val="F2CC8F"/>
                </a:solidFill>
                <a:latin typeface="Montserrat"/>
                <a:ea typeface="Montserrat"/>
                <a:cs typeface="Montserrat"/>
                <a:sym typeface="Montserrat"/>
              </a:rPr>
              <a:t>Relationship Skills</a:t>
            </a:r>
            <a:br>
              <a:rPr lang="en" sz="1218">
                <a:solidFill>
                  <a:schemeClr val="dk2"/>
                </a:solidFill>
                <a:latin typeface="Montserrat"/>
                <a:ea typeface="Montserrat"/>
                <a:cs typeface="Montserrat"/>
                <a:sym typeface="Montserrat"/>
              </a:rPr>
            </a:br>
            <a:r>
              <a:rPr lang="en" sz="1218">
                <a:solidFill>
                  <a:schemeClr val="dk2"/>
                </a:solidFill>
                <a:latin typeface="Montserrat"/>
                <a:ea typeface="Montserrat"/>
                <a:cs typeface="Montserrat"/>
                <a:sym typeface="Montserrat"/>
              </a:rPr>
              <a:t>Communicate, connect, build trust  </a:t>
            </a:r>
            <a:endParaRPr sz="1218">
              <a:solidFill>
                <a:schemeClr val="dk2"/>
              </a:solidFill>
              <a:latin typeface="Montserrat"/>
              <a:ea typeface="Montserrat"/>
              <a:cs typeface="Montserrat"/>
              <a:sym typeface="Montserrat"/>
            </a:endParaRPr>
          </a:p>
          <a:p>
            <a:pPr indent="0" lvl="0" marL="0" rtl="0" algn="l">
              <a:spcBef>
                <a:spcPts val="900"/>
              </a:spcBef>
              <a:spcAft>
                <a:spcPts val="0"/>
              </a:spcAft>
              <a:buNone/>
            </a:pPr>
            <a:r>
              <a:rPr b="1" lang="en" sz="1495">
                <a:solidFill>
                  <a:srgbClr val="8E9AAF"/>
                </a:solidFill>
                <a:latin typeface="Montserrat"/>
                <a:ea typeface="Montserrat"/>
                <a:cs typeface="Montserrat"/>
                <a:sym typeface="Montserrat"/>
              </a:rPr>
              <a:t>Responsible Decision-Making</a:t>
            </a:r>
            <a:br>
              <a:rPr lang="en" sz="1218">
                <a:solidFill>
                  <a:schemeClr val="dk2"/>
                </a:solidFill>
                <a:latin typeface="Montserrat"/>
                <a:ea typeface="Montserrat"/>
                <a:cs typeface="Montserrat"/>
                <a:sym typeface="Montserrat"/>
              </a:rPr>
            </a:br>
            <a:r>
              <a:rPr lang="en" sz="1218">
                <a:solidFill>
                  <a:schemeClr val="dk2"/>
                </a:solidFill>
                <a:latin typeface="Montserrat"/>
                <a:ea typeface="Montserrat"/>
                <a:cs typeface="Montserrat"/>
                <a:sym typeface="Montserrat"/>
              </a:rPr>
              <a:t>Use evidence, think critically, solve problems </a:t>
            </a:r>
            <a:endParaRPr sz="1600"/>
          </a:p>
        </p:txBody>
      </p:sp>
      <p:sp>
        <p:nvSpPr>
          <p:cNvPr id="175" name="Google Shape;175;p30"/>
          <p:cNvSpPr txBox="1"/>
          <p:nvPr/>
        </p:nvSpPr>
        <p:spPr>
          <a:xfrm>
            <a:off x="750875" y="4675925"/>
            <a:ext cx="4188600" cy="4155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1000"/>
              </a:spcAft>
              <a:buNone/>
            </a:pPr>
            <a:r>
              <a:rPr b="1" lang="en" sz="1500" u="sng">
                <a:solidFill>
                  <a:schemeClr val="accent5"/>
                </a:solidFill>
                <a:hlinkClick r:id="rId5">
                  <a:extLst>
                    <a:ext uri="{A12FA001-AC4F-418D-AE19-62706E023703}">
                      <ahyp:hlinkClr val="tx"/>
                    </a:ext>
                  </a:extLst>
                </a:hlinkClick>
              </a:rPr>
              <a:t>CASEL: Community-Building Circles Guide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9" name="Shape 179"/>
        <p:cNvGrpSpPr/>
        <p:nvPr/>
      </p:nvGrpSpPr>
      <p:grpSpPr>
        <a:xfrm>
          <a:off x="0" y="0"/>
          <a:ext cx="0" cy="0"/>
          <a:chOff x="0" y="0"/>
          <a:chExt cx="0" cy="0"/>
        </a:xfrm>
      </p:grpSpPr>
      <p:sp>
        <p:nvSpPr>
          <p:cNvPr id="180" name="Google Shape;180;p31"/>
          <p:cNvSpPr txBox="1"/>
          <p:nvPr>
            <p:ph type="title"/>
          </p:nvPr>
        </p:nvSpPr>
        <p:spPr>
          <a:xfrm>
            <a:off x="1822800" y="114175"/>
            <a:ext cx="54984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Senate Bill 100 and the Every Student Succeeds Act</a:t>
            </a:r>
            <a:endParaRPr/>
          </a:p>
        </p:txBody>
      </p:sp>
      <p:pic>
        <p:nvPicPr>
          <p:cNvPr id="181" name="Google Shape;181;p31"/>
          <p:cNvPicPr preferRelativeResize="0"/>
          <p:nvPr/>
        </p:nvPicPr>
        <p:blipFill>
          <a:blip r:embed="rId4">
            <a:alphaModFix/>
          </a:blip>
          <a:stretch>
            <a:fillRect/>
          </a:stretch>
        </p:blipFill>
        <p:spPr>
          <a:xfrm>
            <a:off x="1711075" y="1175625"/>
            <a:ext cx="5721850" cy="36127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5" name="Shape 185"/>
        <p:cNvGrpSpPr/>
        <p:nvPr/>
      </p:nvGrpSpPr>
      <p:grpSpPr>
        <a:xfrm>
          <a:off x="0" y="0"/>
          <a:ext cx="0" cy="0"/>
          <a:chOff x="0" y="0"/>
          <a:chExt cx="0" cy="0"/>
        </a:xfrm>
      </p:grpSpPr>
      <p:sp>
        <p:nvSpPr>
          <p:cNvPr id="186" name="Google Shape;186;p32"/>
          <p:cNvSpPr txBox="1"/>
          <p:nvPr>
            <p:ph type="title"/>
          </p:nvPr>
        </p:nvSpPr>
        <p:spPr>
          <a:xfrm>
            <a:off x="311700" y="2962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4A5D4E"/>
                </a:solidFill>
                <a:latin typeface="DM Serif Display"/>
                <a:ea typeface="DM Serif Display"/>
                <a:cs typeface="DM Serif Display"/>
                <a:sym typeface="DM Serif Display"/>
              </a:rPr>
              <a:t>How Circles Support Social-Emotional Learning</a:t>
            </a:r>
            <a:endParaRPr>
              <a:solidFill>
                <a:srgbClr val="4A5D4E"/>
              </a:solidFill>
              <a:latin typeface="DM Serif Display"/>
              <a:ea typeface="DM Serif Display"/>
              <a:cs typeface="DM Serif Display"/>
              <a:sym typeface="DM Serif Display"/>
            </a:endParaRPr>
          </a:p>
          <a:p>
            <a:pPr indent="0" lvl="0" marL="0" rtl="0" algn="ctr">
              <a:spcBef>
                <a:spcPts val="1000"/>
              </a:spcBef>
              <a:spcAft>
                <a:spcPts val="0"/>
              </a:spcAft>
              <a:buNone/>
            </a:pPr>
            <a:r>
              <a:rPr lang="en" sz="2067">
                <a:solidFill>
                  <a:srgbClr val="4A5D4E"/>
                </a:solidFill>
                <a:latin typeface="DM Serif Display"/>
                <a:ea typeface="DM Serif Display"/>
                <a:cs typeface="DM Serif Display"/>
                <a:sym typeface="DM Serif Display"/>
              </a:rPr>
              <a:t>VVSD Portrait of a Learner</a:t>
            </a:r>
            <a:endParaRPr sz="2067">
              <a:solidFill>
                <a:srgbClr val="4A5D4E"/>
              </a:solidFill>
              <a:latin typeface="DM Serif Display"/>
              <a:ea typeface="DM Serif Display"/>
              <a:cs typeface="DM Serif Display"/>
              <a:sym typeface="DM Serif Display"/>
            </a:endParaRPr>
          </a:p>
          <a:p>
            <a:pPr indent="0" lvl="0" marL="0" rtl="0" algn="ctr">
              <a:spcBef>
                <a:spcPts val="0"/>
              </a:spcBef>
              <a:spcAft>
                <a:spcPts val="0"/>
              </a:spcAft>
              <a:buNone/>
            </a:pPr>
            <a:r>
              <a:t/>
            </a:r>
            <a:endParaRPr>
              <a:solidFill>
                <a:srgbClr val="4A5D4E"/>
              </a:solidFill>
              <a:latin typeface="DM Serif Display"/>
              <a:ea typeface="DM Serif Display"/>
              <a:cs typeface="DM Serif Display"/>
              <a:sym typeface="DM Serif Display"/>
            </a:endParaRPr>
          </a:p>
          <a:p>
            <a:pPr indent="0" lvl="0" marL="0" rtl="0" algn="l">
              <a:spcBef>
                <a:spcPts val="1000"/>
              </a:spcBef>
              <a:spcAft>
                <a:spcPts val="0"/>
              </a:spcAft>
              <a:buNone/>
            </a:pPr>
            <a:r>
              <a:t/>
            </a:r>
            <a:endParaRPr/>
          </a:p>
        </p:txBody>
      </p:sp>
      <p:pic>
        <p:nvPicPr>
          <p:cNvPr id="187" name="Google Shape;187;p32"/>
          <p:cNvPicPr preferRelativeResize="0"/>
          <p:nvPr/>
        </p:nvPicPr>
        <p:blipFill>
          <a:blip r:embed="rId4">
            <a:alphaModFix/>
          </a:blip>
          <a:stretch>
            <a:fillRect/>
          </a:stretch>
        </p:blipFill>
        <p:spPr>
          <a:xfrm>
            <a:off x="539200" y="868948"/>
            <a:ext cx="1392925" cy="1993700"/>
          </a:xfrm>
          <a:prstGeom prst="rect">
            <a:avLst/>
          </a:prstGeom>
          <a:noFill/>
          <a:ln>
            <a:noFill/>
          </a:ln>
        </p:spPr>
      </p:pic>
      <p:pic>
        <p:nvPicPr>
          <p:cNvPr id="188" name="Google Shape;188;p32"/>
          <p:cNvPicPr preferRelativeResize="0"/>
          <p:nvPr/>
        </p:nvPicPr>
        <p:blipFill>
          <a:blip r:embed="rId5">
            <a:alphaModFix/>
          </a:blip>
          <a:stretch>
            <a:fillRect/>
          </a:stretch>
        </p:blipFill>
        <p:spPr>
          <a:xfrm>
            <a:off x="539200" y="3080951"/>
            <a:ext cx="1392925" cy="1922989"/>
          </a:xfrm>
          <a:prstGeom prst="rect">
            <a:avLst/>
          </a:prstGeom>
          <a:noFill/>
          <a:ln>
            <a:noFill/>
          </a:ln>
        </p:spPr>
      </p:pic>
      <p:pic>
        <p:nvPicPr>
          <p:cNvPr id="189" name="Google Shape;189;p32"/>
          <p:cNvPicPr preferRelativeResize="0"/>
          <p:nvPr/>
        </p:nvPicPr>
        <p:blipFill>
          <a:blip r:embed="rId6">
            <a:alphaModFix/>
          </a:blip>
          <a:stretch>
            <a:fillRect/>
          </a:stretch>
        </p:blipFill>
        <p:spPr>
          <a:xfrm>
            <a:off x="3349810" y="1536725"/>
            <a:ext cx="2290781" cy="2319324"/>
          </a:xfrm>
          <a:prstGeom prst="rect">
            <a:avLst/>
          </a:prstGeom>
          <a:noFill/>
          <a:ln>
            <a:noFill/>
          </a:ln>
        </p:spPr>
      </p:pic>
      <p:pic>
        <p:nvPicPr>
          <p:cNvPr id="190" name="Google Shape;190;p32"/>
          <p:cNvPicPr preferRelativeResize="0"/>
          <p:nvPr/>
        </p:nvPicPr>
        <p:blipFill>
          <a:blip r:embed="rId7">
            <a:alphaModFix/>
          </a:blip>
          <a:stretch>
            <a:fillRect/>
          </a:stretch>
        </p:blipFill>
        <p:spPr>
          <a:xfrm>
            <a:off x="7397074" y="862275"/>
            <a:ext cx="1392925" cy="2007041"/>
          </a:xfrm>
          <a:prstGeom prst="rect">
            <a:avLst/>
          </a:prstGeom>
          <a:noFill/>
          <a:ln>
            <a:noFill/>
          </a:ln>
        </p:spPr>
      </p:pic>
      <p:pic>
        <p:nvPicPr>
          <p:cNvPr id="191" name="Google Shape;191;p32"/>
          <p:cNvPicPr preferRelativeResize="0"/>
          <p:nvPr/>
        </p:nvPicPr>
        <p:blipFill>
          <a:blip r:embed="rId8">
            <a:alphaModFix/>
          </a:blip>
          <a:stretch>
            <a:fillRect/>
          </a:stretch>
        </p:blipFill>
        <p:spPr>
          <a:xfrm>
            <a:off x="7428200" y="3080950"/>
            <a:ext cx="1330676" cy="1923000"/>
          </a:xfrm>
          <a:prstGeom prst="rect">
            <a:avLst/>
          </a:prstGeom>
          <a:noFill/>
          <a:ln>
            <a:noFill/>
          </a:ln>
        </p:spPr>
      </p:pic>
      <p:pic>
        <p:nvPicPr>
          <p:cNvPr id="192" name="Google Shape;192;p32" title="Adaptive Learner character.png"/>
          <p:cNvPicPr preferRelativeResize="0"/>
          <p:nvPr/>
        </p:nvPicPr>
        <p:blipFill>
          <a:blip r:embed="rId9">
            <a:alphaModFix/>
          </a:blip>
          <a:stretch>
            <a:fillRect/>
          </a:stretch>
        </p:blipFill>
        <p:spPr>
          <a:xfrm>
            <a:off x="2035925" y="1185066"/>
            <a:ext cx="1210076" cy="1107008"/>
          </a:xfrm>
          <a:prstGeom prst="rect">
            <a:avLst/>
          </a:prstGeom>
          <a:noFill/>
          <a:ln>
            <a:noFill/>
          </a:ln>
        </p:spPr>
      </p:pic>
      <p:pic>
        <p:nvPicPr>
          <p:cNvPr id="193" name="Google Shape;193;p32" title="Effective Communicator character.png"/>
          <p:cNvPicPr preferRelativeResize="0"/>
          <p:nvPr/>
        </p:nvPicPr>
        <p:blipFill>
          <a:blip r:embed="rId10">
            <a:alphaModFix/>
          </a:blip>
          <a:stretch>
            <a:fillRect/>
          </a:stretch>
        </p:blipFill>
        <p:spPr>
          <a:xfrm>
            <a:off x="2192700" y="3516525"/>
            <a:ext cx="946775" cy="1069001"/>
          </a:xfrm>
          <a:prstGeom prst="rect">
            <a:avLst/>
          </a:prstGeom>
          <a:noFill/>
          <a:ln>
            <a:noFill/>
          </a:ln>
        </p:spPr>
      </p:pic>
      <p:pic>
        <p:nvPicPr>
          <p:cNvPr id="194" name="Google Shape;194;p32" title="Empathetic Citizen character.png"/>
          <p:cNvPicPr preferRelativeResize="0"/>
          <p:nvPr/>
        </p:nvPicPr>
        <p:blipFill>
          <a:blip r:embed="rId11">
            <a:alphaModFix/>
          </a:blip>
          <a:stretch>
            <a:fillRect/>
          </a:stretch>
        </p:blipFill>
        <p:spPr>
          <a:xfrm>
            <a:off x="5819775" y="1306435"/>
            <a:ext cx="1302477" cy="954190"/>
          </a:xfrm>
          <a:prstGeom prst="rect">
            <a:avLst/>
          </a:prstGeom>
          <a:noFill/>
          <a:ln>
            <a:noFill/>
          </a:ln>
        </p:spPr>
      </p:pic>
      <p:pic>
        <p:nvPicPr>
          <p:cNvPr id="195" name="Google Shape;195;p32" title="Critical Thinker character.png"/>
          <p:cNvPicPr preferRelativeResize="0"/>
          <p:nvPr/>
        </p:nvPicPr>
        <p:blipFill>
          <a:blip r:embed="rId12">
            <a:alphaModFix/>
          </a:blip>
          <a:stretch>
            <a:fillRect/>
          </a:stretch>
        </p:blipFill>
        <p:spPr>
          <a:xfrm>
            <a:off x="5883163" y="3256850"/>
            <a:ext cx="1302473" cy="13664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9" name="Shape 199"/>
        <p:cNvGrpSpPr/>
        <p:nvPr/>
      </p:nvGrpSpPr>
      <p:grpSpPr>
        <a:xfrm>
          <a:off x="0" y="0"/>
          <a:ext cx="0" cy="0"/>
          <a:chOff x="0" y="0"/>
          <a:chExt cx="0" cy="0"/>
        </a:xfrm>
      </p:grpSpPr>
      <p:sp>
        <p:nvSpPr>
          <p:cNvPr id="200" name="Google Shape;200;p33"/>
          <p:cNvSpPr txBox="1"/>
          <p:nvPr>
            <p:ph type="title"/>
          </p:nvPr>
        </p:nvSpPr>
        <p:spPr>
          <a:xfrm>
            <a:off x="311700" y="5797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600">
                <a:solidFill>
                  <a:srgbClr val="4A5D4E"/>
                </a:solidFill>
                <a:latin typeface="DM Serif Display"/>
                <a:ea typeface="DM Serif Display"/>
                <a:cs typeface="DM Serif Display"/>
                <a:sym typeface="DM Serif Display"/>
              </a:rPr>
              <a:t>The </a:t>
            </a:r>
            <a:r>
              <a:rPr lang="en" sz="3600">
                <a:solidFill>
                  <a:srgbClr val="4A5D4E"/>
                </a:solidFill>
                <a:latin typeface="DM Serif Display"/>
                <a:ea typeface="DM Serif Display"/>
                <a:cs typeface="DM Serif Display"/>
                <a:sym typeface="DM Serif Display"/>
              </a:rPr>
              <a:t>Circle Process</a:t>
            </a:r>
            <a:endParaRPr sz="3600">
              <a:solidFill>
                <a:srgbClr val="4A5D4E"/>
              </a:solidFill>
              <a:latin typeface="DM Serif Display"/>
              <a:ea typeface="DM Serif Display"/>
              <a:cs typeface="DM Serif Display"/>
              <a:sym typeface="DM Serif Display"/>
            </a:endParaRPr>
          </a:p>
          <a:p>
            <a:pPr indent="0" lvl="0" marL="0" rtl="0" algn="l">
              <a:spcBef>
                <a:spcPts val="0"/>
              </a:spcBef>
              <a:spcAft>
                <a:spcPts val="0"/>
              </a:spcAft>
              <a:buNone/>
            </a:pPr>
            <a:r>
              <a:t/>
            </a:r>
            <a:endParaRPr/>
          </a:p>
        </p:txBody>
      </p:sp>
      <p:sp>
        <p:nvSpPr>
          <p:cNvPr id="201" name="Google Shape;201;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None/>
            </a:pPr>
            <a:r>
              <a:t/>
            </a:r>
            <a:endParaRPr sz="1480">
              <a:latin typeface="Montserrat Light"/>
              <a:ea typeface="Montserrat Light"/>
              <a:cs typeface="Montserrat Light"/>
              <a:sym typeface="Montserrat Light"/>
            </a:endParaRPr>
          </a:p>
          <a:p>
            <a:pPr indent="0" lvl="0" marL="0" rtl="0" algn="l">
              <a:spcBef>
                <a:spcPts val="0"/>
              </a:spcBef>
              <a:spcAft>
                <a:spcPts val="1200"/>
              </a:spcAft>
              <a:buNone/>
            </a:pPr>
            <a:r>
              <a:t/>
            </a:r>
            <a:endParaRPr/>
          </a:p>
        </p:txBody>
      </p:sp>
      <p:grpSp>
        <p:nvGrpSpPr>
          <p:cNvPr id="202" name="Google Shape;202;p33"/>
          <p:cNvGrpSpPr/>
          <p:nvPr/>
        </p:nvGrpSpPr>
        <p:grpSpPr>
          <a:xfrm>
            <a:off x="381000" y="1062765"/>
            <a:ext cx="8382000" cy="3321815"/>
            <a:chOff x="381000" y="2381250"/>
            <a:chExt cx="8382000" cy="2381400"/>
          </a:xfrm>
        </p:grpSpPr>
        <p:sp>
          <p:nvSpPr>
            <p:cNvPr id="203" name="Google Shape;203;p33"/>
            <p:cNvSpPr/>
            <p:nvPr/>
          </p:nvSpPr>
          <p:spPr>
            <a:xfrm>
              <a:off x="381000" y="2381250"/>
              <a:ext cx="8382000" cy="2381400"/>
            </a:xfrm>
            <a:prstGeom prst="roundRect">
              <a:avLst>
                <a:gd fmla="val 8000" name="adj"/>
              </a:avLst>
            </a:prstGeom>
            <a:solidFill>
              <a:srgbClr val="FFFFFF">
                <a:alpha val="6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04" name="Google Shape;204;p33"/>
            <p:cNvSpPr txBox="1"/>
            <p:nvPr/>
          </p:nvSpPr>
          <p:spPr>
            <a:xfrm>
              <a:off x="381000" y="2524125"/>
              <a:ext cx="83820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800">
                  <a:solidFill>
                    <a:srgbClr val="4A5D4E"/>
                  </a:solidFill>
                  <a:latin typeface="DM Serif Display"/>
                  <a:ea typeface="DM Serif Display"/>
                  <a:cs typeface="DM Serif Display"/>
                  <a:sym typeface="DM Serif Display"/>
                </a:rPr>
                <a:t>Elements of a Circle</a:t>
              </a:r>
              <a:endParaRPr b="0" sz="1800">
                <a:solidFill>
                  <a:srgbClr val="4A5D4E"/>
                </a:solidFill>
                <a:latin typeface="DM Serif Display"/>
                <a:ea typeface="DM Serif Display"/>
                <a:cs typeface="DM Serif Display"/>
                <a:sym typeface="DM Serif Display"/>
              </a:endParaRPr>
            </a:p>
          </p:txBody>
        </p:sp>
        <p:grpSp>
          <p:nvGrpSpPr>
            <p:cNvPr id="205" name="Google Shape;205;p33"/>
            <p:cNvGrpSpPr/>
            <p:nvPr/>
          </p:nvGrpSpPr>
          <p:grpSpPr>
            <a:xfrm>
              <a:off x="762000" y="3000375"/>
              <a:ext cx="1238400" cy="762000"/>
              <a:chOff x="0" y="0"/>
              <a:chExt cx="1238400" cy="762000"/>
            </a:xfrm>
          </p:grpSpPr>
          <p:sp>
            <p:nvSpPr>
              <p:cNvPr id="206" name="Google Shape;206;p33"/>
              <p:cNvSpPr/>
              <p:nvPr/>
            </p:nvSpPr>
            <p:spPr>
              <a:xfrm>
                <a:off x="0" y="0"/>
                <a:ext cx="1238400" cy="762000"/>
              </a:xfrm>
              <a:prstGeom prst="roundRect">
                <a:avLst>
                  <a:gd fmla="val 12500" name="adj"/>
                </a:avLst>
              </a:prstGeom>
              <a:solidFill>
                <a:srgbClr val="E8EDE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07" name="Google Shape;207;p33"/>
              <p:cNvSpPr txBox="1"/>
              <p:nvPr/>
            </p:nvSpPr>
            <p:spPr>
              <a:xfrm>
                <a:off x="0" y="0"/>
                <a:ext cx="12384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800">
                    <a:latin typeface="Montserrat"/>
                    <a:ea typeface="Montserrat"/>
                    <a:cs typeface="Montserrat"/>
                    <a:sym typeface="Montserrat"/>
                  </a:rPr>
                  <a:t>🔔</a:t>
                </a:r>
                <a:endParaRPr sz="1800">
                  <a:latin typeface="Montserrat"/>
                  <a:ea typeface="Montserrat"/>
                  <a:cs typeface="Montserrat"/>
                  <a:sym typeface="Montserrat"/>
                </a:endParaRPr>
              </a:p>
              <a:p>
                <a:pPr indent="0" lvl="0" marL="0" rtl="0" algn="ctr">
                  <a:spcBef>
                    <a:spcPts val="0"/>
                  </a:spcBef>
                  <a:spcAft>
                    <a:spcPts val="0"/>
                  </a:spcAft>
                  <a:buNone/>
                </a:pPr>
                <a:r>
                  <a:rPr b="1" lang="en" sz="1100">
                    <a:solidFill>
                      <a:srgbClr val="4A5D4E"/>
                    </a:solidFill>
                    <a:latin typeface="Montserrat"/>
                    <a:ea typeface="Montserrat"/>
                    <a:cs typeface="Montserrat"/>
                    <a:sym typeface="Montserrat"/>
                  </a:rPr>
                  <a:t>Chime-In</a:t>
                </a:r>
                <a:endParaRPr b="1" sz="1100">
                  <a:solidFill>
                    <a:srgbClr val="4A5D4E"/>
                  </a:solidFill>
                  <a:latin typeface="Montserrat"/>
                  <a:ea typeface="Montserrat"/>
                  <a:cs typeface="Montserrat"/>
                  <a:sym typeface="Montserrat"/>
                </a:endParaRPr>
              </a:p>
            </p:txBody>
          </p:sp>
        </p:grpSp>
        <p:sp>
          <p:nvSpPr>
            <p:cNvPr id="208" name="Google Shape;208;p33"/>
            <p:cNvSpPr txBox="1"/>
            <p:nvPr/>
          </p:nvSpPr>
          <p:spPr>
            <a:xfrm>
              <a:off x="2000250" y="3000375"/>
              <a:ext cx="2859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800">
                  <a:solidFill>
                    <a:srgbClr val="7A8D80"/>
                  </a:solidFill>
                  <a:latin typeface="Arial"/>
                  <a:ea typeface="Arial"/>
                  <a:cs typeface="Arial"/>
                  <a:sym typeface="Arial"/>
                </a:rPr>
                <a:t>→</a:t>
              </a:r>
              <a:endParaRPr sz="1800">
                <a:solidFill>
                  <a:srgbClr val="7A8D80"/>
                </a:solidFill>
                <a:latin typeface="Arial"/>
                <a:ea typeface="Arial"/>
                <a:cs typeface="Arial"/>
                <a:sym typeface="Arial"/>
              </a:endParaRPr>
            </a:p>
          </p:txBody>
        </p:sp>
        <p:grpSp>
          <p:nvGrpSpPr>
            <p:cNvPr id="209" name="Google Shape;209;p33"/>
            <p:cNvGrpSpPr/>
            <p:nvPr/>
          </p:nvGrpSpPr>
          <p:grpSpPr>
            <a:xfrm>
              <a:off x="2286000" y="3000375"/>
              <a:ext cx="1238400" cy="762000"/>
              <a:chOff x="0" y="0"/>
              <a:chExt cx="1238400" cy="762000"/>
            </a:xfrm>
          </p:grpSpPr>
          <p:sp>
            <p:nvSpPr>
              <p:cNvPr id="210" name="Google Shape;210;p33"/>
              <p:cNvSpPr/>
              <p:nvPr/>
            </p:nvSpPr>
            <p:spPr>
              <a:xfrm>
                <a:off x="0" y="0"/>
                <a:ext cx="1238400" cy="762000"/>
              </a:xfrm>
              <a:prstGeom prst="roundRect">
                <a:avLst>
                  <a:gd fmla="val 12500" name="adj"/>
                </a:avLst>
              </a:prstGeom>
              <a:solidFill>
                <a:srgbClr val="E8EDE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11" name="Google Shape;211;p33"/>
              <p:cNvSpPr txBox="1"/>
              <p:nvPr/>
            </p:nvSpPr>
            <p:spPr>
              <a:xfrm>
                <a:off x="0" y="0"/>
                <a:ext cx="12384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800">
                    <a:latin typeface="Montserrat"/>
                    <a:ea typeface="Montserrat"/>
                    <a:cs typeface="Montserrat"/>
                    <a:sym typeface="Montserrat"/>
                  </a:rPr>
                  <a:t>🌟</a:t>
                </a:r>
                <a:endParaRPr sz="1800">
                  <a:latin typeface="Montserrat"/>
                  <a:ea typeface="Montserrat"/>
                  <a:cs typeface="Montserrat"/>
                  <a:sym typeface="Montserrat"/>
                </a:endParaRPr>
              </a:p>
              <a:p>
                <a:pPr indent="0" lvl="0" marL="0" rtl="0" algn="ctr">
                  <a:spcBef>
                    <a:spcPts val="0"/>
                  </a:spcBef>
                  <a:spcAft>
                    <a:spcPts val="0"/>
                  </a:spcAft>
                  <a:buNone/>
                </a:pPr>
                <a:r>
                  <a:rPr b="1" lang="en" sz="1100">
                    <a:solidFill>
                      <a:srgbClr val="4A5D4E"/>
                    </a:solidFill>
                    <a:latin typeface="Montserrat"/>
                    <a:ea typeface="Montserrat"/>
                    <a:cs typeface="Montserrat"/>
                    <a:sym typeface="Montserrat"/>
                  </a:rPr>
                  <a:t>Opening Reflection</a:t>
                </a:r>
                <a:endParaRPr b="1" sz="1100">
                  <a:solidFill>
                    <a:srgbClr val="4A5D4E"/>
                  </a:solidFill>
                  <a:latin typeface="Montserrat"/>
                  <a:ea typeface="Montserrat"/>
                  <a:cs typeface="Montserrat"/>
                  <a:sym typeface="Montserrat"/>
                </a:endParaRPr>
              </a:p>
            </p:txBody>
          </p:sp>
        </p:grpSp>
        <p:sp>
          <p:nvSpPr>
            <p:cNvPr id="212" name="Google Shape;212;p33"/>
            <p:cNvSpPr txBox="1"/>
            <p:nvPr/>
          </p:nvSpPr>
          <p:spPr>
            <a:xfrm>
              <a:off x="3524250" y="3000375"/>
              <a:ext cx="2859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800">
                  <a:solidFill>
                    <a:srgbClr val="7A8D80"/>
                  </a:solidFill>
                  <a:latin typeface="Arial"/>
                  <a:ea typeface="Arial"/>
                  <a:cs typeface="Arial"/>
                  <a:sym typeface="Arial"/>
                </a:rPr>
                <a:t>→</a:t>
              </a:r>
              <a:endParaRPr sz="1800">
                <a:solidFill>
                  <a:srgbClr val="7A8D80"/>
                </a:solidFill>
                <a:latin typeface="Arial"/>
                <a:ea typeface="Arial"/>
                <a:cs typeface="Arial"/>
                <a:sym typeface="Arial"/>
              </a:endParaRPr>
            </a:p>
          </p:txBody>
        </p:sp>
        <p:grpSp>
          <p:nvGrpSpPr>
            <p:cNvPr id="213" name="Google Shape;213;p33"/>
            <p:cNvGrpSpPr/>
            <p:nvPr/>
          </p:nvGrpSpPr>
          <p:grpSpPr>
            <a:xfrm>
              <a:off x="3810000" y="3000375"/>
              <a:ext cx="1238400" cy="762000"/>
              <a:chOff x="0" y="0"/>
              <a:chExt cx="1238400" cy="762000"/>
            </a:xfrm>
          </p:grpSpPr>
          <p:sp>
            <p:nvSpPr>
              <p:cNvPr id="214" name="Google Shape;214;p33"/>
              <p:cNvSpPr/>
              <p:nvPr/>
            </p:nvSpPr>
            <p:spPr>
              <a:xfrm>
                <a:off x="0" y="0"/>
                <a:ext cx="1238400" cy="762000"/>
              </a:xfrm>
              <a:prstGeom prst="roundRect">
                <a:avLst>
                  <a:gd fmla="val 12500" name="adj"/>
                </a:avLst>
              </a:prstGeom>
              <a:solidFill>
                <a:srgbClr val="E8EDE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15" name="Google Shape;215;p33"/>
              <p:cNvSpPr txBox="1"/>
              <p:nvPr/>
            </p:nvSpPr>
            <p:spPr>
              <a:xfrm>
                <a:off x="0" y="0"/>
                <a:ext cx="12384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800">
                    <a:latin typeface="Montserrat"/>
                    <a:ea typeface="Montserrat"/>
                    <a:cs typeface="Montserrat"/>
                    <a:sym typeface="Montserrat"/>
                  </a:rPr>
                  <a:t>💬</a:t>
                </a:r>
                <a:endParaRPr sz="1800">
                  <a:latin typeface="Montserrat"/>
                  <a:ea typeface="Montserrat"/>
                  <a:cs typeface="Montserrat"/>
                  <a:sym typeface="Montserrat"/>
                </a:endParaRPr>
              </a:p>
              <a:p>
                <a:pPr indent="0" lvl="0" marL="0" rtl="0" algn="ctr">
                  <a:spcBef>
                    <a:spcPts val="0"/>
                  </a:spcBef>
                  <a:spcAft>
                    <a:spcPts val="0"/>
                  </a:spcAft>
                  <a:buNone/>
                </a:pPr>
                <a:r>
                  <a:rPr b="1" lang="en" sz="1100">
                    <a:solidFill>
                      <a:srgbClr val="4A5D4E"/>
                    </a:solidFill>
                    <a:latin typeface="Montserrat"/>
                    <a:ea typeface="Montserrat"/>
                    <a:cs typeface="Montserrat"/>
                    <a:sym typeface="Montserrat"/>
                  </a:rPr>
                  <a:t>Check-In</a:t>
                </a:r>
                <a:endParaRPr b="1" sz="1100">
                  <a:solidFill>
                    <a:srgbClr val="4A5D4E"/>
                  </a:solidFill>
                  <a:latin typeface="Montserrat"/>
                  <a:ea typeface="Montserrat"/>
                  <a:cs typeface="Montserrat"/>
                  <a:sym typeface="Montserrat"/>
                </a:endParaRPr>
              </a:p>
            </p:txBody>
          </p:sp>
        </p:grpSp>
        <p:sp>
          <p:nvSpPr>
            <p:cNvPr id="216" name="Google Shape;216;p33"/>
            <p:cNvSpPr txBox="1"/>
            <p:nvPr/>
          </p:nvSpPr>
          <p:spPr>
            <a:xfrm>
              <a:off x="5048250" y="3000375"/>
              <a:ext cx="2859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800">
                  <a:solidFill>
                    <a:srgbClr val="7A8D80"/>
                  </a:solidFill>
                  <a:latin typeface="Arial"/>
                  <a:ea typeface="Arial"/>
                  <a:cs typeface="Arial"/>
                  <a:sym typeface="Arial"/>
                </a:rPr>
                <a:t>→</a:t>
              </a:r>
              <a:endParaRPr sz="1800">
                <a:solidFill>
                  <a:srgbClr val="7A8D80"/>
                </a:solidFill>
                <a:latin typeface="Arial"/>
                <a:ea typeface="Arial"/>
                <a:cs typeface="Arial"/>
                <a:sym typeface="Arial"/>
              </a:endParaRPr>
            </a:p>
          </p:txBody>
        </p:sp>
        <p:grpSp>
          <p:nvGrpSpPr>
            <p:cNvPr id="217" name="Google Shape;217;p33"/>
            <p:cNvGrpSpPr/>
            <p:nvPr/>
          </p:nvGrpSpPr>
          <p:grpSpPr>
            <a:xfrm>
              <a:off x="5334000" y="3000375"/>
              <a:ext cx="1238400" cy="762000"/>
              <a:chOff x="0" y="0"/>
              <a:chExt cx="1238400" cy="762000"/>
            </a:xfrm>
          </p:grpSpPr>
          <p:sp>
            <p:nvSpPr>
              <p:cNvPr id="218" name="Google Shape;218;p33"/>
              <p:cNvSpPr/>
              <p:nvPr/>
            </p:nvSpPr>
            <p:spPr>
              <a:xfrm>
                <a:off x="0" y="0"/>
                <a:ext cx="1238400" cy="762000"/>
              </a:xfrm>
              <a:prstGeom prst="roundRect">
                <a:avLst>
                  <a:gd fmla="val 12500" name="adj"/>
                </a:avLst>
              </a:prstGeom>
              <a:solidFill>
                <a:srgbClr val="E8EDE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19" name="Google Shape;219;p33"/>
              <p:cNvSpPr txBox="1"/>
              <p:nvPr/>
            </p:nvSpPr>
            <p:spPr>
              <a:xfrm>
                <a:off x="0" y="0"/>
                <a:ext cx="12384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800">
                    <a:latin typeface="Montserrat"/>
                    <a:ea typeface="Montserrat"/>
                    <a:cs typeface="Montserrat"/>
                    <a:sym typeface="Montserrat"/>
                  </a:rPr>
                  <a:t>🎯</a:t>
                </a:r>
                <a:endParaRPr sz="1800">
                  <a:latin typeface="Montserrat"/>
                  <a:ea typeface="Montserrat"/>
                  <a:cs typeface="Montserrat"/>
                  <a:sym typeface="Montserrat"/>
                </a:endParaRPr>
              </a:p>
              <a:p>
                <a:pPr indent="0" lvl="0" marL="0" rtl="0" algn="ctr">
                  <a:spcBef>
                    <a:spcPts val="0"/>
                  </a:spcBef>
                  <a:spcAft>
                    <a:spcPts val="0"/>
                  </a:spcAft>
                  <a:buNone/>
                </a:pPr>
                <a:r>
                  <a:rPr b="1" lang="en" sz="1100">
                    <a:solidFill>
                      <a:srgbClr val="4A5D4E"/>
                    </a:solidFill>
                    <a:latin typeface="Montserrat"/>
                    <a:ea typeface="Montserrat"/>
                    <a:cs typeface="Montserrat"/>
                    <a:sym typeface="Montserrat"/>
                  </a:rPr>
                  <a:t>Ice Breaker / Activity</a:t>
                </a:r>
                <a:endParaRPr b="1" sz="1100">
                  <a:solidFill>
                    <a:srgbClr val="4A5D4E"/>
                  </a:solidFill>
                  <a:latin typeface="Montserrat"/>
                  <a:ea typeface="Montserrat"/>
                  <a:cs typeface="Montserrat"/>
                  <a:sym typeface="Montserrat"/>
                </a:endParaRPr>
              </a:p>
            </p:txBody>
          </p:sp>
        </p:grpSp>
        <p:sp>
          <p:nvSpPr>
            <p:cNvPr id="220" name="Google Shape;220;p33"/>
            <p:cNvSpPr txBox="1"/>
            <p:nvPr/>
          </p:nvSpPr>
          <p:spPr>
            <a:xfrm>
              <a:off x="6572250" y="3000375"/>
              <a:ext cx="2859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800">
                  <a:solidFill>
                    <a:srgbClr val="7A8D80"/>
                  </a:solidFill>
                  <a:latin typeface="Arial"/>
                  <a:ea typeface="Arial"/>
                  <a:cs typeface="Arial"/>
                  <a:sym typeface="Arial"/>
                </a:rPr>
                <a:t>→</a:t>
              </a:r>
              <a:endParaRPr sz="1800">
                <a:solidFill>
                  <a:srgbClr val="7A8D80"/>
                </a:solidFill>
                <a:latin typeface="Arial"/>
                <a:ea typeface="Arial"/>
                <a:cs typeface="Arial"/>
                <a:sym typeface="Arial"/>
              </a:endParaRPr>
            </a:p>
          </p:txBody>
        </p:sp>
        <p:grpSp>
          <p:nvGrpSpPr>
            <p:cNvPr id="221" name="Google Shape;221;p33"/>
            <p:cNvGrpSpPr/>
            <p:nvPr/>
          </p:nvGrpSpPr>
          <p:grpSpPr>
            <a:xfrm>
              <a:off x="6858000" y="3000375"/>
              <a:ext cx="1238400" cy="762000"/>
              <a:chOff x="0" y="0"/>
              <a:chExt cx="1238400" cy="762000"/>
            </a:xfrm>
          </p:grpSpPr>
          <p:sp>
            <p:nvSpPr>
              <p:cNvPr id="222" name="Google Shape;222;p33"/>
              <p:cNvSpPr/>
              <p:nvPr/>
            </p:nvSpPr>
            <p:spPr>
              <a:xfrm>
                <a:off x="0" y="0"/>
                <a:ext cx="1238400" cy="762000"/>
              </a:xfrm>
              <a:prstGeom prst="roundRect">
                <a:avLst>
                  <a:gd fmla="val 12500" name="adj"/>
                </a:avLst>
              </a:prstGeom>
              <a:solidFill>
                <a:srgbClr val="E8EDE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23" name="Google Shape;223;p33"/>
              <p:cNvSpPr txBox="1"/>
              <p:nvPr/>
            </p:nvSpPr>
            <p:spPr>
              <a:xfrm>
                <a:off x="0" y="0"/>
                <a:ext cx="12384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800">
                    <a:latin typeface="Montserrat"/>
                    <a:ea typeface="Montserrat"/>
                    <a:cs typeface="Montserrat"/>
                    <a:sym typeface="Montserrat"/>
                  </a:rPr>
                  <a:t>🤝</a:t>
                </a:r>
                <a:endParaRPr sz="1800">
                  <a:latin typeface="Montserrat"/>
                  <a:ea typeface="Montserrat"/>
                  <a:cs typeface="Montserrat"/>
                  <a:sym typeface="Montserrat"/>
                </a:endParaRPr>
              </a:p>
              <a:p>
                <a:pPr indent="0" lvl="0" marL="0" rtl="0" algn="ctr">
                  <a:spcBef>
                    <a:spcPts val="0"/>
                  </a:spcBef>
                  <a:spcAft>
                    <a:spcPts val="0"/>
                  </a:spcAft>
                  <a:buNone/>
                </a:pPr>
                <a:r>
                  <a:rPr b="1" lang="en" sz="1100">
                    <a:solidFill>
                      <a:srgbClr val="4A5D4E"/>
                    </a:solidFill>
                    <a:latin typeface="Montserrat"/>
                    <a:ea typeface="Montserrat"/>
                    <a:cs typeface="Montserrat"/>
                    <a:sym typeface="Montserrat"/>
                  </a:rPr>
                  <a:t>Values &amp; Agreements</a:t>
                </a:r>
                <a:endParaRPr b="1" sz="1100">
                  <a:solidFill>
                    <a:srgbClr val="4A5D4E"/>
                  </a:solidFill>
                  <a:latin typeface="Montserrat"/>
                  <a:ea typeface="Montserrat"/>
                  <a:cs typeface="Montserrat"/>
                  <a:sym typeface="Montserrat"/>
                </a:endParaRPr>
              </a:p>
            </p:txBody>
          </p:sp>
        </p:grpSp>
        <p:grpSp>
          <p:nvGrpSpPr>
            <p:cNvPr id="224" name="Google Shape;224;p33"/>
            <p:cNvGrpSpPr/>
            <p:nvPr/>
          </p:nvGrpSpPr>
          <p:grpSpPr>
            <a:xfrm>
              <a:off x="1524000" y="3857625"/>
              <a:ext cx="1238400" cy="762000"/>
              <a:chOff x="0" y="0"/>
              <a:chExt cx="1238400" cy="762000"/>
            </a:xfrm>
          </p:grpSpPr>
          <p:sp>
            <p:nvSpPr>
              <p:cNvPr id="225" name="Google Shape;225;p33"/>
              <p:cNvSpPr/>
              <p:nvPr/>
            </p:nvSpPr>
            <p:spPr>
              <a:xfrm>
                <a:off x="0" y="0"/>
                <a:ext cx="1238400" cy="762000"/>
              </a:xfrm>
              <a:prstGeom prst="roundRect">
                <a:avLst>
                  <a:gd fmla="val 12500" name="adj"/>
                </a:avLst>
              </a:prstGeom>
              <a:solidFill>
                <a:srgbClr val="E8EDE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26" name="Google Shape;226;p33"/>
              <p:cNvSpPr txBox="1"/>
              <p:nvPr/>
            </p:nvSpPr>
            <p:spPr>
              <a:xfrm>
                <a:off x="0" y="0"/>
                <a:ext cx="12384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800">
                    <a:latin typeface="Montserrat"/>
                    <a:ea typeface="Montserrat"/>
                    <a:cs typeface="Montserrat"/>
                    <a:sym typeface="Montserrat"/>
                  </a:rPr>
                  <a:t>🗣️</a:t>
                </a:r>
                <a:endParaRPr sz="1800">
                  <a:latin typeface="Montserrat"/>
                  <a:ea typeface="Montserrat"/>
                  <a:cs typeface="Montserrat"/>
                  <a:sym typeface="Montserrat"/>
                </a:endParaRPr>
              </a:p>
              <a:p>
                <a:pPr indent="0" lvl="0" marL="0" rtl="0" algn="ctr">
                  <a:spcBef>
                    <a:spcPts val="0"/>
                  </a:spcBef>
                  <a:spcAft>
                    <a:spcPts val="0"/>
                  </a:spcAft>
                  <a:buNone/>
                </a:pPr>
                <a:r>
                  <a:rPr b="1" lang="en" sz="1100">
                    <a:solidFill>
                      <a:srgbClr val="4A5D4E"/>
                    </a:solidFill>
                    <a:latin typeface="Montserrat"/>
                    <a:ea typeface="Montserrat"/>
                    <a:cs typeface="Montserrat"/>
                    <a:sym typeface="Montserrat"/>
                  </a:rPr>
                  <a:t>Question Rounds</a:t>
                </a:r>
                <a:endParaRPr b="1" sz="1100">
                  <a:solidFill>
                    <a:srgbClr val="4A5D4E"/>
                  </a:solidFill>
                  <a:latin typeface="Montserrat"/>
                  <a:ea typeface="Montserrat"/>
                  <a:cs typeface="Montserrat"/>
                  <a:sym typeface="Montserrat"/>
                </a:endParaRPr>
              </a:p>
            </p:txBody>
          </p:sp>
        </p:grpSp>
        <p:sp>
          <p:nvSpPr>
            <p:cNvPr id="227" name="Google Shape;227;p33"/>
            <p:cNvSpPr txBox="1"/>
            <p:nvPr/>
          </p:nvSpPr>
          <p:spPr>
            <a:xfrm>
              <a:off x="2762250" y="3857625"/>
              <a:ext cx="2859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800">
                  <a:solidFill>
                    <a:srgbClr val="7A8D80"/>
                  </a:solidFill>
                  <a:latin typeface="Arial"/>
                  <a:ea typeface="Arial"/>
                  <a:cs typeface="Arial"/>
                  <a:sym typeface="Arial"/>
                </a:rPr>
                <a:t>→</a:t>
              </a:r>
              <a:endParaRPr sz="1800">
                <a:solidFill>
                  <a:srgbClr val="7A8D80"/>
                </a:solidFill>
                <a:latin typeface="Arial"/>
                <a:ea typeface="Arial"/>
                <a:cs typeface="Arial"/>
                <a:sym typeface="Arial"/>
              </a:endParaRPr>
            </a:p>
          </p:txBody>
        </p:sp>
        <p:grpSp>
          <p:nvGrpSpPr>
            <p:cNvPr id="228" name="Google Shape;228;p33"/>
            <p:cNvGrpSpPr/>
            <p:nvPr/>
          </p:nvGrpSpPr>
          <p:grpSpPr>
            <a:xfrm>
              <a:off x="3048000" y="3857625"/>
              <a:ext cx="1238400" cy="762000"/>
              <a:chOff x="0" y="0"/>
              <a:chExt cx="1238400" cy="762000"/>
            </a:xfrm>
          </p:grpSpPr>
          <p:sp>
            <p:nvSpPr>
              <p:cNvPr id="229" name="Google Shape;229;p33"/>
              <p:cNvSpPr/>
              <p:nvPr/>
            </p:nvSpPr>
            <p:spPr>
              <a:xfrm>
                <a:off x="0" y="0"/>
                <a:ext cx="1238400" cy="762000"/>
              </a:xfrm>
              <a:prstGeom prst="roundRect">
                <a:avLst>
                  <a:gd fmla="val 12500" name="adj"/>
                </a:avLst>
              </a:prstGeom>
              <a:solidFill>
                <a:srgbClr val="E8EDE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30" name="Google Shape;230;p33"/>
              <p:cNvSpPr txBox="1"/>
              <p:nvPr/>
            </p:nvSpPr>
            <p:spPr>
              <a:xfrm>
                <a:off x="0" y="0"/>
                <a:ext cx="12384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800">
                    <a:latin typeface="Montserrat"/>
                    <a:ea typeface="Montserrat"/>
                    <a:cs typeface="Montserrat"/>
                    <a:sym typeface="Montserrat"/>
                  </a:rPr>
                  <a:t>💛</a:t>
                </a:r>
                <a:endParaRPr sz="1800">
                  <a:latin typeface="Montserrat"/>
                  <a:ea typeface="Montserrat"/>
                  <a:cs typeface="Montserrat"/>
                  <a:sym typeface="Montserrat"/>
                </a:endParaRPr>
              </a:p>
              <a:p>
                <a:pPr indent="0" lvl="0" marL="0" rtl="0" algn="ctr">
                  <a:spcBef>
                    <a:spcPts val="0"/>
                  </a:spcBef>
                  <a:spcAft>
                    <a:spcPts val="0"/>
                  </a:spcAft>
                  <a:buNone/>
                </a:pPr>
                <a:r>
                  <a:rPr b="1" lang="en" sz="1100">
                    <a:solidFill>
                      <a:srgbClr val="4A5D4E"/>
                    </a:solidFill>
                    <a:latin typeface="Montserrat"/>
                    <a:ea typeface="Montserrat"/>
                    <a:cs typeface="Montserrat"/>
                    <a:sym typeface="Montserrat"/>
                  </a:rPr>
                  <a:t>Check-Out</a:t>
                </a:r>
                <a:endParaRPr b="1" sz="1100">
                  <a:solidFill>
                    <a:srgbClr val="4A5D4E"/>
                  </a:solidFill>
                  <a:latin typeface="Montserrat"/>
                  <a:ea typeface="Montserrat"/>
                  <a:cs typeface="Montserrat"/>
                  <a:sym typeface="Montserrat"/>
                </a:endParaRPr>
              </a:p>
            </p:txBody>
          </p:sp>
        </p:grpSp>
        <p:sp>
          <p:nvSpPr>
            <p:cNvPr id="231" name="Google Shape;231;p33"/>
            <p:cNvSpPr txBox="1"/>
            <p:nvPr/>
          </p:nvSpPr>
          <p:spPr>
            <a:xfrm>
              <a:off x="4286250" y="3857625"/>
              <a:ext cx="2859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800">
                  <a:solidFill>
                    <a:srgbClr val="7A8D80"/>
                  </a:solidFill>
                  <a:latin typeface="Arial"/>
                  <a:ea typeface="Arial"/>
                  <a:cs typeface="Arial"/>
                  <a:sym typeface="Arial"/>
                </a:rPr>
                <a:t>→</a:t>
              </a:r>
              <a:endParaRPr sz="1800">
                <a:solidFill>
                  <a:srgbClr val="7A8D80"/>
                </a:solidFill>
                <a:latin typeface="Arial"/>
                <a:ea typeface="Arial"/>
                <a:cs typeface="Arial"/>
                <a:sym typeface="Arial"/>
              </a:endParaRPr>
            </a:p>
          </p:txBody>
        </p:sp>
        <p:grpSp>
          <p:nvGrpSpPr>
            <p:cNvPr id="232" name="Google Shape;232;p33"/>
            <p:cNvGrpSpPr/>
            <p:nvPr/>
          </p:nvGrpSpPr>
          <p:grpSpPr>
            <a:xfrm>
              <a:off x="4572000" y="3857625"/>
              <a:ext cx="1238400" cy="762000"/>
              <a:chOff x="0" y="0"/>
              <a:chExt cx="1238400" cy="762000"/>
            </a:xfrm>
          </p:grpSpPr>
          <p:sp>
            <p:nvSpPr>
              <p:cNvPr id="233" name="Google Shape;233;p33"/>
              <p:cNvSpPr/>
              <p:nvPr/>
            </p:nvSpPr>
            <p:spPr>
              <a:xfrm>
                <a:off x="0" y="0"/>
                <a:ext cx="1238400" cy="762000"/>
              </a:xfrm>
              <a:prstGeom prst="roundRect">
                <a:avLst>
                  <a:gd fmla="val 12500" name="adj"/>
                </a:avLst>
              </a:prstGeom>
              <a:solidFill>
                <a:srgbClr val="E8EDE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34" name="Google Shape;234;p33"/>
              <p:cNvSpPr txBox="1"/>
              <p:nvPr/>
            </p:nvSpPr>
            <p:spPr>
              <a:xfrm>
                <a:off x="0" y="0"/>
                <a:ext cx="12384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800">
                    <a:latin typeface="Montserrat"/>
                    <a:ea typeface="Montserrat"/>
                    <a:cs typeface="Montserrat"/>
                    <a:sym typeface="Montserrat"/>
                  </a:rPr>
                  <a:t>🌱</a:t>
                </a:r>
                <a:endParaRPr sz="1800">
                  <a:latin typeface="Montserrat"/>
                  <a:ea typeface="Montserrat"/>
                  <a:cs typeface="Montserrat"/>
                  <a:sym typeface="Montserrat"/>
                </a:endParaRPr>
              </a:p>
              <a:p>
                <a:pPr indent="0" lvl="0" marL="0" rtl="0" algn="ctr">
                  <a:spcBef>
                    <a:spcPts val="0"/>
                  </a:spcBef>
                  <a:spcAft>
                    <a:spcPts val="0"/>
                  </a:spcAft>
                  <a:buNone/>
                </a:pPr>
                <a:r>
                  <a:rPr b="1" lang="en" sz="1100">
                    <a:solidFill>
                      <a:srgbClr val="4A5D4E"/>
                    </a:solidFill>
                    <a:latin typeface="Montserrat"/>
                    <a:ea typeface="Montserrat"/>
                    <a:cs typeface="Montserrat"/>
                    <a:sym typeface="Montserrat"/>
                  </a:rPr>
                  <a:t>Closing Reflection</a:t>
                </a:r>
                <a:endParaRPr b="1" sz="1100">
                  <a:solidFill>
                    <a:srgbClr val="4A5D4E"/>
                  </a:solidFill>
                  <a:latin typeface="Montserrat"/>
                  <a:ea typeface="Montserrat"/>
                  <a:cs typeface="Montserrat"/>
                  <a:sym typeface="Montserrat"/>
                </a:endParaRPr>
              </a:p>
            </p:txBody>
          </p:sp>
        </p:grpSp>
        <p:sp>
          <p:nvSpPr>
            <p:cNvPr id="235" name="Google Shape;235;p33"/>
            <p:cNvSpPr txBox="1"/>
            <p:nvPr/>
          </p:nvSpPr>
          <p:spPr>
            <a:xfrm>
              <a:off x="5810250" y="3857625"/>
              <a:ext cx="2859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800">
                  <a:solidFill>
                    <a:srgbClr val="7A8D80"/>
                  </a:solidFill>
                  <a:latin typeface="Arial"/>
                  <a:ea typeface="Arial"/>
                  <a:cs typeface="Arial"/>
                  <a:sym typeface="Arial"/>
                </a:rPr>
                <a:t>→</a:t>
              </a:r>
              <a:endParaRPr sz="1800">
                <a:solidFill>
                  <a:srgbClr val="7A8D80"/>
                </a:solidFill>
                <a:latin typeface="Arial"/>
                <a:ea typeface="Arial"/>
                <a:cs typeface="Arial"/>
                <a:sym typeface="Arial"/>
              </a:endParaRPr>
            </a:p>
          </p:txBody>
        </p:sp>
        <p:grpSp>
          <p:nvGrpSpPr>
            <p:cNvPr id="236" name="Google Shape;236;p33"/>
            <p:cNvGrpSpPr/>
            <p:nvPr/>
          </p:nvGrpSpPr>
          <p:grpSpPr>
            <a:xfrm>
              <a:off x="6096000" y="3857625"/>
              <a:ext cx="1238400" cy="762000"/>
              <a:chOff x="0" y="0"/>
              <a:chExt cx="1238400" cy="762000"/>
            </a:xfrm>
          </p:grpSpPr>
          <p:sp>
            <p:nvSpPr>
              <p:cNvPr id="237" name="Google Shape;237;p33"/>
              <p:cNvSpPr/>
              <p:nvPr/>
            </p:nvSpPr>
            <p:spPr>
              <a:xfrm>
                <a:off x="0" y="0"/>
                <a:ext cx="1238400" cy="762000"/>
              </a:xfrm>
              <a:prstGeom prst="roundRect">
                <a:avLst>
                  <a:gd fmla="val 12500" name="adj"/>
                </a:avLst>
              </a:prstGeom>
              <a:solidFill>
                <a:srgbClr val="E8EDE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38" name="Google Shape;238;p33"/>
              <p:cNvSpPr txBox="1"/>
              <p:nvPr/>
            </p:nvSpPr>
            <p:spPr>
              <a:xfrm>
                <a:off x="0" y="0"/>
                <a:ext cx="12384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800">
                    <a:latin typeface="Montserrat"/>
                    <a:ea typeface="Montserrat"/>
                    <a:cs typeface="Montserrat"/>
                    <a:sym typeface="Montserrat"/>
                  </a:rPr>
                  <a:t>🔔</a:t>
                </a:r>
                <a:endParaRPr sz="1800">
                  <a:latin typeface="Montserrat"/>
                  <a:ea typeface="Montserrat"/>
                  <a:cs typeface="Montserrat"/>
                  <a:sym typeface="Montserrat"/>
                </a:endParaRPr>
              </a:p>
              <a:p>
                <a:pPr indent="0" lvl="0" marL="0" rtl="0" algn="ctr">
                  <a:spcBef>
                    <a:spcPts val="0"/>
                  </a:spcBef>
                  <a:spcAft>
                    <a:spcPts val="0"/>
                  </a:spcAft>
                  <a:buNone/>
                </a:pPr>
                <a:r>
                  <a:rPr b="1" lang="en" sz="1100">
                    <a:solidFill>
                      <a:srgbClr val="4A5D4E"/>
                    </a:solidFill>
                    <a:latin typeface="Montserrat"/>
                    <a:ea typeface="Montserrat"/>
                    <a:cs typeface="Montserrat"/>
                    <a:sym typeface="Montserrat"/>
                  </a:rPr>
                  <a:t>Chime-Out</a:t>
                </a:r>
                <a:endParaRPr b="1" sz="1100">
                  <a:solidFill>
                    <a:srgbClr val="4A5D4E"/>
                  </a:solidFill>
                  <a:latin typeface="Montserrat"/>
                  <a:ea typeface="Montserrat"/>
                  <a:cs typeface="Montserrat"/>
                  <a:sym typeface="Montserrat"/>
                </a:endParaRPr>
              </a:p>
            </p:txBody>
          </p:sp>
        </p:gr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