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Comfortaa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6D83A21-12F1-4BB9-B19C-7CB9C3E5A09C}">
  <a:tblStyle styleId="{F6D83A21-12F1-4BB9-B19C-7CB9C3E5A09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Comfortaa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f2cff9703_9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f2cff9703_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302a8905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e302a8905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9d1c42a04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9d1c42a04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302a8905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e302a890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e302a8905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e302a8905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9d1c42a04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e9d1c42a04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e9d1c42a04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e9d1c42a04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9d1c42a04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e9d1c42a04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9d1c42a04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e9d1c42a04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9d1c42a04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9d1c42a04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9d1c42a04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9d1c42a04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a47422d2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ba47422d2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f1178fce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f1178fce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e9dd6cddd4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e9dd6cddd4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9d1c42a04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9d1c42a04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9d1c42a04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9d1c42a04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9db02d3d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9db02d3d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e9db02d3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e9db02d3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e9db02d3d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e9db02d3d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9db02d3d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e9db02d3d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9db02d3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e9db02d3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5afd8658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5afd8658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ba47422d2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ba47422d2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9d1c42a04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e9d1c42a04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a47422d2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ba47422d2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ba47422d2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ba47422d2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5afd865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e5afd865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e9fa205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e9fa205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3EA66C"/>
          </a:solidFill>
          <a:ln cap="flat" cmpd="sng" w="28575">
            <a:solidFill>
              <a:srgbClr val="3EA6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 title="WTCS heads on banner LONG.png"/>
          <p:cNvPicPr preferRelativeResize="0"/>
          <p:nvPr/>
        </p:nvPicPr>
        <p:blipFill rotWithShape="1">
          <a:blip r:embed="rId5">
            <a:alphaModFix/>
          </a:blip>
          <a:srcRect b="0" l="2961" r="3027" t="0"/>
          <a:stretch/>
        </p:blipFill>
        <p:spPr>
          <a:xfrm>
            <a:off x="8841" y="238250"/>
            <a:ext cx="9126333" cy="10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6" name="Google Shape;106;p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3EA66C"/>
          </a:solidFill>
          <a:ln cap="flat" cmpd="sng" w="28575">
            <a:solidFill>
              <a:srgbClr val="3EA6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FEC31C"/>
          </a:solidFill>
          <a:ln cap="flat" cmpd="sng" w="28575">
            <a:solidFill>
              <a:srgbClr val="FEC3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5EC4CB"/>
          </a:solidFill>
          <a:ln cap="flat" cmpd="sng" w="28575">
            <a:solidFill>
              <a:srgbClr val="5EC4C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2">
  <p:cSld name="TITLE_1_1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D96422"/>
          </a:solidFill>
          <a:ln cap="flat" cmpd="sng" w="28575">
            <a:solidFill>
              <a:srgbClr val="D964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D54B6B"/>
          </a:solidFill>
          <a:ln cap="flat" cmpd="sng" w="28575">
            <a:solidFill>
              <a:srgbClr val="D54B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7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8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0"/>
          <p:cNvSpPr/>
          <p:nvPr/>
        </p:nvSpPr>
        <p:spPr>
          <a:xfrm>
            <a:off x="0" y="-7925"/>
            <a:ext cx="9151800" cy="4986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 b="0" l="0" r="6042" t="0"/>
          <a:stretch/>
        </p:blipFill>
        <p:spPr>
          <a:xfrm>
            <a:off x="3361749" y="-4214"/>
            <a:ext cx="2351499" cy="5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625" y="-4800"/>
            <a:ext cx="2532751" cy="4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5" y="50600"/>
            <a:ext cx="2596050" cy="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title="Summit Slides Design 2026 (1).png"/>
          <p:cNvPicPr preferRelativeResize="0"/>
          <p:nvPr/>
        </p:nvPicPr>
        <p:blipFill rotWithShape="1">
          <a:blip r:embed="rId1">
            <a:alphaModFix/>
          </a:blip>
          <a:srcRect b="2809" l="0" r="0" t="81652"/>
          <a:stretch/>
        </p:blipFill>
        <p:spPr>
          <a:xfrm>
            <a:off x="3900" y="4288875"/>
            <a:ext cx="9144003" cy="7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replit.com/" TargetMode="External"/><Relationship Id="rId4" Type="http://schemas.openxmlformats.org/officeDocument/2006/relationships/hyperlink" Target="https://replit.com/" TargetMode="External"/><Relationship Id="rId5" Type="http://schemas.openxmlformats.org/officeDocument/2006/relationships/hyperlink" Target="https://www.jetbrains.com/" TargetMode="External"/><Relationship Id="rId6" Type="http://schemas.openxmlformats.org/officeDocument/2006/relationships/hyperlink" Target="https://www.jetbrains.com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7.gif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OsxC9g4glvU" TargetMode="External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5mt_CF8uNlU" TargetMode="External"/><Relationship Id="rId4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D12Lys_yryI" TargetMode="External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juicemind.com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9.gif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/>
        </p:nvSpPr>
        <p:spPr>
          <a:xfrm>
            <a:off x="256350" y="1391973"/>
            <a:ext cx="86313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Georgia"/>
                <a:ea typeface="Georgia"/>
                <a:cs typeface="Georgia"/>
                <a:sym typeface="Georgia"/>
              </a:rPr>
              <a:t>Simplify Coding Instruction with Web-Based IDEs:</a:t>
            </a:r>
            <a:endParaRPr b="1" sz="37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BF9000"/>
                </a:solidFill>
                <a:latin typeface="Georgia"/>
                <a:ea typeface="Georgia"/>
                <a:cs typeface="Georgia"/>
                <a:sym typeface="Georgia"/>
              </a:rPr>
              <a:t>Accessible</a:t>
            </a:r>
            <a:r>
              <a:rPr b="1" lang="en" sz="250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b="1" lang="en" sz="250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Secure</a:t>
            </a:r>
            <a:r>
              <a:rPr b="1" lang="en" sz="2500">
                <a:latin typeface="Georgia"/>
                <a:ea typeface="Georgia"/>
                <a:cs typeface="Georgia"/>
                <a:sym typeface="Georgia"/>
              </a:rPr>
              <a:t>, and </a:t>
            </a:r>
            <a:r>
              <a:rPr b="1" lang="en" sz="2500">
                <a:solidFill>
                  <a:srgbClr val="D96422"/>
                </a:solidFill>
                <a:latin typeface="Georgia"/>
                <a:ea typeface="Georgia"/>
                <a:cs typeface="Georgia"/>
                <a:sym typeface="Georgia"/>
              </a:rPr>
              <a:t>Time-Saving Tools</a:t>
            </a:r>
            <a:r>
              <a:rPr b="1" lang="en" sz="2500">
                <a:latin typeface="Georgia"/>
                <a:ea typeface="Georgia"/>
                <a:cs typeface="Georgia"/>
                <a:sym typeface="Georgia"/>
              </a:rPr>
              <a:t> for </a:t>
            </a:r>
            <a:r>
              <a:rPr b="1" lang="en" sz="2500">
                <a:solidFill>
                  <a:srgbClr val="38761D"/>
                </a:solidFill>
                <a:latin typeface="Georgia"/>
                <a:ea typeface="Georgia"/>
                <a:cs typeface="Georgia"/>
                <a:sym typeface="Georgia"/>
              </a:rPr>
              <a:t>Every </a:t>
            </a:r>
            <a:r>
              <a:rPr b="1" lang="en" sz="2500">
                <a:solidFill>
                  <a:srgbClr val="3C78D8"/>
                </a:solidFill>
                <a:latin typeface="Georgia"/>
                <a:ea typeface="Georgia"/>
                <a:cs typeface="Georgia"/>
                <a:sym typeface="Georgia"/>
              </a:rPr>
              <a:t>Classroom</a:t>
            </a:r>
            <a:endParaRPr b="1" sz="2500">
              <a:solidFill>
                <a:srgbClr val="3C78D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Anthony Barba </a:t>
            </a:r>
            <a:r>
              <a:rPr lang="en" sz="2200"/>
              <a:t>/ 26’ CSTA Impact Fellow / June 15th / 9:45 am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247950" y="522699"/>
            <a:ext cx="7105200" cy="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30"/>
              <a:t>Framing the Problem …</a:t>
            </a:r>
            <a:endParaRPr b="1" sz="3730"/>
          </a:p>
        </p:txBody>
      </p:sp>
      <p:sp>
        <p:nvSpPr>
          <p:cNvPr id="208" name="Google Shape;208;p27"/>
          <p:cNvSpPr txBox="1"/>
          <p:nvPr/>
        </p:nvSpPr>
        <p:spPr>
          <a:xfrm>
            <a:off x="247950" y="1056954"/>
            <a:ext cx="827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45F06"/>
                </a:solidFill>
              </a:rPr>
              <a:t>S</a:t>
            </a:r>
            <a:r>
              <a:rPr b="1" lang="en" sz="2400">
                <a:solidFill>
                  <a:srgbClr val="B45F06"/>
                </a:solidFill>
              </a:rPr>
              <a:t>oftware IDEs in a classroom introduce challenges:</a:t>
            </a:r>
            <a:endParaRPr b="1" sz="2400">
              <a:solidFill>
                <a:srgbClr val="B45F06"/>
              </a:solidFill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337575" y="1549450"/>
            <a:ext cx="85023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Often too complex for beginners 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Over-dependence on features like autocompletion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eorgia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Plagiarism/AI-generated code concerns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Compatibility issues with classroom management platforms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Students may not have access to software at home 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2000"/>
              <a:buFont typeface="Georgia"/>
              <a:buChar char="●"/>
            </a:pPr>
            <a:r>
              <a:rPr b="1" lang="en" sz="20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Teachers often depend on their IT department for technical issues</a:t>
            </a:r>
            <a:endParaRPr b="1" sz="20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28"/>
          <p:cNvGraphicFramePr/>
          <p:nvPr/>
        </p:nvGraphicFramePr>
        <p:xfrm>
          <a:off x="167760" y="11595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{F6D83A21-12F1-4BB9-B19C-7CB9C3E5A09C}</a:tableStyleId>
              </a:tblPr>
              <a:tblGrid>
                <a:gridCol w="1307775"/>
                <a:gridCol w="3745800"/>
                <a:gridCol w="3540300"/>
              </a:tblGrid>
              <a:tr h="50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Feature</a:t>
                      </a:r>
                      <a:endParaRPr b="1"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Web-Based IDE (e.g., GitHub Codespaces,</a:t>
                      </a:r>
                      <a:r>
                        <a:rPr b="1" lang="en" sz="1050">
                          <a:uFill>
                            <a:noFill/>
                          </a:uFill>
                          <a:latin typeface="Roboto"/>
                          <a:ea typeface="Roboto"/>
                          <a:cs typeface="Roboto"/>
                          <a:sym typeface="Roboto"/>
                          <a:hlinkClick r:id="rId3"/>
                        </a:rPr>
                        <a:t> </a:t>
                      </a:r>
                      <a:r>
                        <a:rPr lang="en" sz="1050" u="sng">
                          <a:solidFill>
                            <a:schemeClr val="hlink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4"/>
                        </a:rPr>
                        <a:t>Replit</a:t>
                      </a:r>
                      <a:r>
                        <a:rPr b="1" lang="en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b="1"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Traditional Desktop IDE (e.g., Visual Studio Code,</a:t>
                      </a:r>
                      <a:r>
                        <a:rPr b="1" lang="en" sz="1050">
                          <a:uFill>
                            <a:noFill/>
                          </a:uFill>
                          <a:latin typeface="Roboto"/>
                          <a:ea typeface="Roboto"/>
                          <a:cs typeface="Roboto"/>
                          <a:sym typeface="Roboto"/>
                          <a:hlinkClick r:id="rId5"/>
                        </a:rPr>
                        <a:t> </a:t>
                      </a:r>
                      <a:r>
                        <a:rPr lang="en" sz="1050" u="sng">
                          <a:solidFill>
                            <a:schemeClr val="hlink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6"/>
                        </a:rPr>
                        <a:t>IntelliJ IDEA</a:t>
                      </a:r>
                      <a:r>
                        <a:rPr b="1" lang="en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b="1"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Setup &amp; Maintenance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No local installation or environment configuration required; the workspace is ready instantly.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Requires local installation, manual software updates, and local dependency management.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Hardware Dependency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Low. The remote server handles heavy lifting (compiling, running), allowing work even on low-spec devices.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High. Relies heavily on the local machine's CPU, RAM, and storage capacity to compile and run code.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Collaboration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Built-in, real-time collaboration (like Google Docs for code).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Collaboration typically requires manual file sharing, Git commits, or screen sharing.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Connectivity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Requires an active, stable internet connection to code and access files.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Works offline; you only need an internet connection to sync changes or pull external packages.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Portability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High. Access your exact, customized development environment from any computer.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Low to medium. Tied primarily to the specific machine where the software is installed.</a:t>
                      </a:r>
                      <a:endParaRPr sz="1050"/>
                    </a:p>
                  </a:txBody>
                  <a:tcPr marT="91425" marB="91425" marR="91425" marL="91425">
                    <a:lnT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44474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5" name="Google Shape;215;p28"/>
          <p:cNvSpPr txBox="1"/>
          <p:nvPr>
            <p:ph type="title"/>
          </p:nvPr>
        </p:nvSpPr>
        <p:spPr>
          <a:xfrm>
            <a:off x="141188" y="523970"/>
            <a:ext cx="8692500" cy="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30"/>
              <a:t>Web-Based vs Desktop IDE</a:t>
            </a:r>
            <a:endParaRPr b="1" sz="3030"/>
          </a:p>
        </p:txBody>
      </p:sp>
      <p:sp>
        <p:nvSpPr>
          <p:cNvPr id="216" name="Google Shape;216;p28"/>
          <p:cNvSpPr/>
          <p:nvPr/>
        </p:nvSpPr>
        <p:spPr>
          <a:xfrm>
            <a:off x="0" y="2364950"/>
            <a:ext cx="8737200" cy="1332600"/>
          </a:xfrm>
          <a:prstGeom prst="ellipse">
            <a:avLst/>
          </a:prstGeom>
          <a:noFill/>
          <a:ln cap="flat" cmpd="sng" w="28575">
            <a:solidFill>
              <a:srgbClr val="D9642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247950" y="530037"/>
            <a:ext cx="8692500" cy="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30"/>
              <a:t>What do I want in a web-based IDE?</a:t>
            </a:r>
            <a:endParaRPr b="1" sz="3230"/>
          </a:p>
        </p:txBody>
      </p:sp>
      <p:sp>
        <p:nvSpPr>
          <p:cNvPr id="222" name="Google Shape;222;p29"/>
          <p:cNvSpPr/>
          <p:nvPr/>
        </p:nvSpPr>
        <p:spPr>
          <a:xfrm>
            <a:off x="972000" y="1401450"/>
            <a:ext cx="3257270" cy="6179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90000"/>
                </a:solidFill>
                <a:latin typeface="Arial"/>
              </a:rPr>
              <a:t>Easy to Grade!</a:t>
            </a:r>
          </a:p>
        </p:txBody>
      </p:sp>
      <p:sp>
        <p:nvSpPr>
          <p:cNvPr id="223" name="Google Shape;223;p29"/>
          <p:cNvSpPr/>
          <p:nvPr/>
        </p:nvSpPr>
        <p:spPr>
          <a:xfrm>
            <a:off x="836914" y="2348164"/>
            <a:ext cx="3414318" cy="485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Arial"/>
              </a:rPr>
              <a:t>LMS Integration</a:t>
            </a:r>
          </a:p>
        </p:txBody>
      </p:sp>
      <p:sp>
        <p:nvSpPr>
          <p:cNvPr id="224" name="Google Shape;224;p29"/>
          <p:cNvSpPr/>
          <p:nvPr/>
        </p:nvSpPr>
        <p:spPr>
          <a:xfrm>
            <a:off x="247938" y="3148864"/>
            <a:ext cx="5048175" cy="485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C4587"/>
                </a:solidFill>
                <a:latin typeface="Arial"/>
              </a:rPr>
              <a:t>Multiple CS Languages</a:t>
            </a:r>
          </a:p>
        </p:txBody>
      </p:sp>
      <p:sp>
        <p:nvSpPr>
          <p:cNvPr id="225" name="Google Shape;225;p29"/>
          <p:cNvSpPr/>
          <p:nvPr/>
        </p:nvSpPr>
        <p:spPr>
          <a:xfrm>
            <a:off x="1024775" y="3936139"/>
            <a:ext cx="3151716" cy="485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0124D"/>
                </a:solidFill>
                <a:latin typeface="Arial"/>
              </a:rPr>
              <a:t>GUI Capability</a:t>
            </a:r>
          </a:p>
        </p:txBody>
      </p:sp>
      <p:sp>
        <p:nvSpPr>
          <p:cNvPr id="226" name="Google Shape;226;p29"/>
          <p:cNvSpPr/>
          <p:nvPr/>
        </p:nvSpPr>
        <p:spPr>
          <a:xfrm>
            <a:off x="4823300" y="1429052"/>
            <a:ext cx="3650570" cy="562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783F04"/>
                </a:solidFill>
                <a:latin typeface="Arial"/>
              </a:rPr>
              <a:t>Plagiarism Tools</a:t>
            </a:r>
          </a:p>
        </p:txBody>
      </p:sp>
      <p:sp>
        <p:nvSpPr>
          <p:cNvPr id="227" name="Google Shape;227;p29"/>
          <p:cNvSpPr/>
          <p:nvPr/>
        </p:nvSpPr>
        <p:spPr>
          <a:xfrm>
            <a:off x="4721174" y="2348164"/>
            <a:ext cx="4097971" cy="3826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A64D79"/>
                </a:solidFill>
                <a:latin typeface="Arial"/>
              </a:rPr>
              <a:t>Comment on Code</a:t>
            </a:r>
          </a:p>
        </p:txBody>
      </p:sp>
      <p:sp>
        <p:nvSpPr>
          <p:cNvPr id="228" name="Google Shape;228;p29"/>
          <p:cNvSpPr/>
          <p:nvPr/>
        </p:nvSpPr>
        <p:spPr>
          <a:xfrm>
            <a:off x="5738165" y="3151976"/>
            <a:ext cx="2684265" cy="47882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45F06"/>
                </a:solidFill>
                <a:latin typeface="Arial"/>
              </a:rPr>
              <a:t>Accessibility</a:t>
            </a:r>
          </a:p>
        </p:txBody>
      </p:sp>
      <p:sp>
        <p:nvSpPr>
          <p:cNvPr id="229" name="Google Shape;229;p29"/>
          <p:cNvSpPr/>
          <p:nvPr/>
        </p:nvSpPr>
        <p:spPr>
          <a:xfrm>
            <a:off x="4721175" y="3990439"/>
            <a:ext cx="3612750" cy="37643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AI Teacher Tools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225760" y="531658"/>
            <a:ext cx="8692500" cy="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30"/>
              <a:t>The best solution I have found is …</a:t>
            </a:r>
            <a:endParaRPr b="1" sz="3030"/>
          </a:p>
        </p:txBody>
      </p:sp>
      <p:grpSp>
        <p:nvGrpSpPr>
          <p:cNvPr id="235" name="Google Shape;235;p30"/>
          <p:cNvGrpSpPr/>
          <p:nvPr/>
        </p:nvGrpSpPr>
        <p:grpSpPr>
          <a:xfrm>
            <a:off x="442329" y="1045140"/>
            <a:ext cx="5984580" cy="518309"/>
            <a:chOff x="604244" y="1323693"/>
            <a:chExt cx="7918206" cy="685775"/>
          </a:xfrm>
        </p:grpSpPr>
        <p:sp>
          <p:nvSpPr>
            <p:cNvPr id="236" name="Google Shape;236;p30"/>
            <p:cNvSpPr txBox="1"/>
            <p:nvPr/>
          </p:nvSpPr>
          <p:spPr>
            <a:xfrm>
              <a:off x="3524150" y="1519377"/>
              <a:ext cx="4998300" cy="4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100" lIns="69100" spcFirstLastPara="1" rIns="69100" wrap="square" tIns="691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36">
                  <a:solidFill>
                    <a:srgbClr val="003A6D"/>
                  </a:solidFill>
                </a:rPr>
                <a:t>Online IDE</a:t>
              </a:r>
              <a:r>
                <a:rPr lang="en" sz="1436">
                  <a:solidFill>
                    <a:srgbClr val="9FC5E8"/>
                  </a:solidFill>
                </a:rPr>
                <a:t>  </a:t>
              </a:r>
              <a:r>
                <a:rPr lang="en" sz="1436">
                  <a:solidFill>
                    <a:srgbClr val="003A6D"/>
                  </a:solidFill>
                </a:rPr>
                <a:t>| Quizzes | Coding Curriculum</a:t>
              </a:r>
              <a:endParaRPr sz="1436">
                <a:solidFill>
                  <a:srgbClr val="003A6D"/>
                </a:solidFill>
              </a:endParaRPr>
            </a:p>
          </p:txBody>
        </p:sp>
        <p:pic>
          <p:nvPicPr>
            <p:cNvPr id="237" name="Google Shape;23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4244" y="1323693"/>
              <a:ext cx="2919899" cy="685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his is an image of the JuiceMind IDE." id="238" name="Google Shape;238;p30" title="ID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475" y="1506300"/>
            <a:ext cx="4706624" cy="3369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n Eduguardian image of Anthony Barba with an expression of confidence." id="239" name="Google Shape;239;p30" title="Adobe Express - file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875" y="1638500"/>
            <a:ext cx="1180550" cy="12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/>
        </p:nvSpPr>
        <p:spPr>
          <a:xfrm>
            <a:off x="116175" y="532175"/>
            <a:ext cx="4713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Two</a:t>
            </a: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Ways to Use the IDE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s's content creation choices."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00" y="1085750"/>
            <a:ext cx="3144751" cy="35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/>
          <p:nvPr/>
        </p:nvSpPr>
        <p:spPr>
          <a:xfrm>
            <a:off x="731250" y="1554750"/>
            <a:ext cx="3035700" cy="5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/>
          <p:nvPr/>
        </p:nvSpPr>
        <p:spPr>
          <a:xfrm>
            <a:off x="676825" y="2199200"/>
            <a:ext cx="3035700" cy="5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 txBox="1"/>
          <p:nvPr/>
        </p:nvSpPr>
        <p:spPr>
          <a:xfrm>
            <a:off x="4114125" y="1554750"/>
            <a:ext cx="39201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Coding Assignment</a:t>
            </a:r>
            <a:endParaRPr b="1"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</a:t>
            </a:r>
            <a:endParaRPr b="1"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Lesson</a:t>
            </a:r>
            <a:endParaRPr b="1"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/>
        </p:nvSpPr>
        <p:spPr>
          <a:xfrm>
            <a:off x="116175" y="532175"/>
            <a:ext cx="4713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 a Coding Assignment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what the JuiceMind IDE looks like in a coding assignment." id="254" name="Google Shape;254;p32" title="IDE in Coding Assign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363" y="1177775"/>
            <a:ext cx="5843275" cy="32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/>
        </p:nvSpPr>
        <p:spPr>
          <a:xfrm>
            <a:off x="116175" y="532175"/>
            <a:ext cx="4713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 a Lesson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what the JuiceMind IDE looks like in a lesson." id="260" name="Google Shape;260;p33" title="IDE in a Less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838" y="1198900"/>
            <a:ext cx="5660325" cy="31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/>
          <p:nvPr/>
        </p:nvSpPr>
        <p:spPr>
          <a:xfrm>
            <a:off x="116175" y="532175"/>
            <a:ext cx="88629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Applying CS Practices in Real Time</a:t>
            </a:r>
            <a:endParaRPr b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144250" y="1077200"/>
            <a:ext cx="86580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How does the IDE support the programing development cycle?</a:t>
            </a:r>
            <a:endParaRPr b="1" sz="19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that displays the programming developing cycle." id="267" name="Google Shape;267;p34" title="image_f5750c8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325" y="1508550"/>
            <a:ext cx="5880783" cy="32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/>
        </p:nvSpPr>
        <p:spPr>
          <a:xfrm>
            <a:off x="116175" y="532175"/>
            <a:ext cx="88629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Applying CS Practices in Real Time</a:t>
            </a:r>
            <a:endParaRPr b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 video on using the IDE to fix syntax and logic errors, and to help students in real-time with feedback!" id="273" name="Google Shape;273;p35" title="Applying CS Practices in Real Tim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399" y="1247433"/>
            <a:ext cx="5583200" cy="3140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080000" dist="38100">
              <a:srgbClr val="000000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AI coding assignment generator."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148" y="1269620"/>
            <a:ext cx="5679475" cy="34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n Eduguardian image of Anthony Barba in his super hero pose as the Looprider." id="280" name="Google Shape;280;p36" title="Adobe Express - fi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03050"/>
            <a:ext cx="2281200" cy="28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/>
          <p:nvPr/>
        </p:nvSpPr>
        <p:spPr>
          <a:xfrm>
            <a:off x="2204706" y="196215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/>
        </p:nvSpPr>
        <p:spPr>
          <a:xfrm>
            <a:off x="1308801" y="462745"/>
            <a:ext cx="2938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D96422"/>
                </a:solidFill>
                <a:latin typeface="Georgia"/>
                <a:ea typeface="Georgia"/>
                <a:cs typeface="Georgia"/>
                <a:sym typeface="Georgia"/>
              </a:rPr>
              <a:t>What!</a:t>
            </a:r>
            <a:r>
              <a:rPr b="1" lang="en" sz="3800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2300">
              <a:solidFill>
                <a:srgbClr val="980000"/>
              </a:solidFill>
            </a:endParaRPr>
          </a:p>
        </p:txBody>
      </p:sp>
      <p:pic>
        <p:nvPicPr>
          <p:cNvPr descr="This is an Eduguardian image of Anthony Barba with an expression of excitement." id="144" name="Google Shape;144;p19" title="Untitled - May 22, 2026 at 09.10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00" y="524332"/>
            <a:ext cx="1119063" cy="13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2991323" y="570512"/>
            <a:ext cx="607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session on Web-Based IDE’s…</a:t>
            </a:r>
            <a:endParaRPr b="1"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6" name="Google Shape;146;p19"/>
          <p:cNvSpPr txBox="1"/>
          <p:nvPr/>
        </p:nvSpPr>
        <p:spPr>
          <a:xfrm>
            <a:off x="545050" y="1813553"/>
            <a:ext cx="82899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96422"/>
                </a:solidFill>
                <a:latin typeface="Georgia"/>
                <a:ea typeface="Georgia"/>
                <a:cs typeface="Georgia"/>
                <a:sym typeface="Georgia"/>
              </a:rPr>
              <a:t>Session Goals:</a:t>
            </a:r>
            <a:endParaRPr b="1" sz="3500">
              <a:solidFill>
                <a:srgbClr val="D964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Char char="●"/>
            </a:pP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Learn how JuiceMind’s free web-based IDE can streamline program development and grading, including free AI tools!</a:t>
            </a:r>
            <a:endParaRPr b="1"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Char char="●"/>
            </a:pP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Explore strategies for maintaining academic integrity and accessibility.</a:t>
            </a:r>
            <a:endParaRPr b="1"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Char char="●"/>
            </a:pP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Walk away with tools and classroom practices to make CS instruction more efficient and equitable.</a:t>
            </a:r>
            <a:endParaRPr b="1"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1465825" y="1083550"/>
            <a:ext cx="5746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… will it be worth my time?</a:t>
            </a:r>
            <a:endParaRPr sz="19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AI lesson generator." id="287" name="Google Shape;287;p37" title="GenerateLessonwithAI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524" y="1253472"/>
            <a:ext cx="5324251" cy="34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>
            <a:off x="2204706" y="196215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06666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AI coding test generator." id="294" name="Google Shape;2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150" y="1407800"/>
            <a:ext cx="6614999" cy="3066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n Eduguardian image of Anthony Barba peeking around the Google slide." id="295" name="Google Shape;295;p38" title="Untitled - May 22, 2026 at 09.08.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3600" y="2013800"/>
            <a:ext cx="1270400" cy="31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/>
          <p:nvPr/>
        </p:nvSpPr>
        <p:spPr>
          <a:xfrm>
            <a:off x="2204706" y="196215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supported coding languages."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338" y="1341275"/>
            <a:ext cx="7301326" cy="33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/>
          <p:nvPr/>
        </p:nvSpPr>
        <p:spPr>
          <a:xfrm>
            <a:off x="1844156" y="1293688"/>
            <a:ext cx="4813300" cy="325996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  <a:t>Mostly</a:t>
            </a:r>
            <a:b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</a:br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GUI support for HTML and JS." id="309" name="Google Shape;309;p40" title="GUI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625" y="1336200"/>
            <a:ext cx="6086048" cy="3235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/>
          <p:nvPr/>
        </p:nvSpPr>
        <p:spPr>
          <a:xfrm>
            <a:off x="2136181" y="196200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EA66C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GUI support for Python." id="316" name="Google Shape;316;p41" title="Screenshot 2026-05-22 2130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700" y="1301925"/>
            <a:ext cx="6283899" cy="33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/>
          <p:nvPr/>
        </p:nvSpPr>
        <p:spPr>
          <a:xfrm>
            <a:off x="2136181" y="196200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5511314" y="1564271"/>
            <a:ext cx="3460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Grading with </a:t>
            </a:r>
            <a:r>
              <a:rPr b="1" lang="en" sz="3200">
                <a:solidFill>
                  <a:srgbClr val="0F62FE"/>
                </a:solidFill>
                <a:latin typeface="Comfortaa"/>
                <a:ea typeface="Comfortaa"/>
                <a:cs typeface="Comfortaa"/>
                <a:sym typeface="Comfortaa"/>
              </a:rPr>
              <a:t>Artificial Intelligence</a:t>
            </a:r>
            <a:endParaRPr b="1" sz="3200">
              <a:solidFill>
                <a:srgbClr val="0F62FE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24" name="Google Shape;324;p42"/>
          <p:cNvGrpSpPr/>
          <p:nvPr/>
        </p:nvGrpSpPr>
        <p:grpSpPr>
          <a:xfrm>
            <a:off x="235339" y="1351595"/>
            <a:ext cx="5057100" cy="2922000"/>
            <a:chOff x="2043450" y="1853475"/>
            <a:chExt cx="5057100" cy="2922000"/>
          </a:xfrm>
        </p:grpSpPr>
        <p:sp>
          <p:nvSpPr>
            <p:cNvPr id="325" name="Google Shape;325;p42"/>
            <p:cNvSpPr/>
            <p:nvPr/>
          </p:nvSpPr>
          <p:spPr>
            <a:xfrm>
              <a:off x="2043450" y="1853475"/>
              <a:ext cx="5057100" cy="2922000"/>
            </a:xfrm>
            <a:prstGeom prst="rect">
              <a:avLst/>
            </a:prstGeom>
            <a:noFill/>
            <a:ln cap="flat" cmpd="sng" w="19050">
              <a:solidFill>
                <a:srgbClr val="003A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This is an image of JuiceMind's AI scoring for AP CSA's FRQ's." id="326" name="Google Shape;326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5150" y="1884063"/>
              <a:ext cx="4973660" cy="2860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" name="Google Shape;327;p42"/>
          <p:cNvSpPr txBox="1"/>
          <p:nvPr/>
        </p:nvSpPr>
        <p:spPr>
          <a:xfrm>
            <a:off x="5511314" y="3312646"/>
            <a:ext cx="289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Efficient, consistent, reliable grading</a:t>
            </a:r>
            <a:endParaRPr b="1" i="1" sz="1700">
              <a:solidFill>
                <a:srgbClr val="003A6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8" name="Google Shape;328;p42"/>
          <p:cNvSpPr/>
          <p:nvPr/>
        </p:nvSpPr>
        <p:spPr>
          <a:xfrm>
            <a:off x="1315475" y="1415713"/>
            <a:ext cx="2165575" cy="279377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FREE</a:t>
            </a:r>
            <a:b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</a:br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for</a:t>
            </a:r>
            <a:b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</a:br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AP CS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image of JuiceMind's Kahoot-style quiz platform." id="334" name="Google Shape;334;p43" title="KahootQuizze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575" y="1310000"/>
            <a:ext cx="7018149" cy="3193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/>
          <p:nvPr/>
        </p:nvSpPr>
        <p:spPr>
          <a:xfrm>
            <a:off x="2204706" y="1962150"/>
            <a:ext cx="4734952" cy="12195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06666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/>
          <p:nvPr/>
        </p:nvSpPr>
        <p:spPr>
          <a:xfrm>
            <a:off x="124250" y="532175"/>
            <a:ext cx="87588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Supporting Content Development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484900" y="1352044"/>
            <a:ext cx="3058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Teach with pre-made </a:t>
            </a:r>
            <a:r>
              <a:rPr b="1" i="1" lang="en" sz="2800">
                <a:solidFill>
                  <a:srgbClr val="307AF3"/>
                </a:solidFill>
                <a:latin typeface="Comfortaa"/>
                <a:ea typeface="Comfortaa"/>
                <a:cs typeface="Comfortaa"/>
                <a:sym typeface="Comfortaa"/>
              </a:rPr>
              <a:t>lessons</a:t>
            </a:r>
            <a:r>
              <a:rPr b="1" lang="en" sz="28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1" i="1" lang="en" sz="2800">
                <a:solidFill>
                  <a:srgbClr val="307AF3"/>
                </a:solidFill>
                <a:latin typeface="Comfortaa"/>
                <a:ea typeface="Comfortaa"/>
                <a:cs typeface="Comfortaa"/>
                <a:sym typeface="Comfortaa"/>
              </a:rPr>
              <a:t>exercises</a:t>
            </a:r>
            <a:r>
              <a:rPr b="1" lang="en" sz="28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1" lang="en" sz="2800">
                <a:solidFill>
                  <a:srgbClr val="307AF3"/>
                </a:solidFill>
                <a:latin typeface="Comfortaa"/>
                <a:ea typeface="Comfortaa"/>
                <a:cs typeface="Comfortaa"/>
                <a:sym typeface="Comfortaa"/>
              </a:rPr>
              <a:t>Unplugged activities</a:t>
            </a:r>
            <a:r>
              <a:rPr b="1" lang="en" sz="2800">
                <a:solidFill>
                  <a:srgbClr val="003A6D"/>
                </a:solidFill>
                <a:latin typeface="Comfortaa"/>
                <a:ea typeface="Comfortaa"/>
                <a:cs typeface="Comfortaa"/>
                <a:sym typeface="Comfortaa"/>
              </a:rPr>
              <a:t>, and </a:t>
            </a:r>
            <a:r>
              <a:rPr b="1" lang="en" sz="2800">
                <a:solidFill>
                  <a:srgbClr val="307AF3"/>
                </a:solidFill>
                <a:latin typeface="Comfortaa"/>
                <a:ea typeface="Comfortaa"/>
                <a:cs typeface="Comfortaa"/>
                <a:sym typeface="Comfortaa"/>
              </a:rPr>
              <a:t>quizzes</a:t>
            </a:r>
            <a:endParaRPr b="1" sz="2800">
              <a:solidFill>
                <a:srgbClr val="307AF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This is an image of JuiceMind's premade content options for AP CSA and AP CSP."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000" y="1433375"/>
            <a:ext cx="4730977" cy="2737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4"/>
          <p:cNvSpPr/>
          <p:nvPr/>
        </p:nvSpPr>
        <p:spPr>
          <a:xfrm>
            <a:off x="2356938" y="1300124"/>
            <a:ext cx="4293422" cy="3003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  <a:t>Mostly</a:t>
            </a:r>
            <a:b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</a:br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  <a:t>FREE!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/>
        </p:nvSpPr>
        <p:spPr>
          <a:xfrm>
            <a:off x="1936800" y="629075"/>
            <a:ext cx="52704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Wrap-Up and Q&amp;A</a:t>
            </a:r>
            <a:endParaRPr b="1"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This is an Eduguardian image of Anthony Barba with an expression of satisfaction." id="349" name="Google Shape;349;p45" title="Untitled - May 22, 2026 at 09.06.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0" y="3553500"/>
            <a:ext cx="987525" cy="115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45"/>
          <p:cNvGrpSpPr/>
          <p:nvPr/>
        </p:nvGrpSpPr>
        <p:grpSpPr>
          <a:xfrm>
            <a:off x="1124091" y="3670111"/>
            <a:ext cx="2474557" cy="1026203"/>
            <a:chOff x="1733028" y="3380252"/>
            <a:chExt cx="3210375" cy="1331348"/>
          </a:xfrm>
        </p:grpSpPr>
        <p:pic>
          <p:nvPicPr>
            <p:cNvPr id="351" name="Google Shape;351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3028" y="4079950"/>
              <a:ext cx="3210375" cy="63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85609" y="3380252"/>
              <a:ext cx="1813491" cy="725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3" name="Google Shape;35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1200" y="3670100"/>
            <a:ext cx="5335150" cy="47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 QR code to Anthony's Hi Hello contact information." id="354" name="Google Shape;35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2238" y="1363550"/>
            <a:ext cx="2079526" cy="207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/>
        </p:nvSpPr>
        <p:spPr>
          <a:xfrm>
            <a:off x="141000" y="593150"/>
            <a:ext cx="880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Feel FREE to explore during the session!</a:t>
            </a:r>
            <a:endParaRPr b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3" name="Google Shape;153;p20"/>
          <p:cNvSpPr txBox="1"/>
          <p:nvPr/>
        </p:nvSpPr>
        <p:spPr>
          <a:xfrm>
            <a:off x="141000" y="1090821"/>
            <a:ext cx="8289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D96422"/>
                </a:solidFill>
                <a:latin typeface="Georgia"/>
                <a:ea typeface="Georgia"/>
                <a:cs typeface="Georgia"/>
                <a:sym typeface="Georgia"/>
              </a:rPr>
              <a:t>To make an account</a:t>
            </a:r>
            <a:r>
              <a:rPr b="1" lang="en" sz="2600">
                <a:solidFill>
                  <a:srgbClr val="D96422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b="1" sz="2600">
              <a:solidFill>
                <a:srgbClr val="D964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900"/>
              <a:buFont typeface="Georgia"/>
              <a:buChar char="●"/>
            </a:pP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Go to </a:t>
            </a:r>
            <a:r>
              <a:rPr b="1" lang="en" sz="19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Juicemind.com</a:t>
            </a: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and click JOIN</a:t>
            </a:r>
            <a:endParaRPr b="1"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An image of the JuiceMind sign-up prompt from their website."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463" y="1968028"/>
            <a:ext cx="2140866" cy="2733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type="title"/>
          </p:nvPr>
        </p:nvSpPr>
        <p:spPr>
          <a:xfrm>
            <a:off x="363525" y="711425"/>
            <a:ext cx="81882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30"/>
              <a:t>Welcome and           … </a:t>
            </a:r>
            <a:endParaRPr b="1" sz="3830"/>
          </a:p>
        </p:txBody>
      </p:sp>
      <p:pic>
        <p:nvPicPr>
          <p:cNvPr descr="This is an Eduguardian image of Anthony Barba with an expression of satisfaction." id="160" name="Google Shape;160;p21" title="Untitled - May 22, 2026 at 09.06.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0" y="3553500"/>
            <a:ext cx="987525" cy="115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1"/>
          <p:cNvGrpSpPr/>
          <p:nvPr/>
        </p:nvGrpSpPr>
        <p:grpSpPr>
          <a:xfrm>
            <a:off x="1124091" y="3670111"/>
            <a:ext cx="2474557" cy="1026203"/>
            <a:chOff x="1733028" y="3380252"/>
            <a:chExt cx="3210375" cy="1331348"/>
          </a:xfrm>
        </p:grpSpPr>
        <p:pic>
          <p:nvPicPr>
            <p:cNvPr id="162" name="Google Shape;162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3028" y="4079950"/>
              <a:ext cx="3210375" cy="63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85609" y="3380252"/>
              <a:ext cx="1813491" cy="725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4" name="Google Shape;16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1200" y="3670100"/>
            <a:ext cx="5335150" cy="47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with a beard and mustache is asking who is this guy (Provided by Tenor)" id="165" name="Google Shape;16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7100" y="580363"/>
            <a:ext cx="987525" cy="9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>
            <p:ph type="title"/>
          </p:nvPr>
        </p:nvSpPr>
        <p:spPr>
          <a:xfrm>
            <a:off x="415325" y="1540000"/>
            <a:ext cx="75819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30">
                <a:solidFill>
                  <a:srgbClr val="434343"/>
                </a:solidFill>
              </a:rPr>
              <a:t>Primarily a teacher at East Valley High School…</a:t>
            </a:r>
            <a:endParaRPr b="1" sz="2130">
              <a:solidFill>
                <a:srgbClr val="434343"/>
              </a:solidFill>
            </a:endParaRPr>
          </a:p>
        </p:txBody>
      </p:sp>
      <p:sp>
        <p:nvSpPr>
          <p:cNvPr id="167" name="Google Shape;167;p21"/>
          <p:cNvSpPr txBox="1"/>
          <p:nvPr>
            <p:ph type="title"/>
          </p:nvPr>
        </p:nvSpPr>
        <p:spPr>
          <a:xfrm>
            <a:off x="5193011" y="2294825"/>
            <a:ext cx="33102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30">
                <a:solidFill>
                  <a:srgbClr val="434343"/>
                </a:solidFill>
              </a:rPr>
              <a:t>… in Yakima, WA</a:t>
            </a:r>
            <a:br>
              <a:rPr b="1" lang="en" sz="2130">
                <a:solidFill>
                  <a:srgbClr val="434343"/>
                </a:solidFill>
              </a:rPr>
            </a:br>
            <a:r>
              <a:rPr b="1" lang="en" sz="2130">
                <a:solidFill>
                  <a:srgbClr val="434343"/>
                </a:solidFill>
              </a:rPr>
              <a:t>but also …</a:t>
            </a:r>
            <a:endParaRPr b="1" sz="2130">
              <a:solidFill>
                <a:srgbClr val="434343"/>
              </a:solidFill>
            </a:endParaRPr>
          </a:p>
        </p:txBody>
      </p:sp>
      <p:pic>
        <p:nvPicPr>
          <p:cNvPr descr="An image of East Valley High School in Yakima, WA" id="168" name="Google Shape;16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856" y="2024594"/>
            <a:ext cx="4498175" cy="1341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439050" y="659600"/>
            <a:ext cx="82659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30"/>
              <a:t>Disclaimer: I do not work for… </a:t>
            </a:r>
            <a:endParaRPr b="1" sz="3830"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865" y="1634698"/>
            <a:ext cx="6008275" cy="1411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n Eduguardian image of Anthony Barba peeking around the Google slide." id="175" name="Google Shape;175;p22" title="Untitled - May 22, 2026 at 09.08.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8206" y="2172950"/>
            <a:ext cx="1205794" cy="29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>
            <p:ph type="title"/>
          </p:nvPr>
        </p:nvSpPr>
        <p:spPr>
          <a:xfrm>
            <a:off x="1323475" y="3295525"/>
            <a:ext cx="62988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30">
                <a:solidFill>
                  <a:schemeClr val="dk2"/>
                </a:solidFill>
              </a:rPr>
              <a:t>But I              the platform!</a:t>
            </a:r>
            <a:endParaRPr b="1" sz="3430">
              <a:solidFill>
                <a:schemeClr val="dk2"/>
              </a:solidFill>
            </a:endParaRPr>
          </a:p>
        </p:txBody>
      </p:sp>
      <p:pic>
        <p:nvPicPr>
          <p:cNvPr descr="a blue heart on a white background with a shadow (Provided by Tenor)" id="177" name="Google Shape;1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6275" y="2884800"/>
            <a:ext cx="1605725" cy="16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1187250" y="653125"/>
            <a:ext cx="67695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30"/>
              <a:t>This is my Classroom</a:t>
            </a:r>
            <a:endParaRPr b="1" sz="4230"/>
          </a:p>
        </p:txBody>
      </p:sp>
      <p:pic>
        <p:nvPicPr>
          <p:cNvPr descr="This is an image of Anthony Barba's CS classroom."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913" y="1649325"/>
            <a:ext cx="4800177" cy="270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type="title"/>
          </p:nvPr>
        </p:nvSpPr>
        <p:spPr>
          <a:xfrm>
            <a:off x="1187250" y="646650"/>
            <a:ext cx="6769500" cy="7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30"/>
              <a:t>This is my Family</a:t>
            </a:r>
            <a:endParaRPr b="1" sz="4230"/>
          </a:p>
        </p:txBody>
      </p:sp>
      <p:pic>
        <p:nvPicPr>
          <p:cNvPr descr="This is an image of Anthony Barba's family." id="189" name="Google Shape;189;p24" title="famil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125" y="1433050"/>
            <a:ext cx="4735749" cy="315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1187250" y="646650"/>
            <a:ext cx="6769500" cy="7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30"/>
              <a:t>This is my Family</a:t>
            </a:r>
            <a:endParaRPr b="1" sz="4230"/>
          </a:p>
        </p:txBody>
      </p:sp>
      <p:pic>
        <p:nvPicPr>
          <p:cNvPr descr="This is an image of Anthony Barba's family." id="195" name="Google Shape;195;p25" title="IMG_14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175" y="1405975"/>
            <a:ext cx="5597650" cy="3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799200" y="666100"/>
            <a:ext cx="7545600" cy="7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30"/>
              <a:t>This is my Summer Plan</a:t>
            </a:r>
            <a:endParaRPr b="1" sz="4230"/>
          </a:p>
        </p:txBody>
      </p:sp>
      <p:pic>
        <p:nvPicPr>
          <p:cNvPr descr="Vernazza village illuminated in the night, Cinque Terre, Liguria, Italy (Provided by Getty Images)"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474" y="1471925"/>
            <a:ext cx="4957752" cy="27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an image of Anthony Barba and his wife." id="202" name="Google Shape;202;p26" title="IMG_995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650" y="1471925"/>
            <a:ext cx="1867934" cy="277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