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41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x="18288000" cy="10287000"/>
  <p:notesSz cx="6858000" cy="9144000"/>
  <p:embeddedFontLst>
    <p:embeddedFont>
      <p:font typeface="Source Sans 3" charset="1" panose="020B0303030403020204"/>
      <p:regular r:id="rId39"/>
    </p:embeddedFont>
    <p:embeddedFont>
      <p:font typeface="Bobby Jones" charset="1" panose="00000000000000000000"/>
      <p:regular r:id="rId40"/>
    </p:embeddedFont>
    <p:embeddedFont>
      <p:font typeface="Source Sans Pro Bold" charset="1" panose="020B0703030403020204"/>
      <p:regular r:id="rId44"/>
    </p:embeddedFont>
    <p:embeddedFont>
      <p:font typeface="Source Sans Pro" charset="1" panose="020B0503030403020204"/>
      <p:regular r:id="rId45"/>
    </p:embeddedFont>
    <p:embeddedFont>
      <p:font typeface="Source Sans 3 Bold" charset="1" panose="020B0303030403020204"/>
      <p:regular r:id="rId47"/>
    </p:embeddedFont>
    <p:embeddedFont>
      <p:font typeface="Source Sans 3 Heavy" charset="1" panose="020B0303030403020204"/>
      <p:regular r:id="rId48"/>
    </p:embeddedFont>
    <p:embeddedFont>
      <p:font typeface="Source Sans 3 Medium" charset="1" panose="020B0303030403020204"/>
      <p:regular r:id="rId49"/>
    </p:embeddedFont>
    <p:embeddedFont>
      <p:font typeface="Source Sans 3 Semi-Bold" charset="1" panose="020B0303030403020204"/>
      <p:regular r:id="rId50"/>
    </p:embeddedFont>
    <p:embeddedFont>
      <p:font typeface="Source Sans 3 Light" charset="1" panose="020B0303030403020204"/>
      <p:regular r:id="rId53"/>
    </p:embeddedFont>
    <p:embeddedFont>
      <p:font typeface="Source Sans 3 Semi-Bold Italics" charset="1" panose="020B0303030403090204"/>
      <p:regular r:id="rId54"/>
    </p:embeddedFont>
    <p:embeddedFont>
      <p:font typeface="Source Sans 3 Extra-Light" charset="1" panose="020B0303030403020204"/>
      <p:regular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notesMasters/notesMaster1.xml" Type="http://schemas.openxmlformats.org/officeDocument/2006/relationships/notesMaster"/><Relationship Id="rId42" Target="theme/theme2.xml" Type="http://schemas.openxmlformats.org/officeDocument/2006/relationships/theme"/><Relationship Id="rId43" Target="notesSlides/notesSlide1.xml" Type="http://schemas.openxmlformats.org/officeDocument/2006/relationships/notesSlide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notesSlides/notesSlide2.xml" Type="http://schemas.openxmlformats.org/officeDocument/2006/relationships/notesSlide"/><Relationship Id="rId47" Target="fonts/font47.fntdata" Type="http://schemas.openxmlformats.org/officeDocument/2006/relationships/font"/><Relationship Id="rId48" Target="fonts/font48.fntdata" Type="http://schemas.openxmlformats.org/officeDocument/2006/relationships/font"/><Relationship Id="rId49" Target="fonts/font49.fntdata" Type="http://schemas.openxmlformats.org/officeDocument/2006/relationships/font"/><Relationship Id="rId5" Target="tableStyles.xml" Type="http://schemas.openxmlformats.org/officeDocument/2006/relationships/tableStyles"/><Relationship Id="rId50" Target="fonts/font50.fntdata" Type="http://schemas.openxmlformats.org/officeDocument/2006/relationships/font"/><Relationship Id="rId51" Target="notesSlides/notesSlide3.xml" Type="http://schemas.openxmlformats.org/officeDocument/2006/relationships/notesSlide"/><Relationship Id="rId52" Target="notesSlides/notesSlide4.xml" Type="http://schemas.openxmlformats.org/officeDocument/2006/relationships/notesSlide"/><Relationship Id="rId53" Target="fonts/font53.fntdata" Type="http://schemas.openxmlformats.org/officeDocument/2006/relationships/font"/><Relationship Id="rId54" Target="fonts/font54.fntdata" Type="http://schemas.openxmlformats.org/officeDocument/2006/relationships/font"/><Relationship Id="rId55" Target="notesSlides/notesSlide5.xml" Type="http://schemas.openxmlformats.org/officeDocument/2006/relationships/notesSlide"/><Relationship Id="rId56" Target="notesSlides/notesSlide6.xml" Type="http://schemas.openxmlformats.org/officeDocument/2006/relationships/notesSlide"/><Relationship Id="rId57" Target="fonts/font57.fntdata" Type="http://schemas.openxmlformats.org/officeDocument/2006/relationships/font"/><Relationship Id="rId58" Target="notesSlides/notesSlide7.xml" Type="http://schemas.openxmlformats.org/officeDocument/2006/relationships/notesSlide"/><Relationship Id="rId59" Target="notesSlides/notesSlide8.xml" Type="http://schemas.openxmlformats.org/officeDocument/2006/relationships/notesSlide"/><Relationship Id="rId6" Target="slides/slide1.xml" Type="http://schemas.openxmlformats.org/officeDocument/2006/relationships/slide"/><Relationship Id="rId60" Target="notesSlides/notesSlide9.xml" Type="http://schemas.openxmlformats.org/officeDocument/2006/relationships/notesSlide"/><Relationship Id="rId61" Target="notesSlides/notesSlide10.xml" Type="http://schemas.openxmlformats.org/officeDocument/2006/relationships/notes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3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2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4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1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2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Supporting healthy and safe peer support dynamics where youth feel empowered to have supportive conversations, set healthy boundaries, and know when to seek additional support. 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 min</a:t>
            </a:r>
          </a:p>
          <a:p>
            <a:r>
              <a:rPr lang="en-US"/>
              <a:t>Respond in chat, unmute, use an interactive tool?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we want to give you this background but also really share with you the framework that was developed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age ranges: 13-25 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giving a word to something that people have always experienced</a:t>
            </a:r>
          </a:p>
          <a:p>
            <a:r>
              <a:rPr lang="en-US"/>
              <a:t>- the "mature" ones</a:t>
            </a:r>
          </a:p>
          <a:p>
            <a:r>
              <a:rPr lang="en-US"/>
              <a:t>- "old soul"</a:t>
            </a:r>
          </a:p>
          <a:p>
            <a:r>
              <a:rPr lang="en-US"/>
              <a:t>this is what its called now, but has used different names to define the experience</a:t>
            </a:r>
          </a:p>
          <a:p>
            <a:r>
              <a:rPr lang="en-US"/>
              <a:t>goal: putting into perspective the modern experience</a:t>
            </a:r>
          </a:p>
          <a:p>
            <a:r>
              <a:rPr lang="en-US"/>
              <a:t/>
            </a:r>
          </a:p>
          <a:p>
            <a:r>
              <a:rPr lang="en-US"/>
              <a:t>- what are you hearing from young people around this?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</a:p>
          <a:p>
            <a:r>
              <a:rPr lang="en-US"/>
              <a:t>Ask what type of support would be the most helpful for them at that moment. </a:t>
            </a:r>
          </a:p>
          <a:p>
            <a:r>
              <a:rPr lang="en-US"/>
              <a:t>Give examples and allow them to pick what works best.</a:t>
            </a:r>
          </a:p>
          <a:p>
            <a:r>
              <a:rPr lang="en-US"/>
              <a:t>Allow them to pick a time and place for these conversations.</a:t>
            </a:r>
          </a:p>
          <a:p>
            <a:r>
              <a:rPr lang="en-US"/>
              <a:t>If you are the person being supported, you can ask for the type of support you are seeking.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Honor the silence</a:t>
            </a:r>
          </a:p>
          <a:p>
            <a:r>
              <a:rPr lang="en-US"/>
              <a:t>Occasionally, wait 2-3 seconds after someone says something, to respond. Maybe nod your head and smile, to show you are thinking about how to respond.</a:t>
            </a:r>
          </a:p>
          <a:p>
            <a:r>
              <a:rPr lang="en-US"/>
              <a:t>Taking 1 or 2 slow belly breaths after someone shares something intense to give you and them time to process.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Summarize and appreciate their trust: You can reflect what they shared and thank them for opening up. </a:t>
            </a:r>
          </a:p>
          <a:p>
            <a:r>
              <a:rPr lang="en-US"/>
              <a:t/>
            </a:r>
          </a:p>
          <a:p>
            <a:r>
              <a:rPr lang="en-US"/>
              <a:t>It reminds them they were heard and that it may not have been easy for them to share. You can say something like:</a:t>
            </a:r>
          </a:p>
          <a:p>
            <a:r>
              <a:rPr lang="en-US"/>
              <a:t>- “You shared a lot today. Thank you for trusting me with that.”</a:t>
            </a:r>
          </a:p>
          <a:p>
            <a:r>
              <a:rPr lang="en-US"/>
              <a:t>- “I really appreciate you talking about this. It sounds like it’s been a lot to carry.”</a:t>
            </a:r>
          </a:p>
          <a:p>
            <a:r>
              <a:rPr lang="en-US"/>
              <a:t/>
            </a:r>
          </a:p>
          <a:p>
            <a:r>
              <a:rPr lang="en-US"/>
              <a:t>After summarizing and appreciating them, introduce that it's time to start “wrapping up” to bring the conversation to a gentle close.</a:t>
            </a:r>
          </a:p>
          <a:p>
            <a:r>
              <a:rPr lang="en-US"/>
              <a:t/>
            </a:r>
          </a:p>
          <a:p>
            <a:r>
              <a:rPr lang="en-US"/>
              <a:t>This helps the other person feel seen and gives them space to close emotionally, too. Say something, like: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tips shared by young people to navigate being the “strong friend”  </a:t>
            </a:r>
          </a:p>
          <a:p>
            <a:r>
              <a:rPr lang="en-US"/>
              <a:t>Be sure to practice your self-care (for example: what does self-care mean to you and how do you talk about it when you are  supporting others) </a:t>
            </a:r>
          </a:p>
          <a:p>
            <a:r>
              <a:rPr lang="en-US"/>
              <a:t>See Self-care is important in taking care of your mental health and wellbeing</a:t>
            </a:r>
          </a:p>
          <a:p>
            <a:r>
              <a:rPr lang="en-US"/>
              <a:t>Encourage your friend to find more support than just you</a:t>
            </a:r>
          </a:p>
          <a:p>
            <a:r>
              <a:rPr lang="en-US"/>
              <a:t>Go to your own supportive friends and adult allies, especially when you feel like things are out of balance/overwhelming</a:t>
            </a:r>
          </a:p>
          <a:p>
            <a:r>
              <a:rPr lang="en-US"/>
              <a:t>If you're feeling overwhelmed or stressed yourself, it's healthier for you to not be the “strong friend” until you feel better (for more information, see: Signs you may be overwhelmed/stressed.)  </a:t>
            </a:r>
          </a:p>
          <a:p>
            <a:r>
              <a:rPr lang="en-US"/>
              <a:t>You don’t have to be an expert, it's ok just to be a friend, and not be the “strong friend” all the time.</a:t>
            </a:r>
          </a:p>
          <a:p>
            <a:r>
              <a:rPr lang="en-US"/>
              <a:t>It’s ok to not want to be the strong friend, regardless of what others may think. </a:t>
            </a:r>
          </a:p>
          <a:p>
            <a:r>
              <a:rPr lang="en-US"/>
              <a:t>It is healthy to not support everyone who asks for help and to set boundaries (see below).</a:t>
            </a:r>
          </a:p>
          <a:p>
            <a:r>
              <a:rPr lang="en-US"/>
              <a:t>Sources and additional resources have been compiled for your review and can be found in Appendix B.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tips shared by young people to navigate being the “strong friend”  </a:t>
            </a:r>
          </a:p>
          <a:p>
            <a:r>
              <a:rPr lang="en-US"/>
              <a:t>Be sure to practice your self-care (for example: what does self-care mean to you and how do you talk about it when you are  supporting others) </a:t>
            </a:r>
          </a:p>
          <a:p>
            <a:r>
              <a:rPr lang="en-US"/>
              <a:t>See Self-care is important in taking care of your mental health and wellbeing</a:t>
            </a:r>
          </a:p>
          <a:p>
            <a:r>
              <a:rPr lang="en-US"/>
              <a:t>Encourage your friend to find more support than just you</a:t>
            </a:r>
          </a:p>
          <a:p>
            <a:r>
              <a:rPr lang="en-US"/>
              <a:t>Go to your own supportive friends and adult allies, especially when you feel like things are out of balance/overwhelming</a:t>
            </a:r>
          </a:p>
          <a:p>
            <a:r>
              <a:rPr lang="en-US"/>
              <a:t>If you're feeling overwhelmed or stressed yourself, it's healthier for you to not be the “strong friend” until you feel better (for more information, see: Signs you may be overwhelmed/stressed.)  </a:t>
            </a:r>
          </a:p>
          <a:p>
            <a:r>
              <a:rPr lang="en-US"/>
              <a:t>You don’t have to be an expert, it's ok just to be a friend, and not be the “strong friend” all the time.</a:t>
            </a:r>
          </a:p>
          <a:p>
            <a:r>
              <a:rPr lang="en-US"/>
              <a:t>It’s ok to not want to be the strong friend, regardless of what others may think. </a:t>
            </a:r>
          </a:p>
          <a:p>
            <a:r>
              <a:rPr lang="en-US"/>
              <a:t>It is healthy to not support everyone who asks for help and to set boundaries (see below).</a:t>
            </a:r>
          </a:p>
          <a:p>
            <a:r>
              <a:rPr lang="en-US"/>
              <a:t>Sources and additional resources have been compiled for your review and can be found in Appendix B.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0.png" Type="http://schemas.openxmlformats.org/officeDocument/2006/relationships/image"/><Relationship Id="rId11" Target="../media/image71.svg" Type="http://schemas.openxmlformats.org/officeDocument/2006/relationships/image"/><Relationship Id="rId12" Target="../media/image72.png" Type="http://schemas.openxmlformats.org/officeDocument/2006/relationships/image"/><Relationship Id="rId13" Target="../media/image73.svg" Type="http://schemas.openxmlformats.org/officeDocument/2006/relationships/image"/><Relationship Id="rId14" Target="../media/image74.png" Type="http://schemas.openxmlformats.org/officeDocument/2006/relationships/image"/><Relationship Id="rId15" Target="../media/image75.svg" Type="http://schemas.openxmlformats.org/officeDocument/2006/relationships/image"/><Relationship Id="rId16" Target="../media/image76.png" Type="http://schemas.openxmlformats.org/officeDocument/2006/relationships/image"/><Relationship Id="rId17" Target="../media/image25.png" Type="http://schemas.openxmlformats.org/officeDocument/2006/relationships/image"/><Relationship Id="rId2" Target="../media/image58.png" Type="http://schemas.openxmlformats.org/officeDocument/2006/relationships/image"/><Relationship Id="rId3" Target="../media/image59.svg" Type="http://schemas.openxmlformats.org/officeDocument/2006/relationships/image"/><Relationship Id="rId4" Target="../media/image64.png" Type="http://schemas.openxmlformats.org/officeDocument/2006/relationships/image"/><Relationship Id="rId5" Target="../media/image65.svg" Type="http://schemas.openxmlformats.org/officeDocument/2006/relationships/image"/><Relationship Id="rId6" Target="../media/image66.png" Type="http://schemas.openxmlformats.org/officeDocument/2006/relationships/image"/><Relationship Id="rId7" Target="../media/image67.svg" Type="http://schemas.openxmlformats.org/officeDocument/2006/relationships/image"/><Relationship Id="rId8" Target="../media/image68.png" Type="http://schemas.openxmlformats.org/officeDocument/2006/relationships/image"/><Relationship Id="rId9" Target="../media/image69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77.png" Type="http://schemas.openxmlformats.org/officeDocument/2006/relationships/image"/><Relationship Id="rId4" Target="../media/image35.png" Type="http://schemas.openxmlformats.org/officeDocument/2006/relationships/image"/><Relationship Id="rId5" Target="../media/image36.svg" Type="http://schemas.openxmlformats.org/officeDocument/2006/relationships/image"/><Relationship Id="rId6" Target="../media/image78.png" Type="http://schemas.openxmlformats.org/officeDocument/2006/relationships/image"/><Relationship Id="rId7" Target="../media/image79.svg" Type="http://schemas.openxmlformats.org/officeDocument/2006/relationships/image"/><Relationship Id="rId8" Target="../media/image25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0.png" Type="http://schemas.openxmlformats.org/officeDocument/2006/relationships/image"/><Relationship Id="rId3" Target="../media/image15.png" Type="http://schemas.openxmlformats.org/officeDocument/2006/relationships/image"/><Relationship Id="rId4" Target="../media/image16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6.png" Type="http://schemas.openxmlformats.org/officeDocument/2006/relationships/image"/><Relationship Id="rId8" Target="../media/image27.svg" Type="http://schemas.openxmlformats.org/officeDocument/2006/relationships/image"/><Relationship Id="rId9" Target="../media/image2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7.png" Type="http://schemas.openxmlformats.org/officeDocument/2006/relationships/image"/><Relationship Id="rId3" Target="../media/image25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7.png" Type="http://schemas.openxmlformats.org/officeDocument/2006/relationships/image"/><Relationship Id="rId3" Target="../media/image25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81.jpeg" Type="http://schemas.openxmlformats.org/officeDocument/2006/relationships/image"/><Relationship Id="rId4" Target="../media/image82.png" Type="http://schemas.openxmlformats.org/officeDocument/2006/relationships/image"/><Relationship Id="rId5" Target="../media/image83.svg" Type="http://schemas.openxmlformats.org/officeDocument/2006/relationships/image"/><Relationship Id="rId6" Target="../media/image2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1.jpeg" Type="http://schemas.openxmlformats.org/officeDocument/2006/relationships/image"/><Relationship Id="rId3" Target="../media/image84.png" Type="http://schemas.openxmlformats.org/officeDocument/2006/relationships/image"/><Relationship Id="rId4" Target="../media/image25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5.png" Type="http://schemas.openxmlformats.org/officeDocument/2006/relationships/image"/><Relationship Id="rId3" Target="../media/image81.jpeg" Type="http://schemas.openxmlformats.org/officeDocument/2006/relationships/image"/><Relationship Id="rId4" Target="../media/image62.png" Type="http://schemas.openxmlformats.org/officeDocument/2006/relationships/image"/><Relationship Id="rId5" Target="../media/image25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6.png" Type="http://schemas.openxmlformats.org/officeDocument/2006/relationships/image"/><Relationship Id="rId3" Target="../media/image87.svg" Type="http://schemas.openxmlformats.org/officeDocument/2006/relationships/image"/><Relationship Id="rId4" Target="../media/image88.png" Type="http://schemas.openxmlformats.org/officeDocument/2006/relationships/image"/><Relationship Id="rId5" Target="../media/image89.svg" Type="http://schemas.openxmlformats.org/officeDocument/2006/relationships/image"/><Relationship Id="rId6" Target="../media/image90.png" Type="http://schemas.openxmlformats.org/officeDocument/2006/relationships/image"/><Relationship Id="rId7" Target="../media/image91.svg" Type="http://schemas.openxmlformats.org/officeDocument/2006/relationships/image"/><Relationship Id="rId8" Target="../media/image85.png" Type="http://schemas.openxmlformats.org/officeDocument/2006/relationships/image"/><Relationship Id="rId9" Target="../media/image25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Relationship Id="rId3" Target="../media/image41.svg" Type="http://schemas.openxmlformats.org/officeDocument/2006/relationships/image"/><Relationship Id="rId4" Target="../media/image2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svg" Type="http://schemas.openxmlformats.org/officeDocument/2006/relationships/image"/><Relationship Id="rId11" Target="../media/image30.jpeg" Type="http://schemas.openxmlformats.org/officeDocument/2006/relationships/image"/><Relationship Id="rId12" Target="../media/image31.jpeg" Type="http://schemas.openxmlformats.org/officeDocument/2006/relationships/image"/><Relationship Id="rId13" Target="../media/image32.png" Type="http://schemas.openxmlformats.org/officeDocument/2006/relationships/image"/><Relationship Id="rId14" Target="../media/image25.png" Type="http://schemas.openxmlformats.org/officeDocument/2006/relationships/image"/><Relationship Id="rId2" Target="../notesSlides/notesSlide1.xml" Type="http://schemas.openxmlformats.org/officeDocument/2006/relationships/notesSlide"/><Relationship Id="rId3" Target="../media/image15.png" Type="http://schemas.openxmlformats.org/officeDocument/2006/relationships/image"/><Relationship Id="rId4" Target="../media/image16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6.png" Type="http://schemas.openxmlformats.org/officeDocument/2006/relationships/image"/><Relationship Id="rId8" Target="../media/image27.sv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1.jpeg" Type="http://schemas.openxmlformats.org/officeDocument/2006/relationships/image"/><Relationship Id="rId3" Target="../media/image25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81.jpeg" Type="http://schemas.openxmlformats.org/officeDocument/2006/relationships/image"/><Relationship Id="rId4" Target="../media/image25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81.jpeg" Type="http://schemas.openxmlformats.org/officeDocument/2006/relationships/image"/><Relationship Id="rId4" Target="../media/image25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2.png" Type="http://schemas.openxmlformats.org/officeDocument/2006/relationships/image"/><Relationship Id="rId3" Target="../media/image93.svg" Type="http://schemas.openxmlformats.org/officeDocument/2006/relationships/image"/><Relationship Id="rId4" Target="../media/image60.png" Type="http://schemas.openxmlformats.org/officeDocument/2006/relationships/image"/><Relationship Id="rId5" Target="../media/image61.svg" Type="http://schemas.openxmlformats.org/officeDocument/2006/relationships/image"/><Relationship Id="rId6" Target="../media/image81.jpeg" Type="http://schemas.openxmlformats.org/officeDocument/2006/relationships/image"/><Relationship Id="rId7" Target="../media/image25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81.jpeg" Type="http://schemas.openxmlformats.org/officeDocument/2006/relationships/image"/><Relationship Id="rId4" Target="../media/image94.png" Type="http://schemas.openxmlformats.org/officeDocument/2006/relationships/image"/><Relationship Id="rId5" Target="../media/image95.svg" Type="http://schemas.openxmlformats.org/officeDocument/2006/relationships/image"/><Relationship Id="rId6" Target="../media/image25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1.jpeg" Type="http://schemas.openxmlformats.org/officeDocument/2006/relationships/image"/><Relationship Id="rId3" Target="../media/image96.png" Type="http://schemas.openxmlformats.org/officeDocument/2006/relationships/image"/><Relationship Id="rId4" Target="../media/image97.svg" Type="http://schemas.openxmlformats.org/officeDocument/2006/relationships/image"/><Relationship Id="rId5" Target="../media/image25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25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100.png" Type="http://schemas.openxmlformats.org/officeDocument/2006/relationships/image"/><Relationship Id="rId12" Target="../media/image25.png" Type="http://schemas.openxmlformats.org/officeDocument/2006/relationships/image"/><Relationship Id="rId2" Target="../media/image81.jpe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98.png" Type="http://schemas.openxmlformats.org/officeDocument/2006/relationships/image"/><Relationship Id="rId8" Target="../media/image99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7.png" Type="http://schemas.openxmlformats.org/officeDocument/2006/relationships/image"/><Relationship Id="rId3" Target="../media/image25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12" Target="../media/image23.png" Type="http://schemas.openxmlformats.org/officeDocument/2006/relationships/image"/><Relationship Id="rId13" Target="../media/image24.svg" Type="http://schemas.openxmlformats.org/officeDocument/2006/relationships/image"/><Relationship Id="rId14" Target="../media/image25.png" Type="http://schemas.openxmlformats.org/officeDocument/2006/relationships/image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9.png" Type="http://schemas.openxmlformats.org/officeDocument/2006/relationships/image"/><Relationship Id="rId4" Target="../media/image10.svg" Type="http://schemas.openxmlformats.org/officeDocument/2006/relationships/image"/><Relationship Id="rId5" Target="../media/image33.png" Type="http://schemas.openxmlformats.org/officeDocument/2006/relationships/image"/><Relationship Id="rId6" Target="../media/image34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1.png" Type="http://schemas.openxmlformats.org/officeDocument/2006/relationships/image"/><Relationship Id="rId3" Target="../media/image25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02.png" Type="http://schemas.openxmlformats.org/officeDocument/2006/relationships/image"/><Relationship Id="rId4" Target="../media/image25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03.png" Type="http://schemas.openxmlformats.org/officeDocument/2006/relationships/image"/><Relationship Id="rId4" Target="../media/image25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04.png" Type="http://schemas.openxmlformats.org/officeDocument/2006/relationships/image"/><Relationship Id="rId13" Target="../media/image98.png" Type="http://schemas.openxmlformats.org/officeDocument/2006/relationships/image"/><Relationship Id="rId14" Target="../media/image99.svg" Type="http://schemas.openxmlformats.org/officeDocument/2006/relationships/image"/><Relationship Id="rId15" Target="../media/image25.png" Type="http://schemas.openxmlformats.org/officeDocument/2006/relationships/image"/><Relationship Id="rId2" Target="../notesSlides/notesSlide10.xml" Type="http://schemas.openxmlformats.org/officeDocument/2006/relationships/notesSlid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23.png" Type="http://schemas.openxmlformats.org/officeDocument/2006/relationships/image"/><Relationship Id="rId8" Target="../media/image24.svg" Type="http://schemas.openxmlformats.org/officeDocument/2006/relationships/image"/><Relationship Id="rId9" Target="../media/image81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6.png" Type="http://schemas.openxmlformats.org/officeDocument/2006/relationships/image"/><Relationship Id="rId7" Target="../media/image27.svg" Type="http://schemas.openxmlformats.org/officeDocument/2006/relationships/image"/><Relationship Id="rId8" Target="../media/image25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5.png" Type="http://schemas.openxmlformats.org/officeDocument/2006/relationships/image"/><Relationship Id="rId5" Target="../media/image36.svg" Type="http://schemas.openxmlformats.org/officeDocument/2006/relationships/image"/><Relationship Id="rId6" Target="../media/image37.png" Type="http://schemas.openxmlformats.org/officeDocument/2006/relationships/image"/><Relationship Id="rId7" Target="../media/image38.png" Type="http://schemas.openxmlformats.org/officeDocument/2006/relationships/image"/><Relationship Id="rId8" Target="../media/image39.svg" Type="http://schemas.openxmlformats.org/officeDocument/2006/relationships/image"/><Relationship Id="rId9" Target="../media/image2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Relationship Id="rId3" Target="../media/image41.svg" Type="http://schemas.openxmlformats.org/officeDocument/2006/relationships/image"/><Relationship Id="rId4" Target="../media/image2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0.png" Type="http://schemas.openxmlformats.org/officeDocument/2006/relationships/image"/><Relationship Id="rId11" Target="../media/image51.svg" Type="http://schemas.openxmlformats.org/officeDocument/2006/relationships/image"/><Relationship Id="rId12" Target="../media/image52.png" Type="http://schemas.openxmlformats.org/officeDocument/2006/relationships/image"/><Relationship Id="rId13" Target="../media/image53.svg" Type="http://schemas.openxmlformats.org/officeDocument/2006/relationships/image"/><Relationship Id="rId14" Target="../media/image54.png" Type="http://schemas.openxmlformats.org/officeDocument/2006/relationships/image"/><Relationship Id="rId15" Target="../media/image55.svg" Type="http://schemas.openxmlformats.org/officeDocument/2006/relationships/image"/><Relationship Id="rId16" Target="../media/image56.png" Type="http://schemas.openxmlformats.org/officeDocument/2006/relationships/image"/><Relationship Id="rId17" Target="../media/image57.svg" Type="http://schemas.openxmlformats.org/officeDocument/2006/relationships/image"/><Relationship Id="rId18" Target="../media/image25.png" Type="http://schemas.openxmlformats.org/officeDocument/2006/relationships/image"/><Relationship Id="rId2" Target="../media/image42.png" Type="http://schemas.openxmlformats.org/officeDocument/2006/relationships/image"/><Relationship Id="rId3" Target="../media/image43.svg" Type="http://schemas.openxmlformats.org/officeDocument/2006/relationships/image"/><Relationship Id="rId4" Target="../media/image44.png" Type="http://schemas.openxmlformats.org/officeDocument/2006/relationships/image"/><Relationship Id="rId5" Target="../media/image45.svg" Type="http://schemas.openxmlformats.org/officeDocument/2006/relationships/image"/><Relationship Id="rId6" Target="../media/image46.png" Type="http://schemas.openxmlformats.org/officeDocument/2006/relationships/image"/><Relationship Id="rId7" Target="../media/image47.svg" Type="http://schemas.openxmlformats.org/officeDocument/2006/relationships/image"/><Relationship Id="rId8" Target="../media/image48.png" Type="http://schemas.openxmlformats.org/officeDocument/2006/relationships/image"/><Relationship Id="rId9" Target="../media/image49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8.png" Type="http://schemas.openxmlformats.org/officeDocument/2006/relationships/image"/><Relationship Id="rId3" Target="../media/image59.svg" Type="http://schemas.openxmlformats.org/officeDocument/2006/relationships/image"/><Relationship Id="rId4" Target="../media/image60.png" Type="http://schemas.openxmlformats.org/officeDocument/2006/relationships/image"/><Relationship Id="rId5" Target="../media/image61.svg" Type="http://schemas.openxmlformats.org/officeDocument/2006/relationships/image"/><Relationship Id="rId6" Target="../media/image62.png" Type="http://schemas.openxmlformats.org/officeDocument/2006/relationships/image"/><Relationship Id="rId7" Target="../media/image2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0.png" Type="http://schemas.openxmlformats.org/officeDocument/2006/relationships/image"/><Relationship Id="rId3" Target="../media/image61.svg" Type="http://schemas.openxmlformats.org/officeDocument/2006/relationships/image"/><Relationship Id="rId4" Target="../media/image63.png" Type="http://schemas.openxmlformats.org/officeDocument/2006/relationships/image"/><Relationship Id="rId5" Target="../media/image2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009987" y="-4635767"/>
            <a:ext cx="11092386" cy="8953985"/>
          </a:xfrm>
          <a:custGeom>
            <a:avLst/>
            <a:gdLst/>
            <a:ahLst/>
            <a:cxnLst/>
            <a:rect r="r" b="b" t="t" l="l"/>
            <a:pathLst>
              <a:path h="8953985" w="11092386">
                <a:moveTo>
                  <a:pt x="0" y="0"/>
                </a:moveTo>
                <a:lnTo>
                  <a:pt x="11092386" y="0"/>
                </a:lnTo>
                <a:lnTo>
                  <a:pt x="11092386" y="8953985"/>
                </a:lnTo>
                <a:lnTo>
                  <a:pt x="0" y="89539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911620">
            <a:off x="-2828922" y="-5034762"/>
            <a:ext cx="11484345" cy="9210515"/>
          </a:xfrm>
          <a:custGeom>
            <a:avLst/>
            <a:gdLst/>
            <a:ahLst/>
            <a:cxnLst/>
            <a:rect r="r" b="b" t="t" l="l"/>
            <a:pathLst>
              <a:path h="9210515" w="11484345">
                <a:moveTo>
                  <a:pt x="0" y="0"/>
                </a:moveTo>
                <a:lnTo>
                  <a:pt x="11484345" y="0"/>
                </a:lnTo>
                <a:lnTo>
                  <a:pt x="11484345" y="9210515"/>
                </a:lnTo>
                <a:lnTo>
                  <a:pt x="0" y="92105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128012">
            <a:off x="-2351791" y="7421988"/>
            <a:ext cx="9231803" cy="5151288"/>
          </a:xfrm>
          <a:custGeom>
            <a:avLst/>
            <a:gdLst/>
            <a:ahLst/>
            <a:cxnLst/>
            <a:rect r="r" b="b" t="t" l="l"/>
            <a:pathLst>
              <a:path h="5151288" w="9231803">
                <a:moveTo>
                  <a:pt x="0" y="0"/>
                </a:moveTo>
                <a:lnTo>
                  <a:pt x="9231803" y="0"/>
                </a:lnTo>
                <a:lnTo>
                  <a:pt x="9231803" y="5151289"/>
                </a:lnTo>
                <a:lnTo>
                  <a:pt x="0" y="51512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864984">
            <a:off x="9979213" y="8002017"/>
            <a:ext cx="12089353" cy="4916069"/>
          </a:xfrm>
          <a:custGeom>
            <a:avLst/>
            <a:gdLst/>
            <a:ahLst/>
            <a:cxnLst/>
            <a:rect r="r" b="b" t="t" l="l"/>
            <a:pathLst>
              <a:path h="4916069" w="12089353">
                <a:moveTo>
                  <a:pt x="0" y="0"/>
                </a:moveTo>
                <a:lnTo>
                  <a:pt x="12089353" y="0"/>
                </a:lnTo>
                <a:lnTo>
                  <a:pt x="12089353" y="4916069"/>
                </a:lnTo>
                <a:lnTo>
                  <a:pt x="0" y="49160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890539" y="1551186"/>
            <a:ext cx="3744219" cy="3492265"/>
          </a:xfrm>
          <a:custGeom>
            <a:avLst/>
            <a:gdLst/>
            <a:ahLst/>
            <a:cxnLst/>
            <a:rect r="r" b="b" t="t" l="l"/>
            <a:pathLst>
              <a:path h="3492265" w="3744219">
                <a:moveTo>
                  <a:pt x="0" y="0"/>
                </a:moveTo>
                <a:lnTo>
                  <a:pt x="3744219" y="0"/>
                </a:lnTo>
                <a:lnTo>
                  <a:pt x="3744219" y="3492266"/>
                </a:lnTo>
                <a:lnTo>
                  <a:pt x="0" y="349226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340497" y="1896633"/>
            <a:ext cx="2835605" cy="4114800"/>
          </a:xfrm>
          <a:custGeom>
            <a:avLst/>
            <a:gdLst/>
            <a:ahLst/>
            <a:cxnLst/>
            <a:rect r="r" b="b" t="t" l="l"/>
            <a:pathLst>
              <a:path h="4114800" w="2835605">
                <a:moveTo>
                  <a:pt x="0" y="0"/>
                </a:moveTo>
                <a:lnTo>
                  <a:pt x="2835605" y="0"/>
                </a:lnTo>
                <a:lnTo>
                  <a:pt x="28356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264111" y="4904449"/>
            <a:ext cx="13759778" cy="1203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800"/>
              </a:lnSpc>
              <a:spcBef>
                <a:spcPct val="0"/>
              </a:spcBef>
            </a:pPr>
            <a:r>
              <a:rPr lang="en-US" sz="700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Wellness Together 2026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5033128" y="6574489"/>
            <a:ext cx="4151450" cy="4114800"/>
          </a:xfrm>
          <a:custGeom>
            <a:avLst/>
            <a:gdLst/>
            <a:ahLst/>
            <a:cxnLst/>
            <a:rect r="r" b="b" t="t" l="l"/>
            <a:pathLst>
              <a:path h="4114800" w="4151450">
                <a:moveTo>
                  <a:pt x="0" y="0"/>
                </a:moveTo>
                <a:lnTo>
                  <a:pt x="4151450" y="0"/>
                </a:lnTo>
                <a:lnTo>
                  <a:pt x="41514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-341322" y="6011433"/>
            <a:ext cx="2605433" cy="3977117"/>
          </a:xfrm>
          <a:custGeom>
            <a:avLst/>
            <a:gdLst/>
            <a:ahLst/>
            <a:cxnLst/>
            <a:rect r="r" b="b" t="t" l="l"/>
            <a:pathLst>
              <a:path h="3977117" w="2605433">
                <a:moveTo>
                  <a:pt x="0" y="0"/>
                </a:moveTo>
                <a:lnTo>
                  <a:pt x="2605433" y="0"/>
                </a:lnTo>
                <a:lnTo>
                  <a:pt x="2605433" y="3977117"/>
                </a:lnTo>
                <a:lnTo>
                  <a:pt x="0" y="397711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1963456">
            <a:off x="2208277" y="8647428"/>
            <a:ext cx="2238428" cy="2238428"/>
          </a:xfrm>
          <a:custGeom>
            <a:avLst/>
            <a:gdLst/>
            <a:ahLst/>
            <a:cxnLst/>
            <a:rect r="r" b="b" t="t" l="l"/>
            <a:pathLst>
              <a:path h="2238428" w="2238428">
                <a:moveTo>
                  <a:pt x="0" y="0"/>
                </a:moveTo>
                <a:lnTo>
                  <a:pt x="2238429" y="0"/>
                </a:lnTo>
                <a:lnTo>
                  <a:pt x="2238429" y="2238428"/>
                </a:lnTo>
                <a:lnTo>
                  <a:pt x="0" y="223842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80873" y="-1844373"/>
            <a:ext cx="4074336" cy="4668509"/>
          </a:xfrm>
          <a:custGeom>
            <a:avLst/>
            <a:gdLst/>
            <a:ahLst/>
            <a:cxnLst/>
            <a:rect r="r" b="b" t="t" l="l"/>
            <a:pathLst>
              <a:path h="4668509" w="4074336">
                <a:moveTo>
                  <a:pt x="0" y="0"/>
                </a:moveTo>
                <a:lnTo>
                  <a:pt x="4074336" y="0"/>
                </a:lnTo>
                <a:lnTo>
                  <a:pt x="4074336" y="4668510"/>
                </a:lnTo>
                <a:lnTo>
                  <a:pt x="0" y="466851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575071" y="7940233"/>
            <a:ext cx="6447692" cy="4114800"/>
          </a:xfrm>
          <a:custGeom>
            <a:avLst/>
            <a:gdLst/>
            <a:ahLst/>
            <a:cxnLst/>
            <a:rect r="r" b="b" t="t" l="l"/>
            <a:pathLst>
              <a:path h="4114800" w="6447692">
                <a:moveTo>
                  <a:pt x="0" y="0"/>
                </a:moveTo>
                <a:lnTo>
                  <a:pt x="6447693" y="0"/>
                </a:lnTo>
                <a:lnTo>
                  <a:pt x="644769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947694">
            <a:off x="10141065" y="-1794126"/>
            <a:ext cx="4270075" cy="4114800"/>
          </a:xfrm>
          <a:custGeom>
            <a:avLst/>
            <a:gdLst/>
            <a:ahLst/>
            <a:cxnLst/>
            <a:rect r="r" b="b" t="t" l="l"/>
            <a:pathLst>
              <a:path h="4114800" w="4270075">
                <a:moveTo>
                  <a:pt x="0" y="0"/>
                </a:moveTo>
                <a:lnTo>
                  <a:pt x="4270075" y="0"/>
                </a:lnTo>
                <a:lnTo>
                  <a:pt x="427007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498689" y="6350748"/>
            <a:ext cx="5290622" cy="1043738"/>
          </a:xfrm>
          <a:custGeom>
            <a:avLst/>
            <a:gdLst/>
            <a:ahLst/>
            <a:cxnLst/>
            <a:rect r="r" b="b" t="t" l="l"/>
            <a:pathLst>
              <a:path h="1043738" w="5290622">
                <a:moveTo>
                  <a:pt x="0" y="0"/>
                </a:moveTo>
                <a:lnTo>
                  <a:pt x="5290622" y="0"/>
                </a:lnTo>
                <a:lnTo>
                  <a:pt x="5290622" y="1043737"/>
                </a:lnTo>
                <a:lnTo>
                  <a:pt x="0" y="1043737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 l="0" t="0" r="-3378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736625" y="2670810"/>
            <a:ext cx="14814750" cy="2326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8760"/>
              </a:lnSpc>
              <a:spcBef>
                <a:spcPct val="0"/>
              </a:spcBef>
            </a:pPr>
            <a:r>
              <a:rPr lang="en-US" sz="1340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824985"/>
            <a:ext cx="7612923" cy="7109465"/>
            <a:chOff x="0" y="0"/>
            <a:chExt cx="2005050" cy="187245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05050" cy="1872452"/>
            </a:xfrm>
            <a:custGeom>
              <a:avLst/>
              <a:gdLst/>
              <a:ahLst/>
              <a:cxnLst/>
              <a:rect r="r" b="b" t="t" l="l"/>
              <a:pathLst>
                <a:path h="1872452" w="2005050">
                  <a:moveTo>
                    <a:pt x="51864" y="0"/>
                  </a:moveTo>
                  <a:lnTo>
                    <a:pt x="1953186" y="0"/>
                  </a:lnTo>
                  <a:cubicBezTo>
                    <a:pt x="1966941" y="0"/>
                    <a:pt x="1980133" y="5464"/>
                    <a:pt x="1989859" y="15191"/>
                  </a:cubicBezTo>
                  <a:cubicBezTo>
                    <a:pt x="1999586" y="24917"/>
                    <a:pt x="2005050" y="38109"/>
                    <a:pt x="2005050" y="51864"/>
                  </a:cubicBezTo>
                  <a:lnTo>
                    <a:pt x="2005050" y="1820588"/>
                  </a:lnTo>
                  <a:cubicBezTo>
                    <a:pt x="2005050" y="1834343"/>
                    <a:pt x="1999586" y="1847535"/>
                    <a:pt x="1989859" y="1857261"/>
                  </a:cubicBezTo>
                  <a:cubicBezTo>
                    <a:pt x="1980133" y="1866987"/>
                    <a:pt x="1966941" y="1872452"/>
                    <a:pt x="1953186" y="1872452"/>
                  </a:cubicBezTo>
                  <a:lnTo>
                    <a:pt x="51864" y="1872452"/>
                  </a:lnTo>
                  <a:cubicBezTo>
                    <a:pt x="38109" y="1872452"/>
                    <a:pt x="24917" y="1866987"/>
                    <a:pt x="15191" y="1857261"/>
                  </a:cubicBezTo>
                  <a:cubicBezTo>
                    <a:pt x="5464" y="1847535"/>
                    <a:pt x="0" y="1834343"/>
                    <a:pt x="0" y="1820588"/>
                  </a:cubicBezTo>
                  <a:lnTo>
                    <a:pt x="0" y="51864"/>
                  </a:lnTo>
                  <a:cubicBezTo>
                    <a:pt x="0" y="38109"/>
                    <a:pt x="5464" y="24917"/>
                    <a:pt x="15191" y="15191"/>
                  </a:cubicBezTo>
                  <a:cubicBezTo>
                    <a:pt x="24917" y="5464"/>
                    <a:pt x="38109" y="0"/>
                    <a:pt x="51864" y="0"/>
                  </a:cubicBezTo>
                  <a:close/>
                </a:path>
              </a:pathLst>
            </a:custGeom>
            <a:solidFill>
              <a:srgbClr val="BFEBE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2005050" cy="192007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646377" y="1824985"/>
            <a:ext cx="7612923" cy="7109465"/>
            <a:chOff x="0" y="0"/>
            <a:chExt cx="2005050" cy="187245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05050" cy="1872452"/>
            </a:xfrm>
            <a:custGeom>
              <a:avLst/>
              <a:gdLst/>
              <a:ahLst/>
              <a:cxnLst/>
              <a:rect r="r" b="b" t="t" l="l"/>
              <a:pathLst>
                <a:path h="1872452" w="2005050">
                  <a:moveTo>
                    <a:pt x="51864" y="0"/>
                  </a:moveTo>
                  <a:lnTo>
                    <a:pt x="1953186" y="0"/>
                  </a:lnTo>
                  <a:cubicBezTo>
                    <a:pt x="1966941" y="0"/>
                    <a:pt x="1980133" y="5464"/>
                    <a:pt x="1989859" y="15191"/>
                  </a:cubicBezTo>
                  <a:cubicBezTo>
                    <a:pt x="1999586" y="24917"/>
                    <a:pt x="2005050" y="38109"/>
                    <a:pt x="2005050" y="51864"/>
                  </a:cubicBezTo>
                  <a:lnTo>
                    <a:pt x="2005050" y="1820588"/>
                  </a:lnTo>
                  <a:cubicBezTo>
                    <a:pt x="2005050" y="1834343"/>
                    <a:pt x="1999586" y="1847535"/>
                    <a:pt x="1989859" y="1857261"/>
                  </a:cubicBezTo>
                  <a:cubicBezTo>
                    <a:pt x="1980133" y="1866987"/>
                    <a:pt x="1966941" y="1872452"/>
                    <a:pt x="1953186" y="1872452"/>
                  </a:cubicBezTo>
                  <a:lnTo>
                    <a:pt x="51864" y="1872452"/>
                  </a:lnTo>
                  <a:cubicBezTo>
                    <a:pt x="38109" y="1872452"/>
                    <a:pt x="24917" y="1866987"/>
                    <a:pt x="15191" y="1857261"/>
                  </a:cubicBezTo>
                  <a:cubicBezTo>
                    <a:pt x="5464" y="1847535"/>
                    <a:pt x="0" y="1834343"/>
                    <a:pt x="0" y="1820588"/>
                  </a:cubicBezTo>
                  <a:lnTo>
                    <a:pt x="0" y="51864"/>
                  </a:lnTo>
                  <a:cubicBezTo>
                    <a:pt x="0" y="38109"/>
                    <a:pt x="5464" y="24917"/>
                    <a:pt x="15191" y="15191"/>
                  </a:cubicBezTo>
                  <a:cubicBezTo>
                    <a:pt x="24917" y="5464"/>
                    <a:pt x="38109" y="0"/>
                    <a:pt x="51864" y="0"/>
                  </a:cubicBezTo>
                  <a:close/>
                </a:path>
              </a:pathLst>
            </a:custGeom>
            <a:solidFill>
              <a:srgbClr val="AACE7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2005050" cy="192007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-304700" y="5392957"/>
            <a:ext cx="1960141" cy="4114800"/>
          </a:xfrm>
          <a:custGeom>
            <a:avLst/>
            <a:gdLst/>
            <a:ahLst/>
            <a:cxnLst/>
            <a:rect r="r" b="b" t="t" l="l"/>
            <a:pathLst>
              <a:path h="4114800" w="1960141">
                <a:moveTo>
                  <a:pt x="0" y="0"/>
                </a:moveTo>
                <a:lnTo>
                  <a:pt x="1960141" y="0"/>
                </a:lnTo>
                <a:lnTo>
                  <a:pt x="196014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504233" y="2759511"/>
            <a:ext cx="6389041" cy="5233771"/>
            <a:chOff x="0" y="0"/>
            <a:chExt cx="8518722" cy="6978361"/>
          </a:xfrm>
        </p:grpSpPr>
        <p:sp>
          <p:nvSpPr>
            <p:cNvPr name="Freeform 10" id="10"/>
            <p:cNvSpPr/>
            <p:nvPr/>
          </p:nvSpPr>
          <p:spPr>
            <a:xfrm flipH="true" flipV="true" rot="-5400000">
              <a:off x="-357120" y="357120"/>
              <a:ext cx="2539522" cy="1825281"/>
            </a:xfrm>
            <a:custGeom>
              <a:avLst/>
              <a:gdLst/>
              <a:ahLst/>
              <a:cxnLst/>
              <a:rect r="r" b="b" t="t" l="l"/>
              <a:pathLst>
                <a:path h="1825281" w="2539522">
                  <a:moveTo>
                    <a:pt x="2539522" y="1825282"/>
                  </a:moveTo>
                  <a:lnTo>
                    <a:pt x="0" y="1825282"/>
                  </a:lnTo>
                  <a:lnTo>
                    <a:pt x="0" y="0"/>
                  </a:lnTo>
                  <a:lnTo>
                    <a:pt x="2539522" y="0"/>
                  </a:lnTo>
                  <a:lnTo>
                    <a:pt x="2539522" y="1825282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true" flipV="true" rot="5400000">
              <a:off x="6327850" y="2081147"/>
              <a:ext cx="2549378" cy="1832365"/>
            </a:xfrm>
            <a:custGeom>
              <a:avLst/>
              <a:gdLst/>
              <a:ahLst/>
              <a:cxnLst/>
              <a:rect r="r" b="b" t="t" l="l"/>
              <a:pathLst>
                <a:path h="1832365" w="2549378">
                  <a:moveTo>
                    <a:pt x="2549378" y="1832366"/>
                  </a:moveTo>
                  <a:lnTo>
                    <a:pt x="0" y="1832366"/>
                  </a:lnTo>
                  <a:lnTo>
                    <a:pt x="0" y="0"/>
                  </a:lnTo>
                  <a:lnTo>
                    <a:pt x="2549378" y="0"/>
                  </a:lnTo>
                  <a:lnTo>
                    <a:pt x="2549378" y="1832366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793136" y="1722641"/>
              <a:ext cx="3894887" cy="822795"/>
            </a:xfrm>
            <a:custGeom>
              <a:avLst/>
              <a:gdLst/>
              <a:ahLst/>
              <a:cxnLst/>
              <a:rect r="r" b="b" t="t" l="l"/>
              <a:pathLst>
                <a:path h="822795" w="3894887">
                  <a:moveTo>
                    <a:pt x="0" y="0"/>
                  </a:moveTo>
                  <a:lnTo>
                    <a:pt x="3894888" y="0"/>
                  </a:lnTo>
                  <a:lnTo>
                    <a:pt x="3894888" y="822795"/>
                  </a:lnTo>
                  <a:lnTo>
                    <a:pt x="0" y="822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2832354" y="1722641"/>
              <a:ext cx="3894887" cy="822795"/>
            </a:xfrm>
            <a:custGeom>
              <a:avLst/>
              <a:gdLst/>
              <a:ahLst/>
              <a:cxnLst/>
              <a:rect r="r" b="b" t="t" l="l"/>
              <a:pathLst>
                <a:path h="822795" w="3894887">
                  <a:moveTo>
                    <a:pt x="0" y="0"/>
                  </a:moveTo>
                  <a:lnTo>
                    <a:pt x="3894888" y="0"/>
                  </a:lnTo>
                  <a:lnTo>
                    <a:pt x="3894888" y="822795"/>
                  </a:lnTo>
                  <a:lnTo>
                    <a:pt x="0" y="822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true" flipV="true" rot="0">
              <a:off x="381809" y="5147053"/>
              <a:ext cx="2547906" cy="1831308"/>
            </a:xfrm>
            <a:custGeom>
              <a:avLst/>
              <a:gdLst/>
              <a:ahLst/>
              <a:cxnLst/>
              <a:rect r="r" b="b" t="t" l="l"/>
              <a:pathLst>
                <a:path h="1831308" w="2547906">
                  <a:moveTo>
                    <a:pt x="2547906" y="1831308"/>
                  </a:moveTo>
                  <a:lnTo>
                    <a:pt x="0" y="1831308"/>
                  </a:lnTo>
                  <a:lnTo>
                    <a:pt x="0" y="0"/>
                  </a:lnTo>
                  <a:lnTo>
                    <a:pt x="2547906" y="0"/>
                  </a:lnTo>
                  <a:lnTo>
                    <a:pt x="2547906" y="1831308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2929715" y="5147053"/>
              <a:ext cx="3183217" cy="822320"/>
            </a:xfrm>
            <a:custGeom>
              <a:avLst/>
              <a:gdLst/>
              <a:ahLst/>
              <a:cxnLst/>
              <a:rect r="r" b="b" t="t" l="l"/>
              <a:pathLst>
                <a:path h="822320" w="3183217">
                  <a:moveTo>
                    <a:pt x="0" y="0"/>
                  </a:moveTo>
                  <a:lnTo>
                    <a:pt x="3183217" y="0"/>
                  </a:lnTo>
                  <a:lnTo>
                    <a:pt x="3183217" y="822320"/>
                  </a:lnTo>
                  <a:lnTo>
                    <a:pt x="0" y="822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22286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true" flipV="true" rot="-10800000">
              <a:off x="5969344" y="4139283"/>
              <a:ext cx="2549378" cy="1832365"/>
            </a:xfrm>
            <a:custGeom>
              <a:avLst/>
              <a:gdLst/>
              <a:ahLst/>
              <a:cxnLst/>
              <a:rect r="r" b="b" t="t" l="l"/>
              <a:pathLst>
                <a:path h="1832365" w="2549378">
                  <a:moveTo>
                    <a:pt x="2549378" y="1832365"/>
                  </a:moveTo>
                  <a:lnTo>
                    <a:pt x="0" y="1832365"/>
                  </a:lnTo>
                  <a:lnTo>
                    <a:pt x="0" y="0"/>
                  </a:lnTo>
                  <a:lnTo>
                    <a:pt x="2549378" y="0"/>
                  </a:lnTo>
                  <a:lnTo>
                    <a:pt x="2549378" y="1832365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4832207" y="1859727"/>
              <a:ext cx="1067218" cy="548283"/>
            </a:xfrm>
            <a:custGeom>
              <a:avLst/>
              <a:gdLst/>
              <a:ahLst/>
              <a:cxnLst/>
              <a:rect r="r" b="b" t="t" l="l"/>
              <a:pathLst>
                <a:path h="548283" w="1067218">
                  <a:moveTo>
                    <a:pt x="0" y="0"/>
                  </a:moveTo>
                  <a:lnTo>
                    <a:pt x="1067218" y="0"/>
                  </a:lnTo>
                  <a:lnTo>
                    <a:pt x="1067218" y="548283"/>
                  </a:lnTo>
                  <a:lnTo>
                    <a:pt x="0" y="5482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254658" y="4844615"/>
              <a:ext cx="640065" cy="806377"/>
            </a:xfrm>
            <a:custGeom>
              <a:avLst/>
              <a:gdLst/>
              <a:ahLst/>
              <a:cxnLst/>
              <a:rect r="r" b="b" t="t" l="l"/>
              <a:pathLst>
                <a:path h="806377" w="640065">
                  <a:moveTo>
                    <a:pt x="0" y="0"/>
                  </a:moveTo>
                  <a:lnTo>
                    <a:pt x="640064" y="0"/>
                  </a:lnTo>
                  <a:lnTo>
                    <a:pt x="640064" y="806377"/>
                  </a:lnTo>
                  <a:lnTo>
                    <a:pt x="0" y="806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-327258" b="-82517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2718453" y="4844615"/>
              <a:ext cx="640065" cy="806377"/>
            </a:xfrm>
            <a:custGeom>
              <a:avLst/>
              <a:gdLst/>
              <a:ahLst/>
              <a:cxnLst/>
              <a:rect r="r" b="b" t="t" l="l"/>
              <a:pathLst>
                <a:path h="806377" w="640065">
                  <a:moveTo>
                    <a:pt x="0" y="0"/>
                  </a:moveTo>
                  <a:lnTo>
                    <a:pt x="640065" y="0"/>
                  </a:lnTo>
                  <a:lnTo>
                    <a:pt x="640065" y="806377"/>
                  </a:lnTo>
                  <a:lnTo>
                    <a:pt x="0" y="806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-327258" b="-82517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true" flipV="false" rot="0">
              <a:off x="3396178" y="4952057"/>
              <a:ext cx="554782" cy="698935"/>
            </a:xfrm>
            <a:custGeom>
              <a:avLst/>
              <a:gdLst/>
              <a:ahLst/>
              <a:cxnLst/>
              <a:rect r="r" b="b" t="t" l="l"/>
              <a:pathLst>
                <a:path h="698935" w="554782">
                  <a:moveTo>
                    <a:pt x="554782" y="0"/>
                  </a:moveTo>
                  <a:lnTo>
                    <a:pt x="0" y="0"/>
                  </a:lnTo>
                  <a:lnTo>
                    <a:pt x="0" y="698935"/>
                  </a:lnTo>
                  <a:lnTo>
                    <a:pt x="554782" y="698935"/>
                  </a:lnTo>
                  <a:lnTo>
                    <a:pt x="554782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-327258" b="-82517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4452654" y="5415963"/>
              <a:ext cx="600075" cy="470059"/>
            </a:xfrm>
            <a:custGeom>
              <a:avLst/>
              <a:gdLst/>
              <a:ahLst/>
              <a:cxnLst/>
              <a:rect r="r" b="b" t="t" l="l"/>
              <a:pathLst>
                <a:path h="470059" w="600075">
                  <a:moveTo>
                    <a:pt x="0" y="0"/>
                  </a:moveTo>
                  <a:lnTo>
                    <a:pt x="600075" y="0"/>
                  </a:lnTo>
                  <a:lnTo>
                    <a:pt x="600075" y="470059"/>
                  </a:lnTo>
                  <a:lnTo>
                    <a:pt x="0" y="4700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-16817" t="-289379" r="-619722" b="-116653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true" flipV="false" rot="0">
              <a:off x="1711580" y="1923808"/>
              <a:ext cx="536324" cy="420120"/>
            </a:xfrm>
            <a:custGeom>
              <a:avLst/>
              <a:gdLst/>
              <a:ahLst/>
              <a:cxnLst/>
              <a:rect r="r" b="b" t="t" l="l"/>
              <a:pathLst>
                <a:path h="420120" w="536324">
                  <a:moveTo>
                    <a:pt x="536324" y="0"/>
                  </a:moveTo>
                  <a:lnTo>
                    <a:pt x="0" y="0"/>
                  </a:lnTo>
                  <a:lnTo>
                    <a:pt x="0" y="420121"/>
                  </a:lnTo>
                  <a:lnTo>
                    <a:pt x="536324" y="420121"/>
                  </a:lnTo>
                  <a:lnTo>
                    <a:pt x="536324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-16817" t="-289379" r="-619722" b="-116653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953109" y="1898252"/>
              <a:ext cx="971501" cy="445676"/>
            </a:xfrm>
            <a:custGeom>
              <a:avLst/>
              <a:gdLst/>
              <a:ahLst/>
              <a:cxnLst/>
              <a:rect r="r" b="b" t="t" l="l"/>
              <a:pathLst>
                <a:path h="445676" w="971501">
                  <a:moveTo>
                    <a:pt x="0" y="0"/>
                  </a:moveTo>
                  <a:lnTo>
                    <a:pt x="971502" y="0"/>
                  </a:lnTo>
                  <a:lnTo>
                    <a:pt x="971502" y="445677"/>
                  </a:lnTo>
                  <a:lnTo>
                    <a:pt x="0" y="4456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6150185" y="5301525"/>
              <a:ext cx="971501" cy="445676"/>
            </a:xfrm>
            <a:custGeom>
              <a:avLst/>
              <a:gdLst/>
              <a:ahLst/>
              <a:cxnLst/>
              <a:rect r="r" b="b" t="t" l="l"/>
              <a:pathLst>
                <a:path h="445676" w="971501">
                  <a:moveTo>
                    <a:pt x="0" y="0"/>
                  </a:moveTo>
                  <a:lnTo>
                    <a:pt x="971502" y="0"/>
                  </a:lnTo>
                  <a:lnTo>
                    <a:pt x="971502" y="445676"/>
                  </a:lnTo>
                  <a:lnTo>
                    <a:pt x="0" y="445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5400000">
              <a:off x="7570703" y="2973978"/>
              <a:ext cx="747183" cy="342770"/>
            </a:xfrm>
            <a:custGeom>
              <a:avLst/>
              <a:gdLst/>
              <a:ahLst/>
              <a:cxnLst/>
              <a:rect r="r" b="b" t="t" l="l"/>
              <a:pathLst>
                <a:path h="342770" w="747183">
                  <a:moveTo>
                    <a:pt x="0" y="0"/>
                  </a:moveTo>
                  <a:lnTo>
                    <a:pt x="747182" y="0"/>
                  </a:lnTo>
                  <a:lnTo>
                    <a:pt x="747182" y="342770"/>
                  </a:lnTo>
                  <a:lnTo>
                    <a:pt x="0" y="342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259131" y="1841911"/>
              <a:ext cx="372712" cy="291957"/>
            </a:xfrm>
            <a:custGeom>
              <a:avLst/>
              <a:gdLst/>
              <a:ahLst/>
              <a:cxnLst/>
              <a:rect r="r" b="b" t="t" l="l"/>
              <a:pathLst>
                <a:path h="291957" w="372712">
                  <a:moveTo>
                    <a:pt x="0" y="0"/>
                  </a:moveTo>
                  <a:lnTo>
                    <a:pt x="372712" y="0"/>
                  </a:lnTo>
                  <a:lnTo>
                    <a:pt x="372712" y="291957"/>
                  </a:lnTo>
                  <a:lnTo>
                    <a:pt x="0" y="291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-16817" t="-289379" r="-619722" b="-116653"/>
              </a:stretch>
            </a:blipFill>
          </p:spPr>
        </p:sp>
      </p:grpSp>
      <p:sp>
        <p:nvSpPr>
          <p:cNvPr name="Freeform 27" id="27"/>
          <p:cNvSpPr/>
          <p:nvPr/>
        </p:nvSpPr>
        <p:spPr>
          <a:xfrm flipH="false" flipV="false" rot="-5400000">
            <a:off x="10232240" y="5346794"/>
            <a:ext cx="1652671" cy="516460"/>
          </a:xfrm>
          <a:custGeom>
            <a:avLst/>
            <a:gdLst/>
            <a:ahLst/>
            <a:cxnLst/>
            <a:rect r="r" b="b" t="t" l="l"/>
            <a:pathLst>
              <a:path h="516460" w="1652671">
                <a:moveTo>
                  <a:pt x="0" y="0"/>
                </a:moveTo>
                <a:lnTo>
                  <a:pt x="1652671" y="0"/>
                </a:lnTo>
                <a:lnTo>
                  <a:pt x="1652671" y="516460"/>
                </a:lnTo>
                <a:lnTo>
                  <a:pt x="0" y="51646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0">
            <a:off x="1655441" y="2256844"/>
            <a:ext cx="5830573" cy="5119889"/>
            <a:chOff x="0" y="0"/>
            <a:chExt cx="7774098" cy="6826518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0" y="-9525"/>
              <a:ext cx="7774098" cy="22892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6749"/>
                </a:lnSpc>
                <a:spcBef>
                  <a:spcPct val="0"/>
                </a:spcBef>
              </a:pPr>
              <a:r>
                <a:rPr lang="en-US" sz="5624">
                  <a:solidFill>
                    <a:srgbClr val="010204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Youth have a strong desire to: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0" y="2465507"/>
              <a:ext cx="7774098" cy="43610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654729" indent="-327365" lvl="1">
                <a:lnSpc>
                  <a:spcPts val="463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3032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H</a:t>
              </a:r>
              <a:r>
                <a:rPr lang="en-US" sz="3032" strike="noStrike" u="none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elp their peers </a:t>
              </a:r>
            </a:p>
            <a:p>
              <a:pPr algn="l" marL="654729" indent="-327365" lvl="1">
                <a:lnSpc>
                  <a:spcPts val="463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3032" strike="noStrike" u="none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B</a:t>
              </a:r>
              <a:r>
                <a:rPr lang="en-US" sz="3032" strike="noStrike" u="none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e effective in providing formal and/or informal peer mental health support </a:t>
              </a:r>
            </a:p>
            <a:p>
              <a:pPr algn="l" marL="654729" indent="-327365" lvl="1">
                <a:lnSpc>
                  <a:spcPts val="463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3032" strike="noStrike" u="none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B</a:t>
              </a:r>
              <a:r>
                <a:rPr lang="en-US" sz="3032" strike="noStrike" u="none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e well themselves. </a:t>
              </a:r>
            </a:p>
            <a:p>
              <a:pPr algn="l" marL="0" indent="0" lvl="0">
                <a:lnSpc>
                  <a:spcPts val="3262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5408777" y="246124"/>
            <a:ext cx="7564636" cy="1403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315"/>
              </a:lnSpc>
            </a:pPr>
            <a:r>
              <a:rPr lang="en-US" sz="8199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what we learned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0124071" y="2012390"/>
            <a:ext cx="5157381" cy="835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445"/>
              </a:lnSpc>
              <a:spcBef>
                <a:spcPct val="0"/>
              </a:spcBef>
            </a:pPr>
            <a:r>
              <a:rPr lang="en-US" sz="5371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Youth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1429635" y="4999586"/>
            <a:ext cx="5116546" cy="1210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81"/>
              </a:lnSpc>
            </a:pPr>
            <a:r>
              <a:rPr lang="en-US" sz="3984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Knowledge sharing &amp; </a:t>
            </a:r>
          </a:p>
          <a:p>
            <a:pPr algn="l" marL="0" indent="0" lvl="0">
              <a:lnSpc>
                <a:spcPts val="4781"/>
              </a:lnSpc>
              <a:spcBef>
                <a:spcPct val="0"/>
              </a:spcBef>
            </a:pPr>
            <a:r>
              <a:rPr lang="en-US" sz="3984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guidANCE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454350" y="7450357"/>
            <a:ext cx="6709579" cy="1085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Youth value peers and adults as essential collaborators and partners in this work, but they also need adults who are authentic allies.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0124071" y="7936132"/>
            <a:ext cx="2783229" cy="835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445"/>
              </a:lnSpc>
              <a:spcBef>
                <a:spcPct val="0"/>
              </a:spcBef>
            </a:pPr>
            <a:r>
              <a:rPr lang="en-US" sz="5371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Adults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37" id="37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2397880"/>
            <a:ext cx="5631880" cy="6892749"/>
          </a:xfrm>
          <a:custGeom>
            <a:avLst/>
            <a:gdLst/>
            <a:ahLst/>
            <a:cxnLst/>
            <a:rect r="r" b="b" t="t" l="l"/>
            <a:pathLst>
              <a:path h="6892749" w="5631880">
                <a:moveTo>
                  <a:pt x="0" y="0"/>
                </a:moveTo>
                <a:lnTo>
                  <a:pt x="5631880" y="0"/>
                </a:lnTo>
                <a:lnTo>
                  <a:pt x="5631880" y="6892749"/>
                </a:lnTo>
                <a:lnTo>
                  <a:pt x="0" y="68927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869" r="0" b="-2869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93373" y="366189"/>
            <a:ext cx="14225747" cy="1924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630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what we did: </a:t>
            </a:r>
          </a:p>
          <a:p>
            <a:pPr algn="ctr" marL="0" indent="0" lvl="0">
              <a:lnSpc>
                <a:spcPts val="7559"/>
              </a:lnSpc>
              <a:spcBef>
                <a:spcPct val="0"/>
              </a:spcBef>
            </a:pPr>
            <a:r>
              <a:rPr lang="en-US" sz="630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SiY’s rooted in care framework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072803" y="5844255"/>
            <a:ext cx="7746317" cy="3203160"/>
            <a:chOff x="0" y="0"/>
            <a:chExt cx="2040182" cy="84363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040182" cy="843631"/>
            </a:xfrm>
            <a:custGeom>
              <a:avLst/>
              <a:gdLst/>
              <a:ahLst/>
              <a:cxnLst/>
              <a:rect r="r" b="b" t="t" l="l"/>
              <a:pathLst>
                <a:path h="843631" w="2040182">
                  <a:moveTo>
                    <a:pt x="50971" y="0"/>
                  </a:moveTo>
                  <a:lnTo>
                    <a:pt x="1989211" y="0"/>
                  </a:lnTo>
                  <a:cubicBezTo>
                    <a:pt x="2017362" y="0"/>
                    <a:pt x="2040182" y="22821"/>
                    <a:pt x="2040182" y="50971"/>
                  </a:cubicBezTo>
                  <a:lnTo>
                    <a:pt x="2040182" y="792660"/>
                  </a:lnTo>
                  <a:cubicBezTo>
                    <a:pt x="2040182" y="806178"/>
                    <a:pt x="2034812" y="819143"/>
                    <a:pt x="2025253" y="828702"/>
                  </a:cubicBezTo>
                  <a:cubicBezTo>
                    <a:pt x="2015694" y="838260"/>
                    <a:pt x="2002729" y="843631"/>
                    <a:pt x="1989211" y="843631"/>
                  </a:cubicBezTo>
                  <a:lnTo>
                    <a:pt x="50971" y="843631"/>
                  </a:lnTo>
                  <a:cubicBezTo>
                    <a:pt x="22821" y="843631"/>
                    <a:pt x="0" y="820810"/>
                    <a:pt x="0" y="792660"/>
                  </a:cubicBezTo>
                  <a:lnTo>
                    <a:pt x="0" y="50971"/>
                  </a:lnTo>
                  <a:cubicBezTo>
                    <a:pt x="0" y="37453"/>
                    <a:pt x="5370" y="24488"/>
                    <a:pt x="14929" y="14929"/>
                  </a:cubicBezTo>
                  <a:cubicBezTo>
                    <a:pt x="24488" y="5370"/>
                    <a:pt x="37453" y="0"/>
                    <a:pt x="50971" y="0"/>
                  </a:cubicBezTo>
                  <a:close/>
                </a:path>
              </a:pathLst>
            </a:custGeom>
            <a:solidFill>
              <a:srgbClr val="E0E897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2040182" cy="8817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7999873" y="2589618"/>
            <a:ext cx="7819247" cy="3032330"/>
            <a:chOff x="0" y="0"/>
            <a:chExt cx="2059390" cy="79863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59390" cy="798638"/>
            </a:xfrm>
            <a:custGeom>
              <a:avLst/>
              <a:gdLst/>
              <a:ahLst/>
              <a:cxnLst/>
              <a:rect r="r" b="b" t="t" l="l"/>
              <a:pathLst>
                <a:path h="798638" w="2059390">
                  <a:moveTo>
                    <a:pt x="50496" y="0"/>
                  </a:moveTo>
                  <a:lnTo>
                    <a:pt x="2008894" y="0"/>
                  </a:lnTo>
                  <a:cubicBezTo>
                    <a:pt x="2036782" y="0"/>
                    <a:pt x="2059390" y="22608"/>
                    <a:pt x="2059390" y="50496"/>
                  </a:cubicBezTo>
                  <a:lnTo>
                    <a:pt x="2059390" y="748143"/>
                  </a:lnTo>
                  <a:cubicBezTo>
                    <a:pt x="2059390" y="776031"/>
                    <a:pt x="2036782" y="798638"/>
                    <a:pt x="2008894" y="798638"/>
                  </a:cubicBezTo>
                  <a:lnTo>
                    <a:pt x="50496" y="798638"/>
                  </a:lnTo>
                  <a:cubicBezTo>
                    <a:pt x="37103" y="798638"/>
                    <a:pt x="24260" y="793318"/>
                    <a:pt x="14790" y="783849"/>
                  </a:cubicBezTo>
                  <a:cubicBezTo>
                    <a:pt x="5320" y="774379"/>
                    <a:pt x="0" y="761535"/>
                    <a:pt x="0" y="748143"/>
                  </a:cubicBezTo>
                  <a:lnTo>
                    <a:pt x="0" y="50496"/>
                  </a:lnTo>
                  <a:cubicBezTo>
                    <a:pt x="0" y="22608"/>
                    <a:pt x="22608" y="0"/>
                    <a:pt x="5049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2059390" cy="8367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1190643" y="6363069"/>
            <a:ext cx="4304222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who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190643" y="7180494"/>
            <a:ext cx="4304222" cy="1271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79"/>
              </a:lnSpc>
              <a:spcBef>
                <a:spcPct val="0"/>
              </a:spcBef>
            </a:pPr>
            <a:r>
              <a:rPr lang="en-US" sz="2599" strike="noStrike" u="none">
                <a:solidFill>
                  <a:srgbClr val="010204"/>
                </a:solidFill>
                <a:latin typeface="Source Sans 3"/>
                <a:ea typeface="Source Sans 3"/>
                <a:cs typeface="Source Sans 3"/>
                <a:sym typeface="Source Sans 3"/>
              </a:rPr>
              <a:t>Meant for young people who support other young people, without formal training.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190643" y="2877328"/>
            <a:ext cx="4304222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what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190643" y="3557509"/>
            <a:ext cx="4304222" cy="1700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79"/>
              </a:lnSpc>
            </a:pPr>
            <a:r>
              <a:rPr lang="en-US" sz="2599">
                <a:solidFill>
                  <a:srgbClr val="010204"/>
                </a:solidFill>
                <a:latin typeface="Source Sans 3"/>
                <a:ea typeface="Source Sans 3"/>
                <a:cs typeface="Source Sans 3"/>
                <a:sym typeface="Source Sans 3"/>
              </a:rPr>
              <a:t>Off</a:t>
            </a:r>
            <a:r>
              <a:rPr lang="en-US" sz="2599" strike="noStrike" u="none">
                <a:solidFill>
                  <a:srgbClr val="010204"/>
                </a:solidFill>
                <a:latin typeface="Source Sans 3"/>
                <a:ea typeface="Source Sans 3"/>
                <a:cs typeface="Source Sans 3"/>
                <a:sym typeface="Source Sans 3"/>
              </a:rPr>
              <a:t>ers tips and guidance to help grow skills and capacity when supporting friends and peers.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8407418" y="6276384"/>
            <a:ext cx="2454227" cy="2235578"/>
          </a:xfrm>
          <a:custGeom>
            <a:avLst/>
            <a:gdLst/>
            <a:ahLst/>
            <a:cxnLst/>
            <a:rect r="r" b="b" t="t" l="l"/>
            <a:pathLst>
              <a:path h="2235578" w="2454227">
                <a:moveTo>
                  <a:pt x="0" y="0"/>
                </a:moveTo>
                <a:lnTo>
                  <a:pt x="2454227" y="0"/>
                </a:lnTo>
                <a:lnTo>
                  <a:pt x="2454227" y="2235578"/>
                </a:lnTo>
                <a:lnTo>
                  <a:pt x="0" y="22355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8627552" y="2897426"/>
            <a:ext cx="2013959" cy="2013959"/>
          </a:xfrm>
          <a:custGeom>
            <a:avLst/>
            <a:gdLst/>
            <a:ahLst/>
            <a:cxnLst/>
            <a:rect r="r" b="b" t="t" l="l"/>
            <a:pathLst>
              <a:path h="2013959" w="2013959">
                <a:moveTo>
                  <a:pt x="0" y="0"/>
                </a:moveTo>
                <a:lnTo>
                  <a:pt x="2013959" y="0"/>
                </a:lnTo>
                <a:lnTo>
                  <a:pt x="2013959" y="2013959"/>
                </a:lnTo>
                <a:lnTo>
                  <a:pt x="0" y="20139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0A3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444416"/>
            <a:ext cx="15307332" cy="6842584"/>
          </a:xfrm>
          <a:custGeom>
            <a:avLst/>
            <a:gdLst/>
            <a:ahLst/>
            <a:cxnLst/>
            <a:rect r="r" b="b" t="t" l="l"/>
            <a:pathLst>
              <a:path h="6842584" w="15307332">
                <a:moveTo>
                  <a:pt x="0" y="0"/>
                </a:moveTo>
                <a:lnTo>
                  <a:pt x="15307332" y="0"/>
                </a:lnTo>
                <a:lnTo>
                  <a:pt x="15307332" y="6842584"/>
                </a:lnTo>
                <a:lnTo>
                  <a:pt x="0" y="6842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688016" y="2014843"/>
            <a:ext cx="12911967" cy="3362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40"/>
              </a:lnSpc>
            </a:pPr>
            <a:r>
              <a:rPr lang="en-US" sz="9200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rooted in care:</a:t>
            </a:r>
          </a:p>
          <a:p>
            <a:pPr algn="ctr">
              <a:lnSpc>
                <a:spcPts val="7679"/>
              </a:lnSpc>
            </a:pPr>
            <a:r>
              <a:rPr lang="en-US" sz="6399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</a:t>
            </a:r>
            <a:r>
              <a:rPr lang="en-US" sz="6399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4-step approach to healthy </a:t>
            </a:r>
          </a:p>
          <a:p>
            <a:pPr algn="ctr" marL="0" indent="0" lvl="0">
              <a:lnSpc>
                <a:spcPts val="7679"/>
              </a:lnSpc>
              <a:spcBef>
                <a:spcPct val="0"/>
              </a:spcBef>
            </a:pPr>
            <a:r>
              <a:rPr lang="en-US" sz="6399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youth peer-to-peer support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-430553" y="3154942"/>
            <a:ext cx="2605433" cy="3977117"/>
          </a:xfrm>
          <a:custGeom>
            <a:avLst/>
            <a:gdLst/>
            <a:ahLst/>
            <a:cxnLst/>
            <a:rect r="r" b="b" t="t" l="l"/>
            <a:pathLst>
              <a:path h="3977117" w="2605433">
                <a:moveTo>
                  <a:pt x="0" y="0"/>
                </a:moveTo>
                <a:lnTo>
                  <a:pt x="2605433" y="0"/>
                </a:lnTo>
                <a:lnTo>
                  <a:pt x="2605433" y="3977116"/>
                </a:lnTo>
                <a:lnTo>
                  <a:pt x="0" y="39771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5891327">
            <a:off x="14942377" y="-300362"/>
            <a:ext cx="4074336" cy="4668509"/>
          </a:xfrm>
          <a:custGeom>
            <a:avLst/>
            <a:gdLst/>
            <a:ahLst/>
            <a:cxnLst/>
            <a:rect r="r" b="b" t="t" l="l"/>
            <a:pathLst>
              <a:path h="4668509" w="4074336">
                <a:moveTo>
                  <a:pt x="0" y="0"/>
                </a:moveTo>
                <a:lnTo>
                  <a:pt x="4074335" y="0"/>
                </a:lnTo>
                <a:lnTo>
                  <a:pt x="4074335" y="4668509"/>
                </a:lnTo>
                <a:lnTo>
                  <a:pt x="0" y="46685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266589" y="267970"/>
            <a:ext cx="3441469" cy="4114800"/>
          </a:xfrm>
          <a:custGeom>
            <a:avLst/>
            <a:gdLst/>
            <a:ahLst/>
            <a:cxnLst/>
            <a:rect r="r" b="b" t="t" l="l"/>
            <a:pathLst>
              <a:path h="4114800" w="3441469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29193" y="2533878"/>
            <a:ext cx="5494345" cy="6724422"/>
          </a:xfrm>
          <a:custGeom>
            <a:avLst/>
            <a:gdLst/>
            <a:ahLst/>
            <a:cxnLst/>
            <a:rect r="r" b="b" t="t" l="l"/>
            <a:pathLst>
              <a:path h="6724422" w="5494345">
                <a:moveTo>
                  <a:pt x="0" y="0"/>
                </a:moveTo>
                <a:lnTo>
                  <a:pt x="5494345" y="0"/>
                </a:lnTo>
                <a:lnTo>
                  <a:pt x="5494345" y="6724422"/>
                </a:lnTo>
                <a:lnTo>
                  <a:pt x="0" y="67244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869" r="0" b="-286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478406" y="7556779"/>
            <a:ext cx="8204164" cy="1452290"/>
            <a:chOff x="0" y="0"/>
            <a:chExt cx="2370206" cy="41957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70206" cy="419571"/>
            </a:xfrm>
            <a:custGeom>
              <a:avLst/>
              <a:gdLst/>
              <a:ahLst/>
              <a:cxnLst/>
              <a:rect r="r" b="b" t="t" l="l"/>
              <a:pathLst>
                <a:path h="419571" w="2370206">
                  <a:moveTo>
                    <a:pt x="48127" y="0"/>
                  </a:moveTo>
                  <a:lnTo>
                    <a:pt x="2322080" y="0"/>
                  </a:lnTo>
                  <a:cubicBezTo>
                    <a:pt x="2348659" y="0"/>
                    <a:pt x="2370206" y="21547"/>
                    <a:pt x="2370206" y="48127"/>
                  </a:cubicBezTo>
                  <a:lnTo>
                    <a:pt x="2370206" y="371444"/>
                  </a:lnTo>
                  <a:cubicBezTo>
                    <a:pt x="2370206" y="398024"/>
                    <a:pt x="2348659" y="419571"/>
                    <a:pt x="2322080" y="419571"/>
                  </a:cubicBezTo>
                  <a:lnTo>
                    <a:pt x="48127" y="419571"/>
                  </a:lnTo>
                  <a:cubicBezTo>
                    <a:pt x="21547" y="419571"/>
                    <a:pt x="0" y="398024"/>
                    <a:pt x="0" y="371444"/>
                  </a:cubicBezTo>
                  <a:lnTo>
                    <a:pt x="0" y="48127"/>
                  </a:lnTo>
                  <a:cubicBezTo>
                    <a:pt x="0" y="21547"/>
                    <a:pt x="21547" y="0"/>
                    <a:pt x="48127" y="0"/>
                  </a:cubicBezTo>
                  <a:close/>
                </a:path>
              </a:pathLst>
            </a:custGeom>
            <a:solidFill>
              <a:srgbClr val="43C6B2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2370206" cy="4671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406666" y="2891170"/>
            <a:ext cx="8204164" cy="1452290"/>
            <a:chOff x="0" y="0"/>
            <a:chExt cx="2370206" cy="41957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70206" cy="419571"/>
            </a:xfrm>
            <a:custGeom>
              <a:avLst/>
              <a:gdLst/>
              <a:ahLst/>
              <a:cxnLst/>
              <a:rect r="r" b="b" t="t" l="l"/>
              <a:pathLst>
                <a:path h="419571" w="2370206">
                  <a:moveTo>
                    <a:pt x="48127" y="0"/>
                  </a:moveTo>
                  <a:lnTo>
                    <a:pt x="2322080" y="0"/>
                  </a:lnTo>
                  <a:cubicBezTo>
                    <a:pt x="2348659" y="0"/>
                    <a:pt x="2370206" y="21547"/>
                    <a:pt x="2370206" y="48127"/>
                  </a:cubicBezTo>
                  <a:lnTo>
                    <a:pt x="2370206" y="371444"/>
                  </a:lnTo>
                  <a:cubicBezTo>
                    <a:pt x="2370206" y="398024"/>
                    <a:pt x="2348659" y="419571"/>
                    <a:pt x="2322080" y="419571"/>
                  </a:cubicBezTo>
                  <a:lnTo>
                    <a:pt x="48127" y="419571"/>
                  </a:lnTo>
                  <a:cubicBezTo>
                    <a:pt x="21547" y="419571"/>
                    <a:pt x="0" y="398024"/>
                    <a:pt x="0" y="371444"/>
                  </a:cubicBezTo>
                  <a:lnTo>
                    <a:pt x="0" y="48127"/>
                  </a:lnTo>
                  <a:cubicBezTo>
                    <a:pt x="0" y="21547"/>
                    <a:pt x="21547" y="0"/>
                    <a:pt x="48127" y="0"/>
                  </a:cubicBezTo>
                  <a:close/>
                </a:path>
              </a:pathLst>
            </a:custGeom>
            <a:solidFill>
              <a:srgbClr val="FFD058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2370206" cy="4671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754931" y="981303"/>
            <a:ext cx="14225747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559"/>
              </a:lnSpc>
              <a:spcBef>
                <a:spcPct val="0"/>
              </a:spcBef>
            </a:pPr>
            <a:r>
              <a:rPr lang="en-US" sz="630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SiY’s rooted in care framework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403832" y="3130206"/>
            <a:ext cx="4616717" cy="982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28"/>
              </a:lnSpc>
              <a:spcBef>
                <a:spcPct val="0"/>
              </a:spcBef>
            </a:pPr>
            <a:r>
              <a:rPr lang="en-US" sz="31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Understanding the role of a supportive friend 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8478406" y="6000289"/>
            <a:ext cx="8204164" cy="1452290"/>
            <a:chOff x="0" y="0"/>
            <a:chExt cx="2370206" cy="41957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370206" cy="419571"/>
            </a:xfrm>
            <a:custGeom>
              <a:avLst/>
              <a:gdLst/>
              <a:ahLst/>
              <a:cxnLst/>
              <a:rect r="r" b="b" t="t" l="l"/>
              <a:pathLst>
                <a:path h="419571" w="2370206">
                  <a:moveTo>
                    <a:pt x="48127" y="0"/>
                  </a:moveTo>
                  <a:lnTo>
                    <a:pt x="2322080" y="0"/>
                  </a:lnTo>
                  <a:cubicBezTo>
                    <a:pt x="2348659" y="0"/>
                    <a:pt x="2370206" y="21547"/>
                    <a:pt x="2370206" y="48127"/>
                  </a:cubicBezTo>
                  <a:lnTo>
                    <a:pt x="2370206" y="371444"/>
                  </a:lnTo>
                  <a:cubicBezTo>
                    <a:pt x="2370206" y="398024"/>
                    <a:pt x="2348659" y="419571"/>
                    <a:pt x="2322080" y="419571"/>
                  </a:cubicBezTo>
                  <a:lnTo>
                    <a:pt x="48127" y="419571"/>
                  </a:lnTo>
                  <a:cubicBezTo>
                    <a:pt x="21547" y="419571"/>
                    <a:pt x="0" y="398024"/>
                    <a:pt x="0" y="371444"/>
                  </a:cubicBezTo>
                  <a:lnTo>
                    <a:pt x="0" y="48127"/>
                  </a:lnTo>
                  <a:cubicBezTo>
                    <a:pt x="0" y="21547"/>
                    <a:pt x="21547" y="0"/>
                    <a:pt x="48127" y="0"/>
                  </a:cubicBezTo>
                  <a:close/>
                </a:path>
              </a:pathLst>
            </a:custGeom>
            <a:solidFill>
              <a:srgbClr val="AACE7C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2370206" cy="4671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0334658" y="6225214"/>
            <a:ext cx="4963251" cy="982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28"/>
              </a:lnSpc>
              <a:spcBef>
                <a:spcPct val="0"/>
              </a:spcBef>
            </a:pPr>
            <a:r>
              <a:rPr lang="en-US" sz="31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H</a:t>
            </a:r>
            <a:r>
              <a:rPr lang="en-US" sz="31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ealthy Boundaries, Healthy Relationships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692021" y="7773021"/>
            <a:ext cx="4248526" cy="982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28"/>
              </a:lnSpc>
              <a:spcBef>
                <a:spcPct val="0"/>
              </a:spcBef>
            </a:pPr>
            <a:r>
              <a:rPr lang="en-US" sz="31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Wh</a:t>
            </a:r>
            <a:r>
              <a:rPr lang="en-US" sz="31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en and How to Get More Support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8478406" y="4443800"/>
            <a:ext cx="8204164" cy="1452290"/>
            <a:chOff x="0" y="0"/>
            <a:chExt cx="2370206" cy="41957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70206" cy="419571"/>
            </a:xfrm>
            <a:custGeom>
              <a:avLst/>
              <a:gdLst/>
              <a:ahLst/>
              <a:cxnLst/>
              <a:rect r="r" b="b" t="t" l="l"/>
              <a:pathLst>
                <a:path h="419571" w="2370206">
                  <a:moveTo>
                    <a:pt x="48127" y="0"/>
                  </a:moveTo>
                  <a:lnTo>
                    <a:pt x="2322080" y="0"/>
                  </a:lnTo>
                  <a:cubicBezTo>
                    <a:pt x="2348659" y="0"/>
                    <a:pt x="2370206" y="21547"/>
                    <a:pt x="2370206" y="48127"/>
                  </a:cubicBezTo>
                  <a:lnTo>
                    <a:pt x="2370206" y="371444"/>
                  </a:lnTo>
                  <a:cubicBezTo>
                    <a:pt x="2370206" y="398024"/>
                    <a:pt x="2348659" y="419571"/>
                    <a:pt x="2322080" y="419571"/>
                  </a:cubicBezTo>
                  <a:lnTo>
                    <a:pt x="48127" y="419571"/>
                  </a:lnTo>
                  <a:cubicBezTo>
                    <a:pt x="21547" y="419571"/>
                    <a:pt x="0" y="398024"/>
                    <a:pt x="0" y="371444"/>
                  </a:cubicBezTo>
                  <a:lnTo>
                    <a:pt x="0" y="48127"/>
                  </a:lnTo>
                  <a:cubicBezTo>
                    <a:pt x="0" y="21547"/>
                    <a:pt x="21547" y="0"/>
                    <a:pt x="48127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2370206" cy="4671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10126473" y="4670896"/>
            <a:ext cx="4894077" cy="982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28"/>
              </a:lnSpc>
              <a:spcBef>
                <a:spcPct val="0"/>
              </a:spcBef>
            </a:pPr>
            <a:r>
              <a:rPr lang="en-US" sz="31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H</a:t>
            </a:r>
            <a:r>
              <a:rPr lang="en-US" sz="31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aving Supportive Conversations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212623" y="3120681"/>
            <a:ext cx="276374" cy="982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57"/>
              </a:lnSpc>
              <a:spcBef>
                <a:spcPct val="0"/>
              </a:spcBef>
            </a:pPr>
            <a:r>
              <a:rPr lang="en-US" sz="6381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1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297179" y="4670055"/>
            <a:ext cx="346859" cy="982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57"/>
              </a:lnSpc>
              <a:spcBef>
                <a:spcPct val="0"/>
              </a:spcBef>
            </a:pPr>
            <a:r>
              <a:rPr lang="en-US" sz="6381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2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337006" y="6225459"/>
            <a:ext cx="374469" cy="982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57"/>
              </a:lnSpc>
              <a:spcBef>
                <a:spcPct val="0"/>
              </a:spcBef>
            </a:pPr>
            <a:r>
              <a:rPr lang="en-US" sz="6381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3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26117" y="7781948"/>
            <a:ext cx="423856" cy="982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57"/>
              </a:lnSpc>
              <a:spcBef>
                <a:spcPct val="0"/>
              </a:spcBef>
            </a:pPr>
            <a:r>
              <a:rPr lang="en-US" sz="6381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4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25" id="25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29193" y="2533878"/>
            <a:ext cx="5494345" cy="6724422"/>
          </a:xfrm>
          <a:custGeom>
            <a:avLst/>
            <a:gdLst/>
            <a:ahLst/>
            <a:cxnLst/>
            <a:rect r="r" b="b" t="t" l="l"/>
            <a:pathLst>
              <a:path h="6724422" w="5494345">
                <a:moveTo>
                  <a:pt x="0" y="0"/>
                </a:moveTo>
                <a:lnTo>
                  <a:pt x="5494345" y="0"/>
                </a:lnTo>
                <a:lnTo>
                  <a:pt x="5494345" y="6724422"/>
                </a:lnTo>
                <a:lnTo>
                  <a:pt x="0" y="67244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869" r="0" b="-286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478406" y="7556779"/>
            <a:ext cx="8204164" cy="1452290"/>
            <a:chOff x="0" y="0"/>
            <a:chExt cx="2370206" cy="41957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70206" cy="419571"/>
            </a:xfrm>
            <a:custGeom>
              <a:avLst/>
              <a:gdLst/>
              <a:ahLst/>
              <a:cxnLst/>
              <a:rect r="r" b="b" t="t" l="l"/>
              <a:pathLst>
                <a:path h="419571" w="2370206">
                  <a:moveTo>
                    <a:pt x="48127" y="0"/>
                  </a:moveTo>
                  <a:lnTo>
                    <a:pt x="2322080" y="0"/>
                  </a:lnTo>
                  <a:cubicBezTo>
                    <a:pt x="2348659" y="0"/>
                    <a:pt x="2370206" y="21547"/>
                    <a:pt x="2370206" y="48127"/>
                  </a:cubicBezTo>
                  <a:lnTo>
                    <a:pt x="2370206" y="371444"/>
                  </a:lnTo>
                  <a:cubicBezTo>
                    <a:pt x="2370206" y="398024"/>
                    <a:pt x="2348659" y="419571"/>
                    <a:pt x="2322080" y="419571"/>
                  </a:cubicBezTo>
                  <a:lnTo>
                    <a:pt x="48127" y="419571"/>
                  </a:lnTo>
                  <a:cubicBezTo>
                    <a:pt x="21547" y="419571"/>
                    <a:pt x="0" y="398024"/>
                    <a:pt x="0" y="371444"/>
                  </a:cubicBezTo>
                  <a:lnTo>
                    <a:pt x="0" y="48127"/>
                  </a:lnTo>
                  <a:cubicBezTo>
                    <a:pt x="0" y="21547"/>
                    <a:pt x="21547" y="0"/>
                    <a:pt x="48127" y="0"/>
                  </a:cubicBezTo>
                  <a:close/>
                </a:path>
              </a:pathLst>
            </a:custGeom>
            <a:solidFill>
              <a:srgbClr val="43C6B2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2370206" cy="4671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406666" y="2891170"/>
            <a:ext cx="8204164" cy="1452290"/>
            <a:chOff x="0" y="0"/>
            <a:chExt cx="2370206" cy="41957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70206" cy="419571"/>
            </a:xfrm>
            <a:custGeom>
              <a:avLst/>
              <a:gdLst/>
              <a:ahLst/>
              <a:cxnLst/>
              <a:rect r="r" b="b" t="t" l="l"/>
              <a:pathLst>
                <a:path h="419571" w="2370206">
                  <a:moveTo>
                    <a:pt x="48127" y="0"/>
                  </a:moveTo>
                  <a:lnTo>
                    <a:pt x="2322080" y="0"/>
                  </a:lnTo>
                  <a:cubicBezTo>
                    <a:pt x="2348659" y="0"/>
                    <a:pt x="2370206" y="21547"/>
                    <a:pt x="2370206" y="48127"/>
                  </a:cubicBezTo>
                  <a:lnTo>
                    <a:pt x="2370206" y="371444"/>
                  </a:lnTo>
                  <a:cubicBezTo>
                    <a:pt x="2370206" y="398024"/>
                    <a:pt x="2348659" y="419571"/>
                    <a:pt x="2322080" y="419571"/>
                  </a:cubicBezTo>
                  <a:lnTo>
                    <a:pt x="48127" y="419571"/>
                  </a:lnTo>
                  <a:cubicBezTo>
                    <a:pt x="21547" y="419571"/>
                    <a:pt x="0" y="398024"/>
                    <a:pt x="0" y="371444"/>
                  </a:cubicBezTo>
                  <a:lnTo>
                    <a:pt x="0" y="48127"/>
                  </a:lnTo>
                  <a:cubicBezTo>
                    <a:pt x="0" y="21547"/>
                    <a:pt x="21547" y="0"/>
                    <a:pt x="48127" y="0"/>
                  </a:cubicBezTo>
                  <a:close/>
                </a:path>
              </a:pathLst>
            </a:custGeom>
            <a:solidFill>
              <a:srgbClr val="FFD058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2370206" cy="4671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478406" y="6000289"/>
            <a:ext cx="8204164" cy="1452290"/>
            <a:chOff x="0" y="0"/>
            <a:chExt cx="2370206" cy="41957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70206" cy="419571"/>
            </a:xfrm>
            <a:custGeom>
              <a:avLst/>
              <a:gdLst/>
              <a:ahLst/>
              <a:cxnLst/>
              <a:rect r="r" b="b" t="t" l="l"/>
              <a:pathLst>
                <a:path h="419571" w="2370206">
                  <a:moveTo>
                    <a:pt x="48127" y="0"/>
                  </a:moveTo>
                  <a:lnTo>
                    <a:pt x="2322080" y="0"/>
                  </a:lnTo>
                  <a:cubicBezTo>
                    <a:pt x="2348659" y="0"/>
                    <a:pt x="2370206" y="21547"/>
                    <a:pt x="2370206" y="48127"/>
                  </a:cubicBezTo>
                  <a:lnTo>
                    <a:pt x="2370206" y="371444"/>
                  </a:lnTo>
                  <a:cubicBezTo>
                    <a:pt x="2370206" y="398024"/>
                    <a:pt x="2348659" y="419571"/>
                    <a:pt x="2322080" y="419571"/>
                  </a:cubicBezTo>
                  <a:lnTo>
                    <a:pt x="48127" y="419571"/>
                  </a:lnTo>
                  <a:cubicBezTo>
                    <a:pt x="21547" y="419571"/>
                    <a:pt x="0" y="398024"/>
                    <a:pt x="0" y="371444"/>
                  </a:cubicBezTo>
                  <a:lnTo>
                    <a:pt x="0" y="48127"/>
                  </a:lnTo>
                  <a:cubicBezTo>
                    <a:pt x="0" y="21547"/>
                    <a:pt x="21547" y="0"/>
                    <a:pt x="48127" y="0"/>
                  </a:cubicBezTo>
                  <a:close/>
                </a:path>
              </a:pathLst>
            </a:custGeom>
            <a:solidFill>
              <a:srgbClr val="AACE7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2370206" cy="4671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0334658" y="6225214"/>
            <a:ext cx="4963251" cy="982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28"/>
              </a:lnSpc>
              <a:spcBef>
                <a:spcPct val="0"/>
              </a:spcBef>
            </a:pPr>
            <a:r>
              <a:rPr lang="en-US" sz="31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H</a:t>
            </a:r>
            <a:r>
              <a:rPr lang="en-US" sz="31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ealthy Boundaries, Healthy Relationships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692021" y="7773021"/>
            <a:ext cx="4248526" cy="982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28"/>
              </a:lnSpc>
              <a:spcBef>
                <a:spcPct val="0"/>
              </a:spcBef>
            </a:pPr>
            <a:r>
              <a:rPr lang="en-US" sz="31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Wh</a:t>
            </a:r>
            <a:r>
              <a:rPr lang="en-US" sz="31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en and How to Get More Support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8478406" y="4443800"/>
            <a:ext cx="8204164" cy="1452290"/>
            <a:chOff x="0" y="0"/>
            <a:chExt cx="2370206" cy="41957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370206" cy="419571"/>
            </a:xfrm>
            <a:custGeom>
              <a:avLst/>
              <a:gdLst/>
              <a:ahLst/>
              <a:cxnLst/>
              <a:rect r="r" b="b" t="t" l="l"/>
              <a:pathLst>
                <a:path h="419571" w="2370206">
                  <a:moveTo>
                    <a:pt x="48127" y="0"/>
                  </a:moveTo>
                  <a:lnTo>
                    <a:pt x="2322080" y="0"/>
                  </a:lnTo>
                  <a:cubicBezTo>
                    <a:pt x="2348659" y="0"/>
                    <a:pt x="2370206" y="21547"/>
                    <a:pt x="2370206" y="48127"/>
                  </a:cubicBezTo>
                  <a:lnTo>
                    <a:pt x="2370206" y="371444"/>
                  </a:lnTo>
                  <a:cubicBezTo>
                    <a:pt x="2370206" y="398024"/>
                    <a:pt x="2348659" y="419571"/>
                    <a:pt x="2322080" y="419571"/>
                  </a:cubicBezTo>
                  <a:lnTo>
                    <a:pt x="48127" y="419571"/>
                  </a:lnTo>
                  <a:cubicBezTo>
                    <a:pt x="21547" y="419571"/>
                    <a:pt x="0" y="398024"/>
                    <a:pt x="0" y="371444"/>
                  </a:cubicBezTo>
                  <a:lnTo>
                    <a:pt x="0" y="48127"/>
                  </a:lnTo>
                  <a:cubicBezTo>
                    <a:pt x="0" y="21547"/>
                    <a:pt x="21547" y="0"/>
                    <a:pt x="48127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2370206" cy="4671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9337006" y="6225459"/>
            <a:ext cx="374469" cy="982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57"/>
              </a:lnSpc>
              <a:spcBef>
                <a:spcPct val="0"/>
              </a:spcBef>
            </a:pPr>
            <a:r>
              <a:rPr lang="en-US" sz="6381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3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326117" y="7781948"/>
            <a:ext cx="423856" cy="982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57"/>
              </a:lnSpc>
              <a:spcBef>
                <a:spcPct val="0"/>
              </a:spcBef>
            </a:pPr>
            <a:r>
              <a:rPr lang="en-US" sz="6381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4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8401962" y="6000864"/>
            <a:ext cx="8343098" cy="3008204"/>
            <a:chOff x="0" y="0"/>
            <a:chExt cx="2410345" cy="869079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410345" cy="869079"/>
            </a:xfrm>
            <a:custGeom>
              <a:avLst/>
              <a:gdLst/>
              <a:ahLst/>
              <a:cxnLst/>
              <a:rect r="r" b="b" t="t" l="l"/>
              <a:pathLst>
                <a:path h="869079" w="2410345">
                  <a:moveTo>
                    <a:pt x="47325" y="0"/>
                  </a:moveTo>
                  <a:lnTo>
                    <a:pt x="2363020" y="0"/>
                  </a:lnTo>
                  <a:cubicBezTo>
                    <a:pt x="2389156" y="0"/>
                    <a:pt x="2410345" y="21188"/>
                    <a:pt x="2410345" y="47325"/>
                  </a:cubicBezTo>
                  <a:lnTo>
                    <a:pt x="2410345" y="821754"/>
                  </a:lnTo>
                  <a:cubicBezTo>
                    <a:pt x="2410345" y="847891"/>
                    <a:pt x="2389156" y="869079"/>
                    <a:pt x="2363020" y="869079"/>
                  </a:cubicBezTo>
                  <a:lnTo>
                    <a:pt x="47325" y="869079"/>
                  </a:lnTo>
                  <a:cubicBezTo>
                    <a:pt x="34774" y="869079"/>
                    <a:pt x="22736" y="864093"/>
                    <a:pt x="13861" y="855218"/>
                  </a:cubicBezTo>
                  <a:cubicBezTo>
                    <a:pt x="4986" y="846342"/>
                    <a:pt x="0" y="834305"/>
                    <a:pt x="0" y="821754"/>
                  </a:cubicBezTo>
                  <a:lnTo>
                    <a:pt x="0" y="47325"/>
                  </a:lnTo>
                  <a:cubicBezTo>
                    <a:pt x="0" y="34774"/>
                    <a:pt x="4986" y="22736"/>
                    <a:pt x="13861" y="13861"/>
                  </a:cubicBezTo>
                  <a:cubicBezTo>
                    <a:pt x="22736" y="4986"/>
                    <a:pt x="34774" y="0"/>
                    <a:pt x="47325" y="0"/>
                  </a:cubicBezTo>
                  <a:close/>
                </a:path>
              </a:pathLst>
            </a:custGeom>
            <a:solidFill>
              <a:srgbClr val="F8F5ED">
                <a:alpha val="82745"/>
              </a:srgbClr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2410345" cy="9167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593373" y="1009650"/>
            <a:ext cx="14225747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559"/>
              </a:lnSpc>
              <a:spcBef>
                <a:spcPct val="0"/>
              </a:spcBef>
            </a:pPr>
            <a:r>
              <a:rPr lang="en-US" sz="630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SiY’s rooted in care framework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403832" y="3130206"/>
            <a:ext cx="4616717" cy="982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28"/>
              </a:lnSpc>
              <a:spcBef>
                <a:spcPct val="0"/>
              </a:spcBef>
            </a:pPr>
            <a:r>
              <a:rPr lang="en-US" sz="31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Understanding the role of a supportive friend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126473" y="4670896"/>
            <a:ext cx="4894077" cy="982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28"/>
              </a:lnSpc>
              <a:spcBef>
                <a:spcPct val="0"/>
              </a:spcBef>
            </a:pPr>
            <a:r>
              <a:rPr lang="en-US" sz="31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H</a:t>
            </a:r>
            <a:r>
              <a:rPr lang="en-US" sz="31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aving Supportive Conversations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212623" y="3120681"/>
            <a:ext cx="276374" cy="982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57"/>
              </a:lnSpc>
              <a:spcBef>
                <a:spcPct val="0"/>
              </a:spcBef>
            </a:pPr>
            <a:r>
              <a:rPr lang="en-US" sz="6381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1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297179" y="4670055"/>
            <a:ext cx="346859" cy="982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57"/>
              </a:lnSpc>
              <a:spcBef>
                <a:spcPct val="0"/>
              </a:spcBef>
            </a:pPr>
            <a:r>
              <a:rPr lang="en-US" sz="6381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2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685981"/>
            <a:ext cx="15283196" cy="1108771"/>
            <a:chOff x="0" y="0"/>
            <a:chExt cx="20377594" cy="147836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377600" cy="1478363"/>
            </a:xfrm>
            <a:custGeom>
              <a:avLst/>
              <a:gdLst/>
              <a:ahLst/>
              <a:cxnLst/>
              <a:rect r="r" b="b" t="t" l="l"/>
              <a:pathLst>
                <a:path h="1478363" w="20377600">
                  <a:moveTo>
                    <a:pt x="0" y="0"/>
                  </a:moveTo>
                  <a:lnTo>
                    <a:pt x="20377600" y="0"/>
                  </a:lnTo>
                  <a:lnTo>
                    <a:pt x="20377600" y="1478363"/>
                  </a:lnTo>
                  <a:lnTo>
                    <a:pt x="0" y="147836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20878" r="0" b="-216281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47625"/>
              <a:ext cx="20377594" cy="143073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220"/>
                </a:lnSpc>
              </a:pPr>
              <a:r>
                <a:rPr lang="en-US" sz="5759">
                  <a:solidFill>
                    <a:srgbClr val="010204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share-out: think-pair-share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899435" y="2568431"/>
            <a:ext cx="7969265" cy="5150138"/>
          </a:xfrm>
          <a:custGeom>
            <a:avLst/>
            <a:gdLst/>
            <a:ahLst/>
            <a:cxnLst/>
            <a:rect r="r" b="b" t="t" l="l"/>
            <a:pathLst>
              <a:path h="5150138" w="7969265">
                <a:moveTo>
                  <a:pt x="0" y="0"/>
                </a:moveTo>
                <a:lnTo>
                  <a:pt x="7969265" y="0"/>
                </a:lnTo>
                <a:lnTo>
                  <a:pt x="7969265" y="5150138"/>
                </a:lnTo>
                <a:lnTo>
                  <a:pt x="0" y="51501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9144000" y="2824092"/>
            <a:ext cx="8115300" cy="3065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167"/>
              </a:lnSpc>
              <a:spcBef>
                <a:spcPct val="0"/>
              </a:spcBef>
            </a:pPr>
            <a:r>
              <a:rPr lang="en-US" sz="5918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what comes to mind when you hear the term “</a:t>
            </a:r>
            <a:r>
              <a:rPr lang="en-US" sz="5918">
                <a:solidFill>
                  <a:srgbClr val="A61C00"/>
                </a:solidFill>
                <a:latin typeface="Bobby Jones"/>
                <a:ea typeface="Bobby Jones"/>
                <a:cs typeface="Bobby Jones"/>
                <a:sym typeface="Bobby Jones"/>
              </a:rPr>
              <a:t>strong friend</a:t>
            </a:r>
            <a:r>
              <a:rPr lang="en-US" sz="5918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”?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44000" y="6204185"/>
            <a:ext cx="7727536" cy="9646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63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turn to the person next to you and take turns responding.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433712" y="2852452"/>
            <a:ext cx="8462671" cy="1705476"/>
            <a:chOff x="0" y="0"/>
            <a:chExt cx="2200334" cy="44343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00334" cy="443432"/>
            </a:xfrm>
            <a:custGeom>
              <a:avLst/>
              <a:gdLst/>
              <a:ahLst/>
              <a:cxnLst/>
              <a:rect r="r" b="b" t="t" l="l"/>
              <a:pathLst>
                <a:path h="443432" w="2200334">
                  <a:moveTo>
                    <a:pt x="1997134" y="0"/>
                  </a:moveTo>
                  <a:cubicBezTo>
                    <a:pt x="2109358" y="0"/>
                    <a:pt x="2200334" y="99266"/>
                    <a:pt x="2200334" y="221716"/>
                  </a:cubicBezTo>
                  <a:cubicBezTo>
                    <a:pt x="2200334" y="344166"/>
                    <a:pt x="2109358" y="443432"/>
                    <a:pt x="1997134" y="443432"/>
                  </a:cubicBezTo>
                  <a:lnTo>
                    <a:pt x="203200" y="443432"/>
                  </a:lnTo>
                  <a:cubicBezTo>
                    <a:pt x="90976" y="443432"/>
                    <a:pt x="0" y="344166"/>
                    <a:pt x="0" y="221716"/>
                  </a:cubicBezTo>
                  <a:cubicBezTo>
                    <a:pt x="0" y="9926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3C6B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2200334" cy="4910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863286" y="3047576"/>
            <a:ext cx="7497689" cy="1315228"/>
            <a:chOff x="0" y="0"/>
            <a:chExt cx="9869010" cy="1731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869000" cy="1731199"/>
            </a:xfrm>
            <a:custGeom>
              <a:avLst/>
              <a:gdLst/>
              <a:ahLst/>
              <a:cxnLst/>
              <a:rect r="r" b="b" t="t" l="l"/>
              <a:pathLst>
                <a:path h="1731199" w="9869000">
                  <a:moveTo>
                    <a:pt x="0" y="0"/>
                  </a:moveTo>
                  <a:lnTo>
                    <a:pt x="9869000" y="0"/>
                  </a:lnTo>
                  <a:lnTo>
                    <a:pt x="9869000" y="1731199"/>
                  </a:lnTo>
                  <a:lnTo>
                    <a:pt x="0" y="173119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89" t="0" r="60875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9869010" cy="17312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600"/>
                </a:lnSpc>
              </a:pPr>
              <a:r>
                <a:rPr lang="en-US" b="true" sz="3000">
                  <a:solidFill>
                    <a:srgbClr val="000000"/>
                  </a:solidFill>
                  <a:latin typeface="Source Sans Pro Bold"/>
                  <a:ea typeface="Source Sans Pro Bold"/>
                  <a:cs typeface="Source Sans Pro Bold"/>
                  <a:sym typeface="Source Sans Pro Bold"/>
                </a:rPr>
                <a:t>The person others rely on most is sometimes called “the strong friend.”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650046" y="1216533"/>
            <a:ext cx="12499433" cy="1000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74"/>
              </a:lnSpc>
            </a:pPr>
            <a:r>
              <a:rPr lang="en-US" sz="6561">
                <a:solidFill>
                  <a:srgbClr val="8C2517"/>
                </a:solidFill>
                <a:latin typeface="Bobby Jones"/>
                <a:ea typeface="Bobby Jones"/>
                <a:cs typeface="Bobby Jones"/>
                <a:sym typeface="Bobby Jones"/>
              </a:rPr>
              <a:t>strong friend: break it down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50046" y="870891"/>
            <a:ext cx="13640552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the role of a supportive friend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853750" y="2588807"/>
            <a:ext cx="6473566" cy="6365853"/>
          </a:xfrm>
          <a:custGeom>
            <a:avLst/>
            <a:gdLst/>
            <a:ahLst/>
            <a:cxnLst/>
            <a:rect r="r" b="b" t="t" l="l"/>
            <a:pathLst>
              <a:path h="6365853" w="6473566">
                <a:moveTo>
                  <a:pt x="0" y="0"/>
                </a:moveTo>
                <a:lnTo>
                  <a:pt x="6473566" y="0"/>
                </a:lnTo>
                <a:lnTo>
                  <a:pt x="6473566" y="6365853"/>
                </a:lnTo>
                <a:lnTo>
                  <a:pt x="0" y="63658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8433712" y="4918996"/>
            <a:ext cx="8462671" cy="1705476"/>
            <a:chOff x="0" y="0"/>
            <a:chExt cx="2200334" cy="44343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200334" cy="443432"/>
            </a:xfrm>
            <a:custGeom>
              <a:avLst/>
              <a:gdLst/>
              <a:ahLst/>
              <a:cxnLst/>
              <a:rect r="r" b="b" t="t" l="l"/>
              <a:pathLst>
                <a:path h="443432" w="2200334">
                  <a:moveTo>
                    <a:pt x="1997134" y="0"/>
                  </a:moveTo>
                  <a:cubicBezTo>
                    <a:pt x="2109358" y="0"/>
                    <a:pt x="2200334" y="99266"/>
                    <a:pt x="2200334" y="221716"/>
                  </a:cubicBezTo>
                  <a:cubicBezTo>
                    <a:pt x="2200334" y="344166"/>
                    <a:pt x="2109358" y="443432"/>
                    <a:pt x="1997134" y="443432"/>
                  </a:cubicBezTo>
                  <a:lnTo>
                    <a:pt x="203200" y="443432"/>
                  </a:lnTo>
                  <a:cubicBezTo>
                    <a:pt x="90976" y="443432"/>
                    <a:pt x="0" y="344166"/>
                    <a:pt x="0" y="221716"/>
                  </a:cubicBezTo>
                  <a:cubicBezTo>
                    <a:pt x="0" y="9926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80A94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2200334" cy="4910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863286" y="5114120"/>
            <a:ext cx="7497689" cy="1315228"/>
            <a:chOff x="0" y="0"/>
            <a:chExt cx="9869010" cy="1731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9869000" cy="1731199"/>
            </a:xfrm>
            <a:custGeom>
              <a:avLst/>
              <a:gdLst/>
              <a:ahLst/>
              <a:cxnLst/>
              <a:rect r="r" b="b" t="t" l="l"/>
              <a:pathLst>
                <a:path h="1731199" w="9869000">
                  <a:moveTo>
                    <a:pt x="0" y="0"/>
                  </a:moveTo>
                  <a:lnTo>
                    <a:pt x="9869000" y="0"/>
                  </a:lnTo>
                  <a:lnTo>
                    <a:pt x="9869000" y="1731199"/>
                  </a:lnTo>
                  <a:lnTo>
                    <a:pt x="0" y="173119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89" t="0" r="60875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0"/>
              <a:ext cx="9869010" cy="17312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600"/>
                </a:lnSpc>
              </a:pPr>
              <a:r>
                <a:rPr lang="en-US" b="true" sz="3000">
                  <a:solidFill>
                    <a:srgbClr val="000000"/>
                  </a:solidFill>
                  <a:latin typeface="Source Sans Pro Bold"/>
                  <a:ea typeface="Source Sans Pro Bold"/>
                  <a:cs typeface="Source Sans Pro Bold"/>
                  <a:sym typeface="Source Sans Pro Bold"/>
                </a:rPr>
                <a:t>This role can feel good because others trust you and seek your guidance.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433712" y="6985539"/>
            <a:ext cx="8462671" cy="1705476"/>
            <a:chOff x="0" y="0"/>
            <a:chExt cx="2200334" cy="44343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200334" cy="443432"/>
            </a:xfrm>
            <a:custGeom>
              <a:avLst/>
              <a:gdLst/>
              <a:ahLst/>
              <a:cxnLst/>
              <a:rect r="r" b="b" t="t" l="l"/>
              <a:pathLst>
                <a:path h="443432" w="2200334">
                  <a:moveTo>
                    <a:pt x="1997134" y="0"/>
                  </a:moveTo>
                  <a:cubicBezTo>
                    <a:pt x="2109358" y="0"/>
                    <a:pt x="2200334" y="99266"/>
                    <a:pt x="2200334" y="221716"/>
                  </a:cubicBezTo>
                  <a:cubicBezTo>
                    <a:pt x="2200334" y="344166"/>
                    <a:pt x="2109358" y="443432"/>
                    <a:pt x="1997134" y="443432"/>
                  </a:cubicBezTo>
                  <a:lnTo>
                    <a:pt x="203200" y="443432"/>
                  </a:lnTo>
                  <a:cubicBezTo>
                    <a:pt x="90976" y="443432"/>
                    <a:pt x="0" y="344166"/>
                    <a:pt x="0" y="221716"/>
                  </a:cubicBezTo>
                  <a:cubicBezTo>
                    <a:pt x="0" y="9926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47625"/>
              <a:ext cx="2200334" cy="4910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8863286" y="7180663"/>
            <a:ext cx="7497689" cy="1315228"/>
            <a:chOff x="0" y="0"/>
            <a:chExt cx="9869010" cy="17312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9869000" cy="1731199"/>
            </a:xfrm>
            <a:custGeom>
              <a:avLst/>
              <a:gdLst/>
              <a:ahLst/>
              <a:cxnLst/>
              <a:rect r="r" b="b" t="t" l="l"/>
              <a:pathLst>
                <a:path h="1731199" w="9869000">
                  <a:moveTo>
                    <a:pt x="0" y="0"/>
                  </a:moveTo>
                  <a:lnTo>
                    <a:pt x="9869000" y="0"/>
                  </a:lnTo>
                  <a:lnTo>
                    <a:pt x="9869000" y="1731199"/>
                  </a:lnTo>
                  <a:lnTo>
                    <a:pt x="0" y="173119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889" t="0" r="60875" b="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0"/>
              <a:ext cx="9869010" cy="17312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480"/>
                </a:lnSpc>
              </a:pPr>
              <a:r>
                <a:rPr lang="en-US" b="true" sz="2900">
                  <a:solidFill>
                    <a:srgbClr val="000000"/>
                  </a:solidFill>
                  <a:latin typeface="Source Sans Pro Bold"/>
                  <a:ea typeface="Source Sans Pro Bold"/>
                  <a:cs typeface="Source Sans Pro Bold"/>
                  <a:sym typeface="Source Sans Pro Bold"/>
                </a:rPr>
                <a:t>It can be a heavy role to carry. 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50046" y="870891"/>
            <a:ext cx="13640552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the role of a supportive friend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4173265" y="2714066"/>
            <a:ext cx="5422414" cy="4534016"/>
            <a:chOff x="0" y="0"/>
            <a:chExt cx="7229886" cy="6045354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7229886" cy="6045354"/>
              <a:chOff x="0" y="0"/>
              <a:chExt cx="1936475" cy="1619206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1936475" cy="1619206"/>
              </a:xfrm>
              <a:custGeom>
                <a:avLst/>
                <a:gdLst/>
                <a:ahLst/>
                <a:cxnLst/>
                <a:rect r="r" b="b" t="t" l="l"/>
                <a:pathLst>
                  <a:path h="1619206" w="1936475">
                    <a:moveTo>
                      <a:pt x="1634903" y="0"/>
                    </a:moveTo>
                    <a:lnTo>
                      <a:pt x="282407" y="0"/>
                    </a:lnTo>
                    <a:cubicBezTo>
                      <a:pt x="126426" y="0"/>
                      <a:pt x="0" y="123512"/>
                      <a:pt x="0" y="770207"/>
                    </a:cubicBezTo>
                    <a:cubicBezTo>
                      <a:pt x="0" y="1294175"/>
                      <a:pt x="66279" y="1389316"/>
                      <a:pt x="162037" y="1433457"/>
                    </a:cubicBezTo>
                    <a:lnTo>
                      <a:pt x="162037" y="1619206"/>
                    </a:lnTo>
                    <a:lnTo>
                      <a:pt x="353844" y="1459739"/>
                    </a:lnTo>
                    <a:lnTo>
                      <a:pt x="1634903" y="1459739"/>
                    </a:lnTo>
                    <a:cubicBezTo>
                      <a:pt x="1810037" y="1459739"/>
                      <a:pt x="1936475" y="1336226"/>
                      <a:pt x="1936475" y="770052"/>
                    </a:cubicBezTo>
                    <a:cubicBezTo>
                      <a:pt x="1936486" y="123512"/>
                      <a:pt x="1810037" y="0"/>
                      <a:pt x="163490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9525"/>
                <a:ext cx="1936475" cy="143823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11"/>
                  </a:lnSpc>
                </a:pPr>
              </a:p>
            </p:txBody>
          </p:sp>
        </p:grpSp>
        <p:sp>
          <p:nvSpPr>
            <p:cNvPr name="Freeform 7" id="7"/>
            <p:cNvSpPr/>
            <p:nvPr/>
          </p:nvSpPr>
          <p:spPr>
            <a:xfrm flipH="false" flipV="false" rot="0">
              <a:off x="558028" y="379583"/>
              <a:ext cx="6253991" cy="4875854"/>
            </a:xfrm>
            <a:custGeom>
              <a:avLst/>
              <a:gdLst/>
              <a:ahLst/>
              <a:cxnLst/>
              <a:rect r="r" b="b" t="t" l="l"/>
              <a:pathLst>
                <a:path h="4875854" w="6253991">
                  <a:moveTo>
                    <a:pt x="0" y="0"/>
                  </a:moveTo>
                  <a:lnTo>
                    <a:pt x="6253991" y="0"/>
                  </a:lnTo>
                  <a:lnTo>
                    <a:pt x="6253991" y="4875854"/>
                  </a:lnTo>
                  <a:lnTo>
                    <a:pt x="0" y="4875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08910" t="-40415" r="-4145" b="-213234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650046" y="5554715"/>
            <a:ext cx="4307507" cy="3865212"/>
            <a:chOff x="0" y="0"/>
            <a:chExt cx="5743343" cy="515361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34212" y="165646"/>
              <a:ext cx="5509131" cy="4987969"/>
            </a:xfrm>
            <a:custGeom>
              <a:avLst/>
              <a:gdLst/>
              <a:ahLst/>
              <a:cxnLst/>
              <a:rect r="r" b="b" t="t" l="l"/>
              <a:pathLst>
                <a:path h="4987969" w="5509131">
                  <a:moveTo>
                    <a:pt x="0" y="0"/>
                  </a:moveTo>
                  <a:lnTo>
                    <a:pt x="5509131" y="0"/>
                  </a:lnTo>
                  <a:lnTo>
                    <a:pt x="5509131" y="4987970"/>
                  </a:lnTo>
                  <a:lnTo>
                    <a:pt x="0" y="49879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50652" t="-192320" r="-327" b="-66412"/>
              </a:stretch>
            </a:blipFill>
          </p:spPr>
        </p:sp>
        <p:grpSp>
          <p:nvGrpSpPr>
            <p:cNvPr name="Group 10" id="10"/>
            <p:cNvGrpSpPr/>
            <p:nvPr/>
          </p:nvGrpSpPr>
          <p:grpSpPr>
            <a:xfrm rot="0">
              <a:off x="0" y="0"/>
              <a:ext cx="1255931" cy="2216250"/>
              <a:chOff x="0" y="0"/>
              <a:chExt cx="369553" cy="652123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369553" cy="652123"/>
              </a:xfrm>
              <a:custGeom>
                <a:avLst/>
                <a:gdLst/>
                <a:ahLst/>
                <a:cxnLst/>
                <a:rect r="r" b="b" t="t" l="l"/>
                <a:pathLst>
                  <a:path h="652123" w="369553">
                    <a:moveTo>
                      <a:pt x="184776" y="0"/>
                    </a:moveTo>
                    <a:lnTo>
                      <a:pt x="184776" y="0"/>
                    </a:lnTo>
                    <a:cubicBezTo>
                      <a:pt x="286825" y="0"/>
                      <a:pt x="369553" y="82727"/>
                      <a:pt x="369553" y="184776"/>
                    </a:cubicBezTo>
                    <a:lnTo>
                      <a:pt x="369553" y="467347"/>
                    </a:lnTo>
                    <a:cubicBezTo>
                      <a:pt x="369553" y="569396"/>
                      <a:pt x="286825" y="652123"/>
                      <a:pt x="184776" y="652123"/>
                    </a:cubicBezTo>
                    <a:lnTo>
                      <a:pt x="184776" y="652123"/>
                    </a:lnTo>
                    <a:cubicBezTo>
                      <a:pt x="82727" y="652123"/>
                      <a:pt x="0" y="569396"/>
                      <a:pt x="0" y="467347"/>
                    </a:cubicBezTo>
                    <a:lnTo>
                      <a:pt x="0" y="184776"/>
                    </a:lnTo>
                    <a:cubicBezTo>
                      <a:pt x="0" y="82727"/>
                      <a:pt x="82727" y="0"/>
                      <a:pt x="1847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47625"/>
                <a:ext cx="369553" cy="69974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11"/>
                  </a:lnSpc>
                </a:pPr>
              </a:p>
            </p:txBody>
          </p:sp>
        </p:grpSp>
      </p:grpSp>
      <p:grpSp>
        <p:nvGrpSpPr>
          <p:cNvPr name="Group 13" id="13"/>
          <p:cNvGrpSpPr/>
          <p:nvPr/>
        </p:nvGrpSpPr>
        <p:grpSpPr>
          <a:xfrm rot="0">
            <a:off x="10217379" y="6027867"/>
            <a:ext cx="7457506" cy="2440429"/>
            <a:chOff x="0" y="0"/>
            <a:chExt cx="1964117" cy="642747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964117" cy="642747"/>
            </a:xfrm>
            <a:custGeom>
              <a:avLst/>
              <a:gdLst/>
              <a:ahLst/>
              <a:cxnLst/>
              <a:rect r="r" b="b" t="t" l="l"/>
              <a:pathLst>
                <a:path h="642747" w="1964117">
                  <a:moveTo>
                    <a:pt x="52945" y="0"/>
                  </a:moveTo>
                  <a:lnTo>
                    <a:pt x="1911172" y="0"/>
                  </a:lnTo>
                  <a:cubicBezTo>
                    <a:pt x="1940412" y="0"/>
                    <a:pt x="1964117" y="23704"/>
                    <a:pt x="1964117" y="52945"/>
                  </a:cubicBezTo>
                  <a:lnTo>
                    <a:pt x="1964117" y="589802"/>
                  </a:lnTo>
                  <a:cubicBezTo>
                    <a:pt x="1964117" y="619042"/>
                    <a:pt x="1940412" y="642747"/>
                    <a:pt x="1911172" y="642747"/>
                  </a:cubicBezTo>
                  <a:lnTo>
                    <a:pt x="52945" y="642747"/>
                  </a:lnTo>
                  <a:cubicBezTo>
                    <a:pt x="23704" y="642747"/>
                    <a:pt x="0" y="619042"/>
                    <a:pt x="0" y="589802"/>
                  </a:cubicBezTo>
                  <a:lnTo>
                    <a:pt x="0" y="52945"/>
                  </a:lnTo>
                  <a:cubicBezTo>
                    <a:pt x="0" y="23704"/>
                    <a:pt x="23704" y="0"/>
                    <a:pt x="52945" y="0"/>
                  </a:cubicBezTo>
                  <a:close/>
                </a:path>
              </a:pathLst>
            </a:custGeom>
            <a:solidFill>
              <a:srgbClr val="FFD058">
                <a:alpha val="74902"/>
              </a:srgbClr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964117" cy="6903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1282518" y="6392455"/>
            <a:ext cx="6182805" cy="1745996"/>
            <a:chOff x="0" y="0"/>
            <a:chExt cx="8866010" cy="250372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865999" cy="2503724"/>
            </a:xfrm>
            <a:custGeom>
              <a:avLst/>
              <a:gdLst/>
              <a:ahLst/>
              <a:cxnLst/>
              <a:rect r="r" b="b" t="t" l="l"/>
              <a:pathLst>
                <a:path h="2503724" w="8865999">
                  <a:moveTo>
                    <a:pt x="0" y="0"/>
                  </a:moveTo>
                  <a:lnTo>
                    <a:pt x="8865999" y="0"/>
                  </a:lnTo>
                  <a:lnTo>
                    <a:pt x="8865999" y="2503724"/>
                  </a:lnTo>
                  <a:lnTo>
                    <a:pt x="0" y="250372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61" r="52537" b="37264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9525"/>
              <a:ext cx="8866010" cy="251324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200"/>
                </a:lnSpc>
              </a:pPr>
              <a:r>
                <a:rPr lang="en-US" sz="3500">
                  <a:solidFill>
                    <a:srgbClr val="000000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Espe</a:t>
              </a:r>
              <a:r>
                <a:rPr lang="en-US" sz="3500">
                  <a:solidFill>
                    <a:srgbClr val="000000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cially when boundaries aren’t clear or situations become more serious.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0217379" y="2722617"/>
            <a:ext cx="7457506" cy="2420883"/>
            <a:chOff x="0" y="0"/>
            <a:chExt cx="1964117" cy="637599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964117" cy="637599"/>
            </a:xfrm>
            <a:custGeom>
              <a:avLst/>
              <a:gdLst/>
              <a:ahLst/>
              <a:cxnLst/>
              <a:rect r="r" b="b" t="t" l="l"/>
              <a:pathLst>
                <a:path h="637599" w="1964117">
                  <a:moveTo>
                    <a:pt x="52945" y="0"/>
                  </a:moveTo>
                  <a:lnTo>
                    <a:pt x="1911172" y="0"/>
                  </a:lnTo>
                  <a:cubicBezTo>
                    <a:pt x="1940412" y="0"/>
                    <a:pt x="1964117" y="23704"/>
                    <a:pt x="1964117" y="52945"/>
                  </a:cubicBezTo>
                  <a:lnTo>
                    <a:pt x="1964117" y="584654"/>
                  </a:lnTo>
                  <a:cubicBezTo>
                    <a:pt x="1964117" y="613894"/>
                    <a:pt x="1940412" y="637599"/>
                    <a:pt x="1911172" y="637599"/>
                  </a:cubicBezTo>
                  <a:lnTo>
                    <a:pt x="52945" y="637599"/>
                  </a:lnTo>
                  <a:cubicBezTo>
                    <a:pt x="23704" y="637599"/>
                    <a:pt x="0" y="613894"/>
                    <a:pt x="0" y="584654"/>
                  </a:cubicBezTo>
                  <a:lnTo>
                    <a:pt x="0" y="52945"/>
                  </a:lnTo>
                  <a:cubicBezTo>
                    <a:pt x="0" y="23704"/>
                    <a:pt x="23704" y="0"/>
                    <a:pt x="52945" y="0"/>
                  </a:cubicBezTo>
                  <a:close/>
                </a:path>
              </a:pathLst>
            </a:custGeom>
            <a:solidFill>
              <a:srgbClr val="FFD058">
                <a:alpha val="74902"/>
              </a:srgbClr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1964117" cy="6852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1282518" y="3060061"/>
            <a:ext cx="6182805" cy="1745996"/>
            <a:chOff x="0" y="0"/>
            <a:chExt cx="8866010" cy="250372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866013" cy="2503724"/>
            </a:xfrm>
            <a:custGeom>
              <a:avLst/>
              <a:gdLst/>
              <a:ahLst/>
              <a:cxnLst/>
              <a:rect r="r" b="b" t="t" l="l"/>
              <a:pathLst>
                <a:path h="2503724" w="8866013">
                  <a:moveTo>
                    <a:pt x="0" y="0"/>
                  </a:moveTo>
                  <a:lnTo>
                    <a:pt x="8866013" y="0"/>
                  </a:lnTo>
                  <a:lnTo>
                    <a:pt x="8866013" y="2503724"/>
                  </a:lnTo>
                  <a:lnTo>
                    <a:pt x="0" y="250372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2467" t="0" r="53102" b="31877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9525"/>
              <a:ext cx="8866010" cy="251324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200"/>
                </a:lnSpc>
              </a:pPr>
              <a:r>
                <a:rPr lang="en-US" sz="3500">
                  <a:solidFill>
                    <a:srgbClr val="000000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It’s normal for t</a:t>
              </a:r>
              <a:r>
                <a:rPr lang="en-US" sz="3500">
                  <a:solidFill>
                    <a:srgbClr val="000000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he supportive friend role to feel overwhelming at times. </a:t>
              </a: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10645168" y="3162562"/>
            <a:ext cx="485000" cy="544944"/>
          </a:xfrm>
          <a:custGeom>
            <a:avLst/>
            <a:gdLst/>
            <a:ahLst/>
            <a:cxnLst/>
            <a:rect r="r" b="b" t="t" l="l"/>
            <a:pathLst>
              <a:path h="544944" w="485000">
                <a:moveTo>
                  <a:pt x="0" y="0"/>
                </a:moveTo>
                <a:lnTo>
                  <a:pt x="485000" y="0"/>
                </a:lnTo>
                <a:lnTo>
                  <a:pt x="485000" y="544944"/>
                </a:lnTo>
                <a:lnTo>
                  <a:pt x="0" y="5449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0645168" y="6534479"/>
            <a:ext cx="485000" cy="544944"/>
          </a:xfrm>
          <a:custGeom>
            <a:avLst/>
            <a:gdLst/>
            <a:ahLst/>
            <a:cxnLst/>
            <a:rect r="r" b="b" t="t" l="l"/>
            <a:pathLst>
              <a:path h="544944" w="485000">
                <a:moveTo>
                  <a:pt x="0" y="0"/>
                </a:moveTo>
                <a:lnTo>
                  <a:pt x="485000" y="0"/>
                </a:lnTo>
                <a:lnTo>
                  <a:pt x="485000" y="544944"/>
                </a:lnTo>
                <a:lnTo>
                  <a:pt x="0" y="5449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650046" y="1369854"/>
            <a:ext cx="10353666" cy="1000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74"/>
              </a:lnSpc>
            </a:pPr>
            <a:r>
              <a:rPr lang="en-US" sz="6561">
                <a:solidFill>
                  <a:srgbClr val="8C2517"/>
                </a:solidFill>
                <a:latin typeface="Bobby Jones"/>
                <a:ea typeface="Bobby Jones"/>
                <a:cs typeface="Bobby Jones"/>
                <a:sym typeface="Bobby Jones"/>
              </a:rPr>
              <a:t>recognizing boundaries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2711457"/>
            <a:ext cx="3757951" cy="3227238"/>
            <a:chOff x="0" y="0"/>
            <a:chExt cx="1312376" cy="112703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12376" cy="1127037"/>
            </a:xfrm>
            <a:custGeom>
              <a:avLst/>
              <a:gdLst/>
              <a:ahLst/>
              <a:cxnLst/>
              <a:rect r="r" b="b" t="t" l="l"/>
              <a:pathLst>
                <a:path h="1127037" w="1312376">
                  <a:moveTo>
                    <a:pt x="105067" y="0"/>
                  </a:moveTo>
                  <a:lnTo>
                    <a:pt x="1207309" y="0"/>
                  </a:lnTo>
                  <a:cubicBezTo>
                    <a:pt x="1235174" y="0"/>
                    <a:pt x="1261899" y="11070"/>
                    <a:pt x="1281603" y="30774"/>
                  </a:cubicBezTo>
                  <a:cubicBezTo>
                    <a:pt x="1301307" y="50477"/>
                    <a:pt x="1312376" y="77202"/>
                    <a:pt x="1312376" y="105067"/>
                  </a:cubicBezTo>
                  <a:lnTo>
                    <a:pt x="1312376" y="1021970"/>
                  </a:lnTo>
                  <a:cubicBezTo>
                    <a:pt x="1312376" y="1049835"/>
                    <a:pt x="1301307" y="1076560"/>
                    <a:pt x="1281603" y="1096264"/>
                  </a:cubicBezTo>
                  <a:cubicBezTo>
                    <a:pt x="1261899" y="1115968"/>
                    <a:pt x="1235174" y="1127037"/>
                    <a:pt x="1207309" y="1127037"/>
                  </a:cubicBezTo>
                  <a:lnTo>
                    <a:pt x="105067" y="1127037"/>
                  </a:lnTo>
                  <a:cubicBezTo>
                    <a:pt x="77202" y="1127037"/>
                    <a:pt x="50477" y="1115968"/>
                    <a:pt x="30774" y="1096264"/>
                  </a:cubicBezTo>
                  <a:cubicBezTo>
                    <a:pt x="11070" y="1076560"/>
                    <a:pt x="0" y="1049835"/>
                    <a:pt x="0" y="1021970"/>
                  </a:cubicBezTo>
                  <a:lnTo>
                    <a:pt x="0" y="105067"/>
                  </a:lnTo>
                  <a:cubicBezTo>
                    <a:pt x="0" y="77202"/>
                    <a:pt x="11070" y="50477"/>
                    <a:pt x="30774" y="30774"/>
                  </a:cubicBezTo>
                  <a:cubicBezTo>
                    <a:pt x="50477" y="11070"/>
                    <a:pt x="77202" y="0"/>
                    <a:pt x="105067" y="0"/>
                  </a:cubicBezTo>
                  <a:close/>
                </a:path>
              </a:pathLst>
            </a:custGeom>
            <a:solidFill>
              <a:srgbClr val="AACE7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12376" cy="11651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169187" y="2235870"/>
            <a:ext cx="1248587" cy="1248587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A7E3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386049" y="2719004"/>
            <a:ext cx="3757951" cy="3227238"/>
            <a:chOff x="0" y="0"/>
            <a:chExt cx="1312376" cy="112703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12376" cy="1127037"/>
            </a:xfrm>
            <a:custGeom>
              <a:avLst/>
              <a:gdLst/>
              <a:ahLst/>
              <a:cxnLst/>
              <a:rect r="r" b="b" t="t" l="l"/>
              <a:pathLst>
                <a:path h="1127037" w="1312376">
                  <a:moveTo>
                    <a:pt x="105067" y="0"/>
                  </a:moveTo>
                  <a:lnTo>
                    <a:pt x="1207309" y="0"/>
                  </a:lnTo>
                  <a:cubicBezTo>
                    <a:pt x="1235174" y="0"/>
                    <a:pt x="1261899" y="11070"/>
                    <a:pt x="1281603" y="30774"/>
                  </a:cubicBezTo>
                  <a:cubicBezTo>
                    <a:pt x="1301307" y="50477"/>
                    <a:pt x="1312376" y="77202"/>
                    <a:pt x="1312376" y="105067"/>
                  </a:cubicBezTo>
                  <a:lnTo>
                    <a:pt x="1312376" y="1021970"/>
                  </a:lnTo>
                  <a:cubicBezTo>
                    <a:pt x="1312376" y="1049835"/>
                    <a:pt x="1301307" y="1076560"/>
                    <a:pt x="1281603" y="1096264"/>
                  </a:cubicBezTo>
                  <a:cubicBezTo>
                    <a:pt x="1261899" y="1115968"/>
                    <a:pt x="1235174" y="1127037"/>
                    <a:pt x="1207309" y="1127037"/>
                  </a:cubicBezTo>
                  <a:lnTo>
                    <a:pt x="105067" y="1127037"/>
                  </a:lnTo>
                  <a:cubicBezTo>
                    <a:pt x="77202" y="1127037"/>
                    <a:pt x="50477" y="1115968"/>
                    <a:pt x="30774" y="1096264"/>
                  </a:cubicBezTo>
                  <a:cubicBezTo>
                    <a:pt x="11070" y="1076560"/>
                    <a:pt x="0" y="1049835"/>
                    <a:pt x="0" y="1021970"/>
                  </a:cubicBezTo>
                  <a:lnTo>
                    <a:pt x="0" y="105067"/>
                  </a:lnTo>
                  <a:cubicBezTo>
                    <a:pt x="0" y="77202"/>
                    <a:pt x="11070" y="50477"/>
                    <a:pt x="30774" y="30774"/>
                  </a:cubicBezTo>
                  <a:cubicBezTo>
                    <a:pt x="50477" y="11070"/>
                    <a:pt x="77202" y="0"/>
                    <a:pt x="105067" y="0"/>
                  </a:cubicBezTo>
                  <a:close/>
                </a:path>
              </a:pathLst>
            </a:custGeom>
            <a:solidFill>
              <a:srgbClr val="AACE7C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312376" cy="11651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3268081" y="6513945"/>
            <a:ext cx="3757951" cy="3227238"/>
            <a:chOff x="0" y="0"/>
            <a:chExt cx="1312376" cy="112703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312376" cy="1127037"/>
            </a:xfrm>
            <a:custGeom>
              <a:avLst/>
              <a:gdLst/>
              <a:ahLst/>
              <a:cxnLst/>
              <a:rect r="r" b="b" t="t" l="l"/>
              <a:pathLst>
                <a:path h="1127037" w="1312376">
                  <a:moveTo>
                    <a:pt x="105067" y="0"/>
                  </a:moveTo>
                  <a:lnTo>
                    <a:pt x="1207309" y="0"/>
                  </a:lnTo>
                  <a:cubicBezTo>
                    <a:pt x="1235174" y="0"/>
                    <a:pt x="1261899" y="11070"/>
                    <a:pt x="1281603" y="30774"/>
                  </a:cubicBezTo>
                  <a:cubicBezTo>
                    <a:pt x="1301307" y="50477"/>
                    <a:pt x="1312376" y="77202"/>
                    <a:pt x="1312376" y="105067"/>
                  </a:cubicBezTo>
                  <a:lnTo>
                    <a:pt x="1312376" y="1021970"/>
                  </a:lnTo>
                  <a:cubicBezTo>
                    <a:pt x="1312376" y="1049835"/>
                    <a:pt x="1301307" y="1076560"/>
                    <a:pt x="1281603" y="1096264"/>
                  </a:cubicBezTo>
                  <a:cubicBezTo>
                    <a:pt x="1261899" y="1115968"/>
                    <a:pt x="1235174" y="1127037"/>
                    <a:pt x="1207309" y="1127037"/>
                  </a:cubicBezTo>
                  <a:lnTo>
                    <a:pt x="105067" y="1127037"/>
                  </a:lnTo>
                  <a:cubicBezTo>
                    <a:pt x="77202" y="1127037"/>
                    <a:pt x="50477" y="1115968"/>
                    <a:pt x="30774" y="1096264"/>
                  </a:cubicBezTo>
                  <a:cubicBezTo>
                    <a:pt x="11070" y="1076560"/>
                    <a:pt x="0" y="1049835"/>
                    <a:pt x="0" y="1021970"/>
                  </a:cubicBezTo>
                  <a:lnTo>
                    <a:pt x="0" y="105067"/>
                  </a:lnTo>
                  <a:cubicBezTo>
                    <a:pt x="0" y="77202"/>
                    <a:pt x="11070" y="50477"/>
                    <a:pt x="30774" y="30774"/>
                  </a:cubicBezTo>
                  <a:cubicBezTo>
                    <a:pt x="50477" y="11070"/>
                    <a:pt x="77202" y="0"/>
                    <a:pt x="105067" y="0"/>
                  </a:cubicBezTo>
                  <a:close/>
                </a:path>
              </a:pathLst>
            </a:custGeom>
            <a:solidFill>
              <a:srgbClr val="AACE7C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312376" cy="11651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2414954" y="2446474"/>
            <a:ext cx="757052" cy="827379"/>
          </a:xfrm>
          <a:custGeom>
            <a:avLst/>
            <a:gdLst/>
            <a:ahLst/>
            <a:cxnLst/>
            <a:rect r="r" b="b" t="t" l="l"/>
            <a:pathLst>
              <a:path h="827379" w="757052">
                <a:moveTo>
                  <a:pt x="0" y="0"/>
                </a:moveTo>
                <a:lnTo>
                  <a:pt x="757052" y="0"/>
                </a:lnTo>
                <a:lnTo>
                  <a:pt x="757052" y="827380"/>
                </a:lnTo>
                <a:lnTo>
                  <a:pt x="0" y="8273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4528265" y="5946242"/>
            <a:ext cx="1248587" cy="1248587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A7E3C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4700810" y="6188808"/>
            <a:ext cx="903498" cy="763456"/>
          </a:xfrm>
          <a:custGeom>
            <a:avLst/>
            <a:gdLst/>
            <a:ahLst/>
            <a:cxnLst/>
            <a:rect r="r" b="b" t="t" l="l"/>
            <a:pathLst>
              <a:path h="763456" w="903498">
                <a:moveTo>
                  <a:pt x="0" y="0"/>
                </a:moveTo>
                <a:lnTo>
                  <a:pt x="903497" y="0"/>
                </a:lnTo>
                <a:lnTo>
                  <a:pt x="903497" y="763455"/>
                </a:lnTo>
                <a:lnTo>
                  <a:pt x="0" y="7634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5914469" y="3429447"/>
            <a:ext cx="2701111" cy="2143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</a:p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Set Healthy Boundaries</a:t>
            </a:r>
          </a:p>
          <a:p>
            <a:pPr algn="ctr">
              <a:lnSpc>
                <a:spcPts val="4200"/>
              </a:lnSpc>
            </a:pPr>
          </a:p>
        </p:txBody>
      </p:sp>
      <p:grpSp>
        <p:nvGrpSpPr>
          <p:cNvPr name="Group 20" id="20"/>
          <p:cNvGrpSpPr/>
          <p:nvPr/>
        </p:nvGrpSpPr>
        <p:grpSpPr>
          <a:xfrm rot="0">
            <a:off x="6735923" y="2255193"/>
            <a:ext cx="1248587" cy="1248587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A7E3C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7026032" y="2659809"/>
            <a:ext cx="668369" cy="665027"/>
          </a:xfrm>
          <a:custGeom>
            <a:avLst/>
            <a:gdLst/>
            <a:ahLst/>
            <a:cxnLst/>
            <a:rect r="r" b="b" t="t" l="l"/>
            <a:pathLst>
              <a:path h="665027" w="668369">
                <a:moveTo>
                  <a:pt x="0" y="0"/>
                </a:moveTo>
                <a:lnTo>
                  <a:pt x="668369" y="0"/>
                </a:lnTo>
                <a:lnTo>
                  <a:pt x="668369" y="665027"/>
                </a:lnTo>
                <a:lnTo>
                  <a:pt x="0" y="6650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1501591" y="3992514"/>
            <a:ext cx="2812168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Rec</a:t>
            </a:r>
            <a:r>
              <a:rPr lang="en-US" sz="350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ognize your limits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3660665" y="7689350"/>
            <a:ext cx="2972783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Ask for support </a:t>
            </a:r>
          </a:p>
          <a:p>
            <a:pPr algn="ctr">
              <a:lnSpc>
                <a:spcPts val="4200"/>
              </a:lnSpc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1028700" y="812896"/>
            <a:ext cx="13453674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99"/>
              </a:lnSpc>
            </a:pPr>
            <a:r>
              <a:rPr lang="en-US" sz="5499">
                <a:solidFill>
                  <a:srgbClr val="C45911"/>
                </a:solidFill>
                <a:latin typeface="Bobby Jones"/>
                <a:ea typeface="Bobby Jones"/>
                <a:cs typeface="Bobby Jones"/>
                <a:sym typeface="Bobby Jones"/>
              </a:rPr>
              <a:t>Protect your wellbeing and relationships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11374860" y="5237197"/>
            <a:ext cx="3532446" cy="3198278"/>
          </a:xfrm>
          <a:custGeom>
            <a:avLst/>
            <a:gdLst/>
            <a:ahLst/>
            <a:cxnLst/>
            <a:rect r="r" b="b" t="t" l="l"/>
            <a:pathLst>
              <a:path h="3198278" w="3532446">
                <a:moveTo>
                  <a:pt x="0" y="0"/>
                </a:moveTo>
                <a:lnTo>
                  <a:pt x="3532446" y="0"/>
                </a:lnTo>
                <a:lnTo>
                  <a:pt x="3532446" y="3198278"/>
                </a:lnTo>
                <a:lnTo>
                  <a:pt x="0" y="31982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50652" t="-192320" r="-327" b="-66412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0">
            <a:off x="11224683" y="5130985"/>
            <a:ext cx="805301" cy="1421056"/>
            <a:chOff x="0" y="0"/>
            <a:chExt cx="369553" cy="65212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369553" cy="652123"/>
            </a:xfrm>
            <a:custGeom>
              <a:avLst/>
              <a:gdLst/>
              <a:ahLst/>
              <a:cxnLst/>
              <a:rect r="r" b="b" t="t" l="l"/>
              <a:pathLst>
                <a:path h="652123" w="369553">
                  <a:moveTo>
                    <a:pt x="184776" y="0"/>
                  </a:moveTo>
                  <a:lnTo>
                    <a:pt x="184776" y="0"/>
                  </a:lnTo>
                  <a:cubicBezTo>
                    <a:pt x="286825" y="0"/>
                    <a:pt x="369553" y="82727"/>
                    <a:pt x="369553" y="184776"/>
                  </a:cubicBezTo>
                  <a:lnTo>
                    <a:pt x="369553" y="467347"/>
                  </a:lnTo>
                  <a:cubicBezTo>
                    <a:pt x="369553" y="569396"/>
                    <a:pt x="286825" y="652123"/>
                    <a:pt x="184776" y="652123"/>
                  </a:cubicBezTo>
                  <a:lnTo>
                    <a:pt x="184776" y="652123"/>
                  </a:lnTo>
                  <a:cubicBezTo>
                    <a:pt x="82727" y="652123"/>
                    <a:pt x="0" y="569396"/>
                    <a:pt x="0" y="467347"/>
                  </a:cubicBezTo>
                  <a:lnTo>
                    <a:pt x="0" y="184776"/>
                  </a:lnTo>
                  <a:cubicBezTo>
                    <a:pt x="0" y="82727"/>
                    <a:pt x="82727" y="0"/>
                    <a:pt x="18477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47625"/>
              <a:ext cx="369553" cy="699748"/>
            </a:xfrm>
            <a:prstGeom prst="rect">
              <a:avLst/>
            </a:prstGeom>
          </p:spPr>
          <p:txBody>
            <a:bodyPr anchor="ctr" rtlCol="false" tIns="29155" lIns="29155" bIns="29155" rIns="29155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0466997" y="2255193"/>
            <a:ext cx="6594996" cy="3317379"/>
            <a:chOff x="0" y="0"/>
            <a:chExt cx="1356995" cy="682588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356995" cy="682588"/>
            </a:xfrm>
            <a:custGeom>
              <a:avLst/>
              <a:gdLst/>
              <a:ahLst/>
              <a:cxnLst/>
              <a:rect r="r" b="b" t="t" l="l"/>
              <a:pathLst>
                <a:path h="682588" w="1356995">
                  <a:moveTo>
                    <a:pt x="1280795" y="0"/>
                  </a:moveTo>
                  <a:cubicBezTo>
                    <a:pt x="1318895" y="0"/>
                    <a:pt x="1356995" y="25400"/>
                    <a:pt x="1356995" y="63500"/>
                  </a:cubicBezTo>
                  <a:lnTo>
                    <a:pt x="1356995" y="479388"/>
                  </a:lnTo>
                  <a:cubicBezTo>
                    <a:pt x="1356995" y="517488"/>
                    <a:pt x="1318895" y="555588"/>
                    <a:pt x="1280795" y="555588"/>
                  </a:cubicBezTo>
                  <a:lnTo>
                    <a:pt x="266700" y="555588"/>
                  </a:lnTo>
                  <a:lnTo>
                    <a:pt x="127000" y="682588"/>
                  </a:lnTo>
                  <a:lnTo>
                    <a:pt x="127000" y="555588"/>
                  </a:lnTo>
                  <a:lnTo>
                    <a:pt x="76200" y="555588"/>
                  </a:lnTo>
                  <a:cubicBezTo>
                    <a:pt x="38100" y="555588"/>
                    <a:pt x="0" y="517488"/>
                    <a:pt x="0" y="479388"/>
                  </a:cubicBezTo>
                  <a:lnTo>
                    <a:pt x="0" y="63500"/>
                  </a:lnTo>
                  <a:cubicBezTo>
                    <a:pt x="0" y="25400"/>
                    <a:pt x="38100" y="0"/>
                    <a:pt x="76200" y="0"/>
                  </a:cubicBezTo>
                  <a:lnTo>
                    <a:pt x="1280795" y="0"/>
                  </a:lnTo>
                  <a:close/>
                </a:path>
              </a:pathLst>
            </a:custGeom>
            <a:solidFill>
              <a:srgbClr val="AC1246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63500" y="25400"/>
              <a:ext cx="1229995" cy="4666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0744200" y="2490104"/>
            <a:ext cx="5990035" cy="2179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899" b="true">
                <a:solidFill>
                  <a:srgbClr val="FFFFFF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“[It is important] to make sure that [the strong friend] has support when they need it.”</a:t>
            </a:r>
          </a:p>
          <a:p>
            <a:pPr algn="ctr">
              <a:lnSpc>
                <a:spcPts val="1680"/>
              </a:lnSpc>
            </a:pPr>
          </a:p>
          <a:p>
            <a:pPr algn="ctr">
              <a:lnSpc>
                <a:spcPts val="3499"/>
              </a:lnSpc>
            </a:pPr>
            <a:r>
              <a:rPr lang="en-US" sz="2499" b="true">
                <a:solidFill>
                  <a:srgbClr val="FAC518"/>
                </a:solidFill>
                <a:latin typeface="Source Sans 3 Semi-Bold"/>
                <a:ea typeface="Source Sans 3 Semi-Bold"/>
                <a:cs typeface="Source Sans 3 Semi-Bold"/>
                <a:sym typeface="Source Sans 3 Semi-Bold"/>
              </a:rPr>
              <a:t>Strengthin.Youth focus group participant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36" id="36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70757" y="296401"/>
            <a:ext cx="2940212" cy="4114800"/>
          </a:xfrm>
          <a:custGeom>
            <a:avLst/>
            <a:gdLst/>
            <a:ahLst/>
            <a:cxnLst/>
            <a:rect r="r" b="b" t="t" l="l"/>
            <a:pathLst>
              <a:path h="4114800" w="2940212">
                <a:moveTo>
                  <a:pt x="0" y="0"/>
                </a:moveTo>
                <a:lnTo>
                  <a:pt x="2940211" y="0"/>
                </a:lnTo>
                <a:lnTo>
                  <a:pt x="29402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019175"/>
            <a:ext cx="16230600" cy="1857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95"/>
              </a:lnSpc>
            </a:pPr>
            <a:r>
              <a:rPr lang="en-US" sz="6329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having supportive convos:</a:t>
            </a:r>
          </a:p>
          <a:p>
            <a:pPr algn="ctr" marL="0" indent="0" lvl="0">
              <a:lnSpc>
                <a:spcPts val="6995"/>
              </a:lnSpc>
              <a:spcBef>
                <a:spcPct val="0"/>
              </a:spcBef>
            </a:pPr>
            <a:r>
              <a:rPr lang="en-US" sz="5829">
                <a:solidFill>
                  <a:srgbClr val="FF852E"/>
                </a:solidFill>
                <a:latin typeface="Bobby Jones"/>
                <a:ea typeface="Bobby Jones"/>
                <a:cs typeface="Bobby Jones"/>
                <a:sym typeface="Bobby Jones"/>
              </a:rPr>
              <a:t>a 6-step framework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2038526" y="3245314"/>
          <a:ext cx="14758755" cy="4368188"/>
        </p:xfrm>
        <a:graphic>
          <a:graphicData uri="http://schemas.openxmlformats.org/drawingml/2006/table">
            <a:tbl>
              <a:tblPr/>
              <a:tblGrid>
                <a:gridCol w="7442312"/>
                <a:gridCol w="7316442"/>
              </a:tblGrid>
              <a:tr h="1456063">
                <a:tc>
                  <a:txBody>
                    <a:bodyPr anchor="t" rtlCol="false"/>
                    <a:lstStyle/>
                    <a:p>
                      <a:pPr algn="l" marL="863588" indent="-431794" lvl="1">
                        <a:lnSpc>
                          <a:spcPts val="5599"/>
                        </a:lnSpc>
                        <a:buAutoNum type="arabicPeriod" startAt="1"/>
                        <a:defRPr/>
                      </a:pPr>
                      <a:r>
                        <a:rPr lang="en-US" sz="3999">
                          <a:solidFill>
                            <a:srgbClr val="000000"/>
                          </a:solidFill>
                          <a:latin typeface="Bobby Jones"/>
                          <a:ea typeface="Bobby Jones"/>
                          <a:cs typeface="Bobby Jones"/>
                          <a:sym typeface="Bobby Jones"/>
                        </a:rPr>
                        <a:t>Starting the conversation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 marL="863588" indent="-431794" lvl="1">
                        <a:lnSpc>
                          <a:spcPts val="5599"/>
                        </a:lnSpc>
                        <a:buAutoNum type="arabicPeriod" startAt="1"/>
                        <a:defRPr/>
                      </a:pPr>
                      <a:r>
                        <a:rPr lang="en-US" sz="3999">
                          <a:solidFill>
                            <a:srgbClr val="000000"/>
                          </a:solidFill>
                          <a:latin typeface="Bobby Jones"/>
                          <a:ea typeface="Bobby Jones"/>
                          <a:cs typeface="Bobby Jones"/>
                          <a:sym typeface="Bobby Jones"/>
                        </a:rPr>
                        <a:t>center their experience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  <a:tr h="1479073">
                <a:tc>
                  <a:txBody>
                    <a:bodyPr anchor="t" rtlCol="false"/>
                    <a:lstStyle/>
                    <a:p>
                      <a:pPr algn="l" marL="863588" indent="-431794" lvl="1">
                        <a:lnSpc>
                          <a:spcPts val="5599"/>
                        </a:lnSpc>
                        <a:buAutoNum type="arabicPeriod" startAt="1"/>
                        <a:defRPr/>
                      </a:pPr>
                      <a:r>
                        <a:rPr lang="en-US" sz="3999">
                          <a:solidFill>
                            <a:srgbClr val="000000"/>
                          </a:solidFill>
                          <a:latin typeface="Bobby Jones"/>
                          <a:ea typeface="Bobby Jones"/>
                          <a:cs typeface="Bobby Jones"/>
                          <a:sym typeface="Bobby Jones"/>
                        </a:rPr>
                        <a:t>get clear on how to help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 marL="863588" indent="-431794" lvl="1">
                        <a:lnSpc>
                          <a:spcPts val="5599"/>
                        </a:lnSpc>
                        <a:buAutoNum type="arabicPeriod" startAt="1"/>
                        <a:defRPr/>
                      </a:pPr>
                      <a:r>
                        <a:rPr lang="en-US" sz="3999">
                          <a:solidFill>
                            <a:srgbClr val="000000"/>
                          </a:solidFill>
                          <a:latin typeface="Bobby Jones"/>
                          <a:ea typeface="Bobby Jones"/>
                          <a:cs typeface="Bobby Jones"/>
                          <a:sym typeface="Bobby Jones"/>
                        </a:rPr>
                        <a:t>end with care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  <a:tr h="1433052">
                <a:tc>
                  <a:txBody>
                    <a:bodyPr anchor="t" rtlCol="false"/>
                    <a:lstStyle/>
                    <a:p>
                      <a:pPr algn="l" marL="863588" indent="-431794" lvl="1">
                        <a:lnSpc>
                          <a:spcPts val="5599"/>
                        </a:lnSpc>
                        <a:buAutoNum type="arabicPeriod" startAt="1"/>
                        <a:defRPr/>
                      </a:pPr>
                      <a:r>
                        <a:rPr lang="en-US" sz="3999">
                          <a:solidFill>
                            <a:srgbClr val="000000"/>
                          </a:solidFill>
                          <a:latin typeface="Bobby Jones"/>
                          <a:ea typeface="Bobby Jones"/>
                          <a:cs typeface="Bobby Jones"/>
                          <a:sym typeface="Bobby Jones"/>
                        </a:rPr>
                        <a:t>having the conversation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 marL="863588" indent="-431794" lvl="1">
                        <a:lnSpc>
                          <a:spcPts val="5599"/>
                        </a:lnSpc>
                        <a:buAutoNum type="arabicPeriod" startAt="1"/>
                        <a:defRPr/>
                      </a:pPr>
                      <a:r>
                        <a:rPr lang="en-US" sz="3999">
                          <a:solidFill>
                            <a:srgbClr val="000000"/>
                          </a:solidFill>
                          <a:latin typeface="Bobby Jones"/>
                          <a:ea typeface="Bobby Jones"/>
                          <a:cs typeface="Bobby Jones"/>
                          <a:sym typeface="Bobby Jones"/>
                        </a:rPr>
                        <a:t>gentle follow up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</a:tbl>
          </a:graphicData>
        </a:graphic>
      </p:graphicFrame>
      <p:sp>
        <p:nvSpPr>
          <p:cNvPr name="TextBox 5" id="5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30553" y="3154942"/>
            <a:ext cx="2605433" cy="3977117"/>
          </a:xfrm>
          <a:custGeom>
            <a:avLst/>
            <a:gdLst/>
            <a:ahLst/>
            <a:cxnLst/>
            <a:rect r="r" b="b" t="t" l="l"/>
            <a:pathLst>
              <a:path h="3977117" w="2605433">
                <a:moveTo>
                  <a:pt x="0" y="0"/>
                </a:moveTo>
                <a:lnTo>
                  <a:pt x="2605433" y="0"/>
                </a:lnTo>
                <a:lnTo>
                  <a:pt x="2605433" y="3977116"/>
                </a:lnTo>
                <a:lnTo>
                  <a:pt x="0" y="39771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891327">
            <a:off x="14942377" y="-300362"/>
            <a:ext cx="4074336" cy="4668509"/>
          </a:xfrm>
          <a:custGeom>
            <a:avLst/>
            <a:gdLst/>
            <a:ahLst/>
            <a:cxnLst/>
            <a:rect r="r" b="b" t="t" l="l"/>
            <a:pathLst>
              <a:path h="4668509" w="4074336">
                <a:moveTo>
                  <a:pt x="0" y="0"/>
                </a:moveTo>
                <a:lnTo>
                  <a:pt x="4074335" y="0"/>
                </a:lnTo>
                <a:lnTo>
                  <a:pt x="4074335" y="4668509"/>
                </a:lnTo>
                <a:lnTo>
                  <a:pt x="0" y="46685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266589" y="267970"/>
            <a:ext cx="3441469" cy="4114800"/>
          </a:xfrm>
          <a:custGeom>
            <a:avLst/>
            <a:gdLst/>
            <a:ahLst/>
            <a:cxnLst/>
            <a:rect r="r" b="b" t="t" l="l"/>
            <a:pathLst>
              <a:path h="4114800" w="3441469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715068" y="8982615"/>
            <a:ext cx="5415961" cy="2314093"/>
          </a:xfrm>
          <a:custGeom>
            <a:avLst/>
            <a:gdLst/>
            <a:ahLst/>
            <a:cxnLst/>
            <a:rect r="r" b="b" t="t" l="l"/>
            <a:pathLst>
              <a:path h="2314093" w="5415961">
                <a:moveTo>
                  <a:pt x="0" y="0"/>
                </a:moveTo>
                <a:lnTo>
                  <a:pt x="5415961" y="0"/>
                </a:lnTo>
                <a:lnTo>
                  <a:pt x="5415961" y="2314093"/>
                </a:lnTo>
                <a:lnTo>
                  <a:pt x="0" y="23140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754043" y="2888940"/>
            <a:ext cx="2840603" cy="2840603"/>
            <a:chOff x="0" y="0"/>
            <a:chExt cx="3787470" cy="378747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787521" cy="3787521"/>
            </a:xfrm>
            <a:custGeom>
              <a:avLst/>
              <a:gdLst/>
              <a:ahLst/>
              <a:cxnLst/>
              <a:rect r="r" b="b" t="t" l="l"/>
              <a:pathLst>
                <a:path h="3787521" w="3787521">
                  <a:moveTo>
                    <a:pt x="571500" y="0"/>
                  </a:moveTo>
                  <a:lnTo>
                    <a:pt x="3216021" y="0"/>
                  </a:lnTo>
                  <a:cubicBezTo>
                    <a:pt x="3367593" y="0"/>
                    <a:pt x="3512956" y="60211"/>
                    <a:pt x="3620133" y="167388"/>
                  </a:cubicBezTo>
                  <a:cubicBezTo>
                    <a:pt x="3727310" y="274566"/>
                    <a:pt x="3787521" y="419929"/>
                    <a:pt x="3787521" y="571500"/>
                  </a:cubicBezTo>
                  <a:lnTo>
                    <a:pt x="3787521" y="3216021"/>
                  </a:lnTo>
                  <a:cubicBezTo>
                    <a:pt x="3787521" y="3531652"/>
                    <a:pt x="3531652" y="3787521"/>
                    <a:pt x="3216021" y="3787521"/>
                  </a:cubicBezTo>
                  <a:lnTo>
                    <a:pt x="571500" y="3787521"/>
                  </a:lnTo>
                  <a:cubicBezTo>
                    <a:pt x="255869" y="3787521"/>
                    <a:pt x="0" y="3531652"/>
                    <a:pt x="0" y="3216021"/>
                  </a:cubicBezTo>
                  <a:lnTo>
                    <a:pt x="0" y="571500"/>
                  </a:lnTo>
                  <a:cubicBezTo>
                    <a:pt x="0" y="255869"/>
                    <a:pt x="255869" y="0"/>
                    <a:pt x="571500" y="0"/>
                  </a:cubicBezTo>
                  <a:close/>
                </a:path>
              </a:pathLst>
            </a:custGeom>
            <a:blipFill>
              <a:blip r:embed="rId11"/>
              <a:stretch>
                <a:fillRect l="0" t="0" r="1" b="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2987194" y="2888940"/>
            <a:ext cx="2840593" cy="2840603"/>
            <a:chOff x="0" y="0"/>
            <a:chExt cx="3787458" cy="378747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787521" cy="3787521"/>
            </a:xfrm>
            <a:custGeom>
              <a:avLst/>
              <a:gdLst/>
              <a:ahLst/>
              <a:cxnLst/>
              <a:rect r="r" b="b" t="t" l="l"/>
              <a:pathLst>
                <a:path h="3787521" w="3787521">
                  <a:moveTo>
                    <a:pt x="571500" y="0"/>
                  </a:moveTo>
                  <a:lnTo>
                    <a:pt x="3216021" y="0"/>
                  </a:lnTo>
                  <a:cubicBezTo>
                    <a:pt x="3367593" y="0"/>
                    <a:pt x="3512956" y="60211"/>
                    <a:pt x="3620133" y="167388"/>
                  </a:cubicBezTo>
                  <a:cubicBezTo>
                    <a:pt x="3727310" y="274566"/>
                    <a:pt x="3787521" y="419929"/>
                    <a:pt x="3787521" y="571500"/>
                  </a:cubicBezTo>
                  <a:lnTo>
                    <a:pt x="3787521" y="3216021"/>
                  </a:lnTo>
                  <a:cubicBezTo>
                    <a:pt x="3787521" y="3531652"/>
                    <a:pt x="3531652" y="3787521"/>
                    <a:pt x="3216021" y="3787521"/>
                  </a:cubicBezTo>
                  <a:lnTo>
                    <a:pt x="571500" y="3787521"/>
                  </a:lnTo>
                  <a:cubicBezTo>
                    <a:pt x="255869" y="3787521"/>
                    <a:pt x="0" y="3531652"/>
                    <a:pt x="0" y="3216021"/>
                  </a:cubicBezTo>
                  <a:lnTo>
                    <a:pt x="0" y="571500"/>
                  </a:lnTo>
                  <a:cubicBezTo>
                    <a:pt x="0" y="255869"/>
                    <a:pt x="255869" y="0"/>
                    <a:pt x="571500" y="0"/>
                  </a:cubicBezTo>
                  <a:close/>
                </a:path>
              </a:pathLst>
            </a:custGeom>
            <a:blipFill>
              <a:blip r:embed="rId12"/>
              <a:stretch>
                <a:fillRect l="-4630" t="0" r="-4629" b="1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2518696" y="2888940"/>
            <a:ext cx="2726201" cy="2840603"/>
            <a:chOff x="0" y="0"/>
            <a:chExt cx="3634934" cy="378747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634985" cy="3787521"/>
            </a:xfrm>
            <a:custGeom>
              <a:avLst/>
              <a:gdLst/>
              <a:ahLst/>
              <a:cxnLst/>
              <a:rect r="r" b="b" t="t" l="l"/>
              <a:pathLst>
                <a:path h="3787521" w="3634985">
                  <a:moveTo>
                    <a:pt x="595482" y="0"/>
                  </a:moveTo>
                  <a:lnTo>
                    <a:pt x="3039503" y="0"/>
                  </a:lnTo>
                  <a:cubicBezTo>
                    <a:pt x="3197434" y="0"/>
                    <a:pt x="3348898" y="62738"/>
                    <a:pt x="3460572" y="174413"/>
                  </a:cubicBezTo>
                  <a:cubicBezTo>
                    <a:pt x="3572247" y="286087"/>
                    <a:pt x="3634985" y="437551"/>
                    <a:pt x="3634985" y="595482"/>
                  </a:cubicBezTo>
                  <a:lnTo>
                    <a:pt x="3634985" y="3192039"/>
                  </a:lnTo>
                  <a:cubicBezTo>
                    <a:pt x="3634985" y="3349970"/>
                    <a:pt x="3572247" y="3501434"/>
                    <a:pt x="3460572" y="3613109"/>
                  </a:cubicBezTo>
                  <a:cubicBezTo>
                    <a:pt x="3348898" y="3724783"/>
                    <a:pt x="3197434" y="3787521"/>
                    <a:pt x="3039503" y="3787521"/>
                  </a:cubicBezTo>
                  <a:lnTo>
                    <a:pt x="595482" y="3787521"/>
                  </a:lnTo>
                  <a:cubicBezTo>
                    <a:pt x="266607" y="3787521"/>
                    <a:pt x="0" y="3520915"/>
                    <a:pt x="0" y="3192039"/>
                  </a:cubicBezTo>
                  <a:lnTo>
                    <a:pt x="0" y="595482"/>
                  </a:lnTo>
                  <a:cubicBezTo>
                    <a:pt x="0" y="437551"/>
                    <a:pt x="62738" y="286087"/>
                    <a:pt x="174413" y="174413"/>
                  </a:cubicBezTo>
                  <a:cubicBezTo>
                    <a:pt x="286087" y="62738"/>
                    <a:pt x="437551" y="0"/>
                    <a:pt x="595482" y="0"/>
                  </a:cubicBezTo>
                  <a:close/>
                </a:path>
              </a:pathLst>
            </a:custGeom>
            <a:blipFill>
              <a:blip r:embed="rId13"/>
              <a:stretch>
                <a:fillRect l="0" t="-9982" r="0" b="-9982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2865649" y="1173978"/>
            <a:ext cx="11061159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595"/>
              </a:lnSpc>
              <a:spcBef>
                <a:spcPct val="0"/>
              </a:spcBef>
            </a:pPr>
            <a:r>
              <a:rPr lang="en-US" sz="6329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708169" y="6135991"/>
            <a:ext cx="5325970" cy="740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5"/>
              </a:lnSpc>
            </a:pPr>
            <a:r>
              <a:rPr lang="en-US" b="true" sz="2799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Jules Villanueva-Castaño</a:t>
            </a:r>
          </a:p>
          <a:p>
            <a:pPr algn="ctr">
              <a:lnSpc>
                <a:spcPts val="2855"/>
              </a:lnSpc>
            </a:pPr>
            <a:r>
              <a:rPr lang="en-US" sz="27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Peer Support Manager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13404" y="6135991"/>
            <a:ext cx="5588175" cy="740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5"/>
              </a:lnSpc>
            </a:pPr>
            <a:r>
              <a:rPr lang="en-US" b="true" sz="2799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Marilyn Lopez Mota</a:t>
            </a:r>
          </a:p>
          <a:p>
            <a:pPr algn="ctr">
              <a:lnSpc>
                <a:spcPts val="2855"/>
              </a:lnSpc>
            </a:pPr>
            <a:r>
              <a:rPr lang="en-US" sz="27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Youth Outreach Coordinator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348626" y="6135991"/>
            <a:ext cx="5325970" cy="1102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5"/>
              </a:lnSpc>
            </a:pPr>
            <a:r>
              <a:rPr lang="en-US" sz="2799" b="true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Laura Avila</a:t>
            </a:r>
          </a:p>
          <a:p>
            <a:pPr algn="ctr">
              <a:lnSpc>
                <a:spcPts val="2855"/>
              </a:lnSpc>
            </a:pPr>
            <a:r>
              <a:rPr lang="en-US" sz="27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Youth Consultant+</a:t>
            </a:r>
          </a:p>
          <a:p>
            <a:pPr algn="ctr">
              <a:lnSpc>
                <a:spcPts val="2855"/>
              </a:lnSpc>
            </a:pPr>
            <a:r>
              <a:rPr lang="en-US" sz="27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UCSD Graduate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5658044" y="7882876"/>
            <a:ext cx="6971912" cy="1375424"/>
          </a:xfrm>
          <a:custGeom>
            <a:avLst/>
            <a:gdLst/>
            <a:ahLst/>
            <a:cxnLst/>
            <a:rect r="r" b="b" t="t" l="l"/>
            <a:pathLst>
              <a:path h="1375424" w="6971912">
                <a:moveTo>
                  <a:pt x="0" y="0"/>
                </a:moveTo>
                <a:lnTo>
                  <a:pt x="6971912" y="0"/>
                </a:lnTo>
                <a:lnTo>
                  <a:pt x="6971912" y="1375424"/>
                </a:lnTo>
                <a:lnTo>
                  <a:pt x="0" y="137542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72803" y="2502119"/>
            <a:ext cx="15942393" cy="6534483"/>
            <a:chOff x="0" y="0"/>
            <a:chExt cx="21256524" cy="8712644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7113054" y="6985343"/>
              <a:ext cx="14143470" cy="1715999"/>
              <a:chOff x="0" y="0"/>
              <a:chExt cx="14143470" cy="1715999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4143400" cy="1716024"/>
              </a:xfrm>
              <a:custGeom>
                <a:avLst/>
                <a:gdLst/>
                <a:ahLst/>
                <a:cxnLst/>
                <a:rect r="r" b="b" t="t" l="l"/>
                <a:pathLst>
                  <a:path h="1716024" w="14143400">
                    <a:moveTo>
                      <a:pt x="0" y="0"/>
                    </a:moveTo>
                    <a:lnTo>
                      <a:pt x="14143400" y="0"/>
                    </a:lnTo>
                    <a:lnTo>
                      <a:pt x="14143400" y="1716024"/>
                    </a:lnTo>
                    <a:lnTo>
                      <a:pt x="0" y="1716024"/>
                    </a:lnTo>
                    <a:close/>
                  </a:path>
                </a:pathLst>
              </a:custGeom>
              <a:solidFill>
                <a:srgbClr val="39D4BE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0">
              <a:off x="2298687" y="6985356"/>
              <a:ext cx="6143574" cy="1713598"/>
              <a:chOff x="0" y="0"/>
              <a:chExt cx="6143574" cy="1713598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6143625" cy="1713611"/>
              </a:xfrm>
              <a:custGeom>
                <a:avLst/>
                <a:gdLst/>
                <a:ahLst/>
                <a:cxnLst/>
                <a:rect r="r" b="b" t="t" l="l"/>
                <a:pathLst>
                  <a:path h="1713611" w="6143625">
                    <a:moveTo>
                      <a:pt x="6143625" y="0"/>
                    </a:moveTo>
                    <a:lnTo>
                      <a:pt x="0" y="0"/>
                    </a:lnTo>
                    <a:lnTo>
                      <a:pt x="0" y="1713611"/>
                    </a:lnTo>
                    <a:lnTo>
                      <a:pt x="6143625" y="1713611"/>
                    </a:lnTo>
                    <a:close/>
                  </a:path>
                </a:pathLst>
              </a:custGeom>
              <a:solidFill>
                <a:srgbClr val="BFEBE4"/>
              </a:solidFill>
            </p:spPr>
          </p:sp>
        </p:grpSp>
        <p:grpSp>
          <p:nvGrpSpPr>
            <p:cNvPr name="Group 7" id="7"/>
            <p:cNvGrpSpPr/>
            <p:nvPr/>
          </p:nvGrpSpPr>
          <p:grpSpPr>
            <a:xfrm rot="-5400000">
              <a:off x="6571285" y="5479606"/>
              <a:ext cx="1715618" cy="4727092"/>
              <a:chOff x="0" y="0"/>
              <a:chExt cx="1715618" cy="4727092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715643" cy="4727067"/>
              </a:xfrm>
              <a:custGeom>
                <a:avLst/>
                <a:gdLst/>
                <a:ahLst/>
                <a:cxnLst/>
                <a:rect r="r" b="b" t="t" l="l"/>
                <a:pathLst>
                  <a:path h="4727067" w="1715643">
                    <a:moveTo>
                      <a:pt x="0" y="0"/>
                    </a:moveTo>
                    <a:lnTo>
                      <a:pt x="1715643" y="0"/>
                    </a:lnTo>
                    <a:lnTo>
                      <a:pt x="1715643" y="3781679"/>
                    </a:lnTo>
                    <a:lnTo>
                      <a:pt x="857758" y="4727067"/>
                    </a:lnTo>
                    <a:lnTo>
                      <a:pt x="0" y="3781679"/>
                    </a:lnTo>
                    <a:close/>
                  </a:path>
                </a:pathLst>
              </a:custGeom>
              <a:solidFill>
                <a:srgbClr val="BFEBE4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0">
              <a:off x="2535822" y="7191693"/>
              <a:ext cx="6464338" cy="1520952"/>
              <a:chOff x="0" y="0"/>
              <a:chExt cx="6464338" cy="15209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6464343" cy="1520952"/>
              </a:xfrm>
              <a:custGeom>
                <a:avLst/>
                <a:gdLst/>
                <a:ahLst/>
                <a:cxnLst/>
                <a:rect r="r" b="b" t="t" l="l"/>
                <a:pathLst>
                  <a:path h="1520952" w="6464343">
                    <a:moveTo>
                      <a:pt x="0" y="0"/>
                    </a:moveTo>
                    <a:lnTo>
                      <a:pt x="6464343" y="0"/>
                    </a:lnTo>
                    <a:lnTo>
                      <a:pt x="6464343" y="1520952"/>
                    </a:lnTo>
                    <a:lnTo>
                      <a:pt x="0" y="1520952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39342" r="0" b="-26287"/>
                </a:stretch>
              </a:blip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6464338" cy="1578102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4140"/>
                  </a:lnSpc>
                </a:pPr>
                <a:r>
                  <a:rPr lang="en-US" b="true" sz="3000">
                    <a:solidFill>
                      <a:srgbClr val="010204"/>
                    </a:solidFill>
                    <a:latin typeface="Source Sans 3 Bold"/>
                    <a:ea typeface="Source Sans 3 Bold"/>
                    <a:cs typeface="Source Sans 3 Bold"/>
                    <a:sym typeface="Source Sans 3 Bold"/>
                  </a:rPr>
                  <a:t>Show</a:t>
                </a:r>
                <a:r>
                  <a:rPr lang="en-US" b="true" sz="3000">
                    <a:solidFill>
                      <a:srgbClr val="010204"/>
                    </a:solidFill>
                    <a:latin typeface="Source Sans 3 Bold"/>
                    <a:ea typeface="Source Sans 3 Bold"/>
                    <a:cs typeface="Source Sans 3 Bold"/>
                    <a:sym typeface="Source Sans 3 Bold"/>
                  </a:rPr>
                  <a:t> them you’re there without judgement</a:t>
                </a: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267" y="6985343"/>
              <a:ext cx="2298344" cy="1712798"/>
              <a:chOff x="0" y="0"/>
              <a:chExt cx="2298344" cy="1712798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298319" cy="1712849"/>
              </a:xfrm>
              <a:custGeom>
                <a:avLst/>
                <a:gdLst/>
                <a:ahLst/>
                <a:cxnLst/>
                <a:rect r="r" b="b" t="t" l="l"/>
                <a:pathLst>
                  <a:path h="1712849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2849"/>
                    </a:lnTo>
                    <a:lnTo>
                      <a:pt x="0" y="1712849"/>
                    </a:lnTo>
                    <a:close/>
                  </a:path>
                </a:pathLst>
              </a:custGeom>
              <a:solidFill>
                <a:srgbClr val="0B7743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267" y="6985356"/>
              <a:ext cx="2298344" cy="1713600"/>
              <a:chOff x="0" y="0"/>
              <a:chExt cx="2298344" cy="17136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2298319" cy="1713613"/>
              </a:xfrm>
              <a:custGeom>
                <a:avLst/>
                <a:gdLst/>
                <a:ahLst/>
                <a:cxnLst/>
                <a:rect r="r" b="b" t="t" l="l"/>
                <a:pathLst>
                  <a:path h="1713613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3613"/>
                    </a:lnTo>
                    <a:lnTo>
                      <a:pt x="0" y="1713613"/>
                    </a:lnTo>
                    <a:close/>
                  </a:path>
                </a:pathLst>
              </a:custGeom>
              <a:solidFill>
                <a:srgbClr val="BFEBE4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0"/>
                <a:ext cx="2298344" cy="1713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239"/>
                  </a:lnSpc>
                </a:pPr>
                <a:r>
                  <a:rPr lang="en-US" sz="5199">
                    <a:solidFill>
                      <a:srgbClr val="000000"/>
                    </a:solidFill>
                    <a:latin typeface="Source Sans 3 Light"/>
                    <a:ea typeface="Source Sans 3 Light"/>
                    <a:cs typeface="Source Sans 3 Light"/>
                    <a:sym typeface="Source Sans 3 Light"/>
                  </a:rPr>
                  <a:t>05</a:t>
                </a: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10314454" y="6980403"/>
              <a:ext cx="10337212" cy="1632471"/>
              <a:chOff x="0" y="0"/>
              <a:chExt cx="10337212" cy="1632471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10337208" cy="1632473"/>
              </a:xfrm>
              <a:custGeom>
                <a:avLst/>
                <a:gdLst/>
                <a:ahLst/>
                <a:cxnLst/>
                <a:rect r="r" b="b" t="t" l="l"/>
                <a:pathLst>
                  <a:path h="1632473" w="10337208">
                    <a:moveTo>
                      <a:pt x="0" y="0"/>
                    </a:moveTo>
                    <a:lnTo>
                      <a:pt x="10337208" y="0"/>
                    </a:lnTo>
                    <a:lnTo>
                      <a:pt x="10337208" y="1632473"/>
                    </a:lnTo>
                    <a:lnTo>
                      <a:pt x="0" y="1632473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65417" r="4462" b="-70337"/>
                </a:stretch>
              </a:blip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57150"/>
                <a:ext cx="10337212" cy="1689621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3725"/>
                  </a:lnSpc>
                </a:pPr>
                <a:r>
                  <a:rPr lang="en-US" b="true" sz="2699">
                    <a:solidFill>
                      <a:srgbClr val="000000"/>
                    </a:solidFill>
                    <a:latin typeface="Source Sans 3 Semi-Bold"/>
                    <a:ea typeface="Source Sans 3 Semi-Bold"/>
                    <a:cs typeface="Source Sans 3 Semi-Bold"/>
                    <a:sym typeface="Source Sans 3 Semi-Bold"/>
                  </a:rPr>
                  <a:t>“No pressure, you can share what you feel comfortable with.”</a:t>
                </a: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0">
              <a:off x="7113054" y="5239004"/>
              <a:ext cx="14143470" cy="1715999"/>
              <a:chOff x="0" y="0"/>
              <a:chExt cx="14143470" cy="1715999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14143400" cy="1716024"/>
              </a:xfrm>
              <a:custGeom>
                <a:avLst/>
                <a:gdLst/>
                <a:ahLst/>
                <a:cxnLst/>
                <a:rect r="r" b="b" t="t" l="l"/>
                <a:pathLst>
                  <a:path h="1716024" w="14143400">
                    <a:moveTo>
                      <a:pt x="0" y="0"/>
                    </a:moveTo>
                    <a:lnTo>
                      <a:pt x="14143400" y="0"/>
                    </a:lnTo>
                    <a:lnTo>
                      <a:pt x="14143400" y="1716024"/>
                    </a:lnTo>
                    <a:lnTo>
                      <a:pt x="0" y="1716024"/>
                    </a:lnTo>
                    <a:close/>
                  </a:path>
                </a:pathLst>
              </a:custGeom>
              <a:solidFill>
                <a:srgbClr val="BFEBE4"/>
              </a:solidFill>
            </p:spPr>
          </p:sp>
        </p:grpSp>
        <p:grpSp>
          <p:nvGrpSpPr>
            <p:cNvPr name="Group 22" id="22"/>
            <p:cNvGrpSpPr/>
            <p:nvPr/>
          </p:nvGrpSpPr>
          <p:grpSpPr>
            <a:xfrm rot="0">
              <a:off x="2298687" y="5239029"/>
              <a:ext cx="6143574" cy="1713598"/>
              <a:chOff x="0" y="0"/>
              <a:chExt cx="6143574" cy="1713598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6143625" cy="1713611"/>
              </a:xfrm>
              <a:custGeom>
                <a:avLst/>
                <a:gdLst/>
                <a:ahLst/>
                <a:cxnLst/>
                <a:rect r="r" b="b" t="t" l="l"/>
                <a:pathLst>
                  <a:path h="1713611" w="6143625">
                    <a:moveTo>
                      <a:pt x="6143625" y="0"/>
                    </a:moveTo>
                    <a:lnTo>
                      <a:pt x="0" y="0"/>
                    </a:lnTo>
                    <a:lnTo>
                      <a:pt x="0" y="1713611"/>
                    </a:lnTo>
                    <a:lnTo>
                      <a:pt x="6143625" y="1713611"/>
                    </a:lnTo>
                    <a:close/>
                  </a:path>
                </a:pathLst>
              </a:custGeom>
              <a:solidFill>
                <a:srgbClr val="39D4BE"/>
              </a:solidFill>
            </p:spPr>
          </p:sp>
        </p:grpSp>
        <p:grpSp>
          <p:nvGrpSpPr>
            <p:cNvPr name="Group 24" id="24"/>
            <p:cNvGrpSpPr/>
            <p:nvPr/>
          </p:nvGrpSpPr>
          <p:grpSpPr>
            <a:xfrm rot="-5400000">
              <a:off x="6571272" y="3733267"/>
              <a:ext cx="1715618" cy="4727092"/>
              <a:chOff x="0" y="0"/>
              <a:chExt cx="1715618" cy="4727092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1715643" cy="4727067"/>
              </a:xfrm>
              <a:custGeom>
                <a:avLst/>
                <a:gdLst/>
                <a:ahLst/>
                <a:cxnLst/>
                <a:rect r="r" b="b" t="t" l="l"/>
                <a:pathLst>
                  <a:path h="4727067" w="1715643">
                    <a:moveTo>
                      <a:pt x="0" y="0"/>
                    </a:moveTo>
                    <a:lnTo>
                      <a:pt x="1715643" y="0"/>
                    </a:lnTo>
                    <a:lnTo>
                      <a:pt x="1715643" y="3781679"/>
                    </a:lnTo>
                    <a:lnTo>
                      <a:pt x="857758" y="4727067"/>
                    </a:lnTo>
                    <a:lnTo>
                      <a:pt x="0" y="3781679"/>
                    </a:lnTo>
                    <a:close/>
                  </a:path>
                </a:pathLst>
              </a:custGeom>
              <a:solidFill>
                <a:srgbClr val="39D4BE"/>
              </a:solidFill>
            </p:spPr>
          </p:sp>
        </p:grpSp>
        <p:grpSp>
          <p:nvGrpSpPr>
            <p:cNvPr name="Group 26" id="26"/>
            <p:cNvGrpSpPr/>
            <p:nvPr/>
          </p:nvGrpSpPr>
          <p:grpSpPr>
            <a:xfrm rot="0">
              <a:off x="2535822" y="5365915"/>
              <a:ext cx="6309449" cy="1520952"/>
              <a:chOff x="0" y="0"/>
              <a:chExt cx="6309449" cy="1520952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6309454" cy="1520952"/>
              </a:xfrm>
              <a:custGeom>
                <a:avLst/>
                <a:gdLst/>
                <a:ahLst/>
                <a:cxnLst/>
                <a:rect r="r" b="b" t="t" l="l"/>
                <a:pathLst>
                  <a:path h="1520952" w="6309454">
                    <a:moveTo>
                      <a:pt x="0" y="0"/>
                    </a:moveTo>
                    <a:lnTo>
                      <a:pt x="6309454" y="0"/>
                    </a:lnTo>
                    <a:lnTo>
                      <a:pt x="6309454" y="1520952"/>
                    </a:lnTo>
                    <a:lnTo>
                      <a:pt x="0" y="1520952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37358" r="0" b="-24303"/>
                </a:stretch>
              </a:blip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57150"/>
                <a:ext cx="6309449" cy="1578102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4140"/>
                  </a:lnSpc>
                </a:pPr>
                <a:r>
                  <a:rPr lang="en-US" b="true" sz="3000">
                    <a:solidFill>
                      <a:srgbClr val="010204"/>
                    </a:solidFill>
                    <a:latin typeface="Source Sans 3 Bold"/>
                    <a:ea typeface="Source Sans 3 Bold"/>
                    <a:cs typeface="Source Sans 3 Bold"/>
                    <a:sym typeface="Source Sans 3 Bold"/>
                  </a:rPr>
                  <a:t>Inv</a:t>
                </a:r>
                <a:r>
                  <a:rPr lang="en-US" b="true" sz="3000">
                    <a:solidFill>
                      <a:srgbClr val="010204"/>
                    </a:solidFill>
                    <a:latin typeface="Source Sans 3 Bold"/>
                    <a:ea typeface="Source Sans 3 Bold"/>
                    <a:cs typeface="Source Sans 3 Bold"/>
                    <a:sym typeface="Source Sans 3 Bold"/>
                  </a:rPr>
                  <a:t>ite them to share but don’t push</a:t>
                </a: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0">
              <a:off x="267" y="5239004"/>
              <a:ext cx="2298344" cy="1712798"/>
              <a:chOff x="0" y="0"/>
              <a:chExt cx="2298344" cy="1712798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2298319" cy="1712849"/>
              </a:xfrm>
              <a:custGeom>
                <a:avLst/>
                <a:gdLst/>
                <a:ahLst/>
                <a:cxnLst/>
                <a:rect r="r" b="b" t="t" l="l"/>
                <a:pathLst>
                  <a:path h="1712849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2849"/>
                    </a:lnTo>
                    <a:lnTo>
                      <a:pt x="0" y="1712849"/>
                    </a:lnTo>
                    <a:close/>
                  </a:path>
                </a:pathLst>
              </a:custGeom>
              <a:solidFill>
                <a:srgbClr val="0B7743"/>
              </a:solidFill>
            </p:spPr>
          </p:sp>
        </p:grpSp>
        <p:grpSp>
          <p:nvGrpSpPr>
            <p:cNvPr name="Group 31" id="31"/>
            <p:cNvGrpSpPr/>
            <p:nvPr/>
          </p:nvGrpSpPr>
          <p:grpSpPr>
            <a:xfrm rot="0">
              <a:off x="267" y="5239004"/>
              <a:ext cx="2298344" cy="1713600"/>
              <a:chOff x="0" y="0"/>
              <a:chExt cx="2298344" cy="171360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2298319" cy="1713613"/>
              </a:xfrm>
              <a:custGeom>
                <a:avLst/>
                <a:gdLst/>
                <a:ahLst/>
                <a:cxnLst/>
                <a:rect r="r" b="b" t="t" l="l"/>
                <a:pathLst>
                  <a:path h="1713613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3613"/>
                    </a:lnTo>
                    <a:lnTo>
                      <a:pt x="0" y="1713613"/>
                    </a:lnTo>
                    <a:close/>
                  </a:path>
                </a:pathLst>
              </a:custGeom>
              <a:solidFill>
                <a:srgbClr val="39D4BE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0"/>
                <a:ext cx="2298344" cy="1713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239"/>
                  </a:lnSpc>
                </a:pPr>
                <a:r>
                  <a:rPr lang="en-US" sz="5199">
                    <a:solidFill>
                      <a:srgbClr val="000000"/>
                    </a:solidFill>
                    <a:latin typeface="Source Sans 3 Light"/>
                    <a:ea typeface="Source Sans 3 Light"/>
                    <a:cs typeface="Source Sans 3 Light"/>
                    <a:sym typeface="Source Sans 3 Light"/>
                  </a:rPr>
                  <a:t>04</a:t>
                </a: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0">
              <a:off x="10363420" y="5234076"/>
              <a:ext cx="10288246" cy="1575167"/>
              <a:chOff x="0" y="0"/>
              <a:chExt cx="10288246" cy="1575167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10288242" cy="1575169"/>
              </a:xfrm>
              <a:custGeom>
                <a:avLst/>
                <a:gdLst/>
                <a:ahLst/>
                <a:cxnLst/>
                <a:rect r="r" b="b" t="t" l="l"/>
                <a:pathLst>
                  <a:path h="1575169" w="10288242">
                    <a:moveTo>
                      <a:pt x="0" y="0"/>
                    </a:moveTo>
                    <a:lnTo>
                      <a:pt x="10288242" y="0"/>
                    </a:lnTo>
                    <a:lnTo>
                      <a:pt x="10288242" y="1575169"/>
                    </a:lnTo>
                    <a:lnTo>
                      <a:pt x="0" y="1575169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66548" r="4989" b="-75286"/>
                </a:stretch>
              </a:blip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57150"/>
                <a:ext cx="10288246" cy="1632317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3725"/>
                  </a:lnSpc>
                </a:pPr>
                <a:r>
                  <a:rPr lang="en-US" b="true" sz="2699">
                    <a:solidFill>
                      <a:srgbClr val="000000"/>
                    </a:solidFill>
                    <a:latin typeface="Source Sans 3 Semi-Bold"/>
                    <a:ea typeface="Source Sans 3 Semi-Bold"/>
                    <a:cs typeface="Source Sans 3 Semi-Bold"/>
                    <a:sym typeface="Source Sans 3 Semi-Bold"/>
                  </a:rPr>
                  <a:t>“If you want to talk about it sometime, I am always here to listen.”</a:t>
                </a: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0">
              <a:off x="7113054" y="3492678"/>
              <a:ext cx="14143470" cy="1715999"/>
              <a:chOff x="0" y="0"/>
              <a:chExt cx="14143470" cy="1715999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14143400" cy="1716024"/>
              </a:xfrm>
              <a:custGeom>
                <a:avLst/>
                <a:gdLst/>
                <a:ahLst/>
                <a:cxnLst/>
                <a:rect r="r" b="b" t="t" l="l"/>
                <a:pathLst>
                  <a:path h="1716024" w="14143400">
                    <a:moveTo>
                      <a:pt x="0" y="0"/>
                    </a:moveTo>
                    <a:lnTo>
                      <a:pt x="14143400" y="0"/>
                    </a:lnTo>
                    <a:lnTo>
                      <a:pt x="14143400" y="1716024"/>
                    </a:lnTo>
                    <a:lnTo>
                      <a:pt x="0" y="1716024"/>
                    </a:lnTo>
                    <a:close/>
                  </a:path>
                </a:pathLst>
              </a:custGeom>
              <a:solidFill>
                <a:srgbClr val="39D4BE"/>
              </a:solidFill>
            </p:spPr>
          </p:sp>
        </p:grpSp>
        <p:grpSp>
          <p:nvGrpSpPr>
            <p:cNvPr name="Group 39" id="39"/>
            <p:cNvGrpSpPr/>
            <p:nvPr/>
          </p:nvGrpSpPr>
          <p:grpSpPr>
            <a:xfrm rot="0">
              <a:off x="2298687" y="3492691"/>
              <a:ext cx="6143574" cy="1713598"/>
              <a:chOff x="0" y="0"/>
              <a:chExt cx="6143574" cy="1713598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0" y="0"/>
                <a:ext cx="6143625" cy="1713611"/>
              </a:xfrm>
              <a:custGeom>
                <a:avLst/>
                <a:gdLst/>
                <a:ahLst/>
                <a:cxnLst/>
                <a:rect r="r" b="b" t="t" l="l"/>
                <a:pathLst>
                  <a:path h="1713611" w="6143625">
                    <a:moveTo>
                      <a:pt x="6143625" y="0"/>
                    </a:moveTo>
                    <a:lnTo>
                      <a:pt x="0" y="0"/>
                    </a:lnTo>
                    <a:lnTo>
                      <a:pt x="0" y="1713611"/>
                    </a:lnTo>
                    <a:lnTo>
                      <a:pt x="6143625" y="1713611"/>
                    </a:lnTo>
                    <a:close/>
                  </a:path>
                </a:pathLst>
              </a:custGeom>
              <a:solidFill>
                <a:srgbClr val="BFEBE4"/>
              </a:solidFill>
            </p:spPr>
          </p:sp>
        </p:grpSp>
        <p:grpSp>
          <p:nvGrpSpPr>
            <p:cNvPr name="Group 41" id="41"/>
            <p:cNvGrpSpPr/>
            <p:nvPr/>
          </p:nvGrpSpPr>
          <p:grpSpPr>
            <a:xfrm rot="-5400000">
              <a:off x="6571285" y="1986940"/>
              <a:ext cx="1715618" cy="4727092"/>
              <a:chOff x="0" y="0"/>
              <a:chExt cx="1715618" cy="4727092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1715643" cy="4727067"/>
              </a:xfrm>
              <a:custGeom>
                <a:avLst/>
                <a:gdLst/>
                <a:ahLst/>
                <a:cxnLst/>
                <a:rect r="r" b="b" t="t" l="l"/>
                <a:pathLst>
                  <a:path h="4727067" w="1715643">
                    <a:moveTo>
                      <a:pt x="0" y="0"/>
                    </a:moveTo>
                    <a:lnTo>
                      <a:pt x="1715643" y="0"/>
                    </a:lnTo>
                    <a:lnTo>
                      <a:pt x="1715643" y="3781679"/>
                    </a:lnTo>
                    <a:lnTo>
                      <a:pt x="857758" y="4727067"/>
                    </a:lnTo>
                    <a:lnTo>
                      <a:pt x="0" y="3781679"/>
                    </a:lnTo>
                    <a:close/>
                  </a:path>
                </a:pathLst>
              </a:custGeom>
              <a:solidFill>
                <a:srgbClr val="BFEBE4"/>
              </a:solidFill>
            </p:spPr>
          </p:sp>
        </p:grpSp>
        <p:grpSp>
          <p:nvGrpSpPr>
            <p:cNvPr name="Group 43" id="43"/>
            <p:cNvGrpSpPr/>
            <p:nvPr/>
          </p:nvGrpSpPr>
          <p:grpSpPr>
            <a:xfrm rot="0">
              <a:off x="2535822" y="3591594"/>
              <a:ext cx="6393396" cy="1322400"/>
              <a:chOff x="0" y="0"/>
              <a:chExt cx="6393396" cy="1322400"/>
            </a:xfrm>
          </p:grpSpPr>
          <p:sp>
            <p:nvSpPr>
              <p:cNvPr name="Freeform 44" id="44"/>
              <p:cNvSpPr/>
              <p:nvPr/>
            </p:nvSpPr>
            <p:spPr>
              <a:xfrm flipH="false" flipV="false" rot="0">
                <a:off x="0" y="0"/>
                <a:ext cx="6393394" cy="1322400"/>
              </a:xfrm>
              <a:custGeom>
                <a:avLst/>
                <a:gdLst/>
                <a:ahLst/>
                <a:cxnLst/>
                <a:rect r="r" b="b" t="t" l="l"/>
                <a:pathLst>
                  <a:path h="1322400" w="6393394">
                    <a:moveTo>
                      <a:pt x="0" y="0"/>
                    </a:moveTo>
                    <a:lnTo>
                      <a:pt x="6393394" y="0"/>
                    </a:lnTo>
                    <a:lnTo>
                      <a:pt x="6393394" y="1322400"/>
                    </a:lnTo>
                    <a:lnTo>
                      <a:pt x="0" y="1322400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44204" r="0" b="-44204"/>
                </a:stretch>
              </a:blipFill>
            </p:spPr>
          </p:sp>
          <p:sp>
            <p:nvSpPr>
              <p:cNvPr name="TextBox 45" id="45"/>
              <p:cNvSpPr txBox="true"/>
              <p:nvPr/>
            </p:nvSpPr>
            <p:spPr>
              <a:xfrm>
                <a:off x="0" y="-47625"/>
                <a:ext cx="6393396" cy="13700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3863"/>
                  </a:lnSpc>
                </a:pPr>
                <a:r>
                  <a:rPr lang="en-US" b="true" sz="2799">
                    <a:solidFill>
                      <a:srgbClr val="010204"/>
                    </a:solidFill>
                    <a:latin typeface="Source Sans 3 Bold"/>
                    <a:ea typeface="Source Sans 3 Bold"/>
                    <a:cs typeface="Source Sans 3 Bold"/>
                    <a:sym typeface="Source Sans 3 Bold"/>
                  </a:rPr>
                  <a:t>Use “I” Statements</a:t>
                </a:r>
              </a:p>
            </p:txBody>
          </p:sp>
        </p:grpSp>
        <p:grpSp>
          <p:nvGrpSpPr>
            <p:cNvPr name="Group 46" id="46"/>
            <p:cNvGrpSpPr/>
            <p:nvPr/>
          </p:nvGrpSpPr>
          <p:grpSpPr>
            <a:xfrm rot="0">
              <a:off x="267" y="3492678"/>
              <a:ext cx="2298344" cy="1712798"/>
              <a:chOff x="0" y="0"/>
              <a:chExt cx="2298344" cy="1712798"/>
            </a:xfrm>
          </p:grpSpPr>
          <p:sp>
            <p:nvSpPr>
              <p:cNvPr name="Freeform 47" id="47"/>
              <p:cNvSpPr/>
              <p:nvPr/>
            </p:nvSpPr>
            <p:spPr>
              <a:xfrm flipH="false" flipV="false" rot="0">
                <a:off x="0" y="0"/>
                <a:ext cx="2298319" cy="1712849"/>
              </a:xfrm>
              <a:custGeom>
                <a:avLst/>
                <a:gdLst/>
                <a:ahLst/>
                <a:cxnLst/>
                <a:rect r="r" b="b" t="t" l="l"/>
                <a:pathLst>
                  <a:path h="1712849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2849"/>
                    </a:lnTo>
                    <a:lnTo>
                      <a:pt x="0" y="1712849"/>
                    </a:lnTo>
                    <a:close/>
                  </a:path>
                </a:pathLst>
              </a:custGeom>
              <a:solidFill>
                <a:srgbClr val="0B7743"/>
              </a:solidFill>
            </p:spPr>
          </p:sp>
        </p:grpSp>
        <p:grpSp>
          <p:nvGrpSpPr>
            <p:cNvPr name="Group 48" id="48"/>
            <p:cNvGrpSpPr/>
            <p:nvPr/>
          </p:nvGrpSpPr>
          <p:grpSpPr>
            <a:xfrm rot="0">
              <a:off x="267" y="3492691"/>
              <a:ext cx="2298344" cy="1713600"/>
              <a:chOff x="0" y="0"/>
              <a:chExt cx="2298344" cy="1713600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0" y="0"/>
                <a:ext cx="2298319" cy="1713613"/>
              </a:xfrm>
              <a:custGeom>
                <a:avLst/>
                <a:gdLst/>
                <a:ahLst/>
                <a:cxnLst/>
                <a:rect r="r" b="b" t="t" l="l"/>
                <a:pathLst>
                  <a:path h="1713613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3613"/>
                    </a:lnTo>
                    <a:lnTo>
                      <a:pt x="0" y="1713613"/>
                    </a:lnTo>
                    <a:close/>
                  </a:path>
                </a:pathLst>
              </a:custGeom>
              <a:solidFill>
                <a:srgbClr val="BFEBE4"/>
              </a:solidFill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0" y="0"/>
                <a:ext cx="2298344" cy="1713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239"/>
                  </a:lnSpc>
                </a:pPr>
                <a:r>
                  <a:rPr lang="en-US" sz="5199">
                    <a:solidFill>
                      <a:srgbClr val="000000"/>
                    </a:solidFill>
                    <a:latin typeface="Source Sans 3 Light"/>
                    <a:ea typeface="Source Sans 3 Light"/>
                    <a:cs typeface="Source Sans 3 Light"/>
                    <a:sym typeface="Source Sans 3 Light"/>
                  </a:rPr>
                  <a:t>03</a:t>
                </a:r>
              </a:p>
            </p:txBody>
          </p:sp>
        </p:grpSp>
        <p:grpSp>
          <p:nvGrpSpPr>
            <p:cNvPr name="Group 51" id="51"/>
            <p:cNvGrpSpPr/>
            <p:nvPr/>
          </p:nvGrpSpPr>
          <p:grpSpPr>
            <a:xfrm rot="0">
              <a:off x="7113041" y="1746339"/>
              <a:ext cx="14143483" cy="1715999"/>
              <a:chOff x="0" y="0"/>
              <a:chExt cx="14143483" cy="1715999"/>
            </a:xfrm>
          </p:grpSpPr>
          <p:sp>
            <p:nvSpPr>
              <p:cNvPr name="Freeform 52" id="52"/>
              <p:cNvSpPr/>
              <p:nvPr/>
            </p:nvSpPr>
            <p:spPr>
              <a:xfrm flipH="false" flipV="false" rot="0">
                <a:off x="0" y="0"/>
                <a:ext cx="14143413" cy="1716024"/>
              </a:xfrm>
              <a:custGeom>
                <a:avLst/>
                <a:gdLst/>
                <a:ahLst/>
                <a:cxnLst/>
                <a:rect r="r" b="b" t="t" l="l"/>
                <a:pathLst>
                  <a:path h="1716024" w="14143413">
                    <a:moveTo>
                      <a:pt x="0" y="0"/>
                    </a:moveTo>
                    <a:lnTo>
                      <a:pt x="14143413" y="0"/>
                    </a:lnTo>
                    <a:lnTo>
                      <a:pt x="14143413" y="1716024"/>
                    </a:lnTo>
                    <a:lnTo>
                      <a:pt x="0" y="1716024"/>
                    </a:lnTo>
                    <a:close/>
                  </a:path>
                </a:pathLst>
              </a:custGeom>
              <a:solidFill>
                <a:srgbClr val="BFEBE4"/>
              </a:solidFill>
            </p:spPr>
          </p:sp>
        </p:grpSp>
        <p:grpSp>
          <p:nvGrpSpPr>
            <p:cNvPr name="Group 53" id="53"/>
            <p:cNvGrpSpPr/>
            <p:nvPr/>
          </p:nvGrpSpPr>
          <p:grpSpPr>
            <a:xfrm rot="0">
              <a:off x="2298675" y="1746364"/>
              <a:ext cx="6143574" cy="1713598"/>
              <a:chOff x="0" y="0"/>
              <a:chExt cx="6143574" cy="1713598"/>
            </a:xfrm>
          </p:grpSpPr>
          <p:sp>
            <p:nvSpPr>
              <p:cNvPr name="Freeform 54" id="54"/>
              <p:cNvSpPr/>
              <p:nvPr/>
            </p:nvSpPr>
            <p:spPr>
              <a:xfrm flipH="false" flipV="false" rot="0">
                <a:off x="0" y="0"/>
                <a:ext cx="6143625" cy="1713611"/>
              </a:xfrm>
              <a:custGeom>
                <a:avLst/>
                <a:gdLst/>
                <a:ahLst/>
                <a:cxnLst/>
                <a:rect r="r" b="b" t="t" l="l"/>
                <a:pathLst>
                  <a:path h="1713611" w="6143625">
                    <a:moveTo>
                      <a:pt x="6143625" y="0"/>
                    </a:moveTo>
                    <a:lnTo>
                      <a:pt x="0" y="0"/>
                    </a:lnTo>
                    <a:lnTo>
                      <a:pt x="0" y="1713611"/>
                    </a:lnTo>
                    <a:lnTo>
                      <a:pt x="6143625" y="1713611"/>
                    </a:lnTo>
                    <a:close/>
                  </a:path>
                </a:pathLst>
              </a:custGeom>
              <a:solidFill>
                <a:srgbClr val="39D4BE"/>
              </a:solidFill>
            </p:spPr>
          </p:sp>
        </p:grpSp>
        <p:grpSp>
          <p:nvGrpSpPr>
            <p:cNvPr name="Group 55" id="55"/>
            <p:cNvGrpSpPr/>
            <p:nvPr/>
          </p:nvGrpSpPr>
          <p:grpSpPr>
            <a:xfrm rot="-5400000">
              <a:off x="6571259" y="240602"/>
              <a:ext cx="1715618" cy="4727092"/>
              <a:chOff x="0" y="0"/>
              <a:chExt cx="1715618" cy="4727092"/>
            </a:xfrm>
          </p:grpSpPr>
          <p:sp>
            <p:nvSpPr>
              <p:cNvPr name="Freeform 56" id="56"/>
              <p:cNvSpPr/>
              <p:nvPr/>
            </p:nvSpPr>
            <p:spPr>
              <a:xfrm flipH="false" flipV="false" rot="0">
                <a:off x="0" y="0"/>
                <a:ext cx="1715643" cy="4727067"/>
              </a:xfrm>
              <a:custGeom>
                <a:avLst/>
                <a:gdLst/>
                <a:ahLst/>
                <a:cxnLst/>
                <a:rect r="r" b="b" t="t" l="l"/>
                <a:pathLst>
                  <a:path h="4727067" w="1715643">
                    <a:moveTo>
                      <a:pt x="0" y="0"/>
                    </a:moveTo>
                    <a:lnTo>
                      <a:pt x="1715643" y="0"/>
                    </a:lnTo>
                    <a:lnTo>
                      <a:pt x="1715643" y="3781679"/>
                    </a:lnTo>
                    <a:lnTo>
                      <a:pt x="857758" y="4727067"/>
                    </a:lnTo>
                    <a:lnTo>
                      <a:pt x="0" y="3781679"/>
                    </a:lnTo>
                    <a:close/>
                  </a:path>
                </a:pathLst>
              </a:custGeom>
              <a:solidFill>
                <a:srgbClr val="39D4BE"/>
              </a:solidFill>
            </p:spPr>
          </p:sp>
        </p:grpSp>
        <p:grpSp>
          <p:nvGrpSpPr>
            <p:cNvPr name="Group 57" id="57"/>
            <p:cNvGrpSpPr/>
            <p:nvPr/>
          </p:nvGrpSpPr>
          <p:grpSpPr>
            <a:xfrm rot="0">
              <a:off x="2535822" y="1792402"/>
              <a:ext cx="6464338" cy="1520952"/>
              <a:chOff x="0" y="0"/>
              <a:chExt cx="6464338" cy="1520952"/>
            </a:xfrm>
          </p:grpSpPr>
          <p:sp>
            <p:nvSpPr>
              <p:cNvPr name="Freeform 58" id="58"/>
              <p:cNvSpPr/>
              <p:nvPr/>
            </p:nvSpPr>
            <p:spPr>
              <a:xfrm flipH="false" flipV="false" rot="0">
                <a:off x="0" y="0"/>
                <a:ext cx="6464343" cy="1520952"/>
              </a:xfrm>
              <a:custGeom>
                <a:avLst/>
                <a:gdLst/>
                <a:ahLst/>
                <a:cxnLst/>
                <a:rect r="r" b="b" t="t" l="l"/>
                <a:pathLst>
                  <a:path h="1520952" w="6464343">
                    <a:moveTo>
                      <a:pt x="0" y="0"/>
                    </a:moveTo>
                    <a:lnTo>
                      <a:pt x="6464343" y="0"/>
                    </a:lnTo>
                    <a:lnTo>
                      <a:pt x="6464343" y="1520952"/>
                    </a:lnTo>
                    <a:lnTo>
                      <a:pt x="0" y="1520952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39342" r="0" b="-26287"/>
                </a:stretch>
              </a:blipFill>
            </p:spPr>
          </p:sp>
          <p:sp>
            <p:nvSpPr>
              <p:cNvPr name="TextBox 59" id="59"/>
              <p:cNvSpPr txBox="true"/>
              <p:nvPr/>
            </p:nvSpPr>
            <p:spPr>
              <a:xfrm>
                <a:off x="0" y="-57150"/>
                <a:ext cx="6464338" cy="1578102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4140"/>
                  </a:lnSpc>
                </a:pPr>
                <a:r>
                  <a:rPr lang="en-US" b="true" sz="3000">
                    <a:solidFill>
                      <a:srgbClr val="010204"/>
                    </a:solidFill>
                    <a:latin typeface="Source Sans 3 Bold"/>
                    <a:ea typeface="Source Sans 3 Bold"/>
                    <a:cs typeface="Source Sans 3 Bold"/>
                    <a:sym typeface="Source Sans 3 Bold"/>
                  </a:rPr>
                  <a:t>Name the change(s) you’ve noticed </a:t>
                </a:r>
              </a:p>
            </p:txBody>
          </p:sp>
        </p:grpSp>
        <p:grpSp>
          <p:nvGrpSpPr>
            <p:cNvPr name="Group 60" id="60"/>
            <p:cNvGrpSpPr/>
            <p:nvPr/>
          </p:nvGrpSpPr>
          <p:grpSpPr>
            <a:xfrm rot="0">
              <a:off x="241" y="1746339"/>
              <a:ext cx="2298344" cy="1712798"/>
              <a:chOff x="0" y="0"/>
              <a:chExt cx="2298344" cy="1712798"/>
            </a:xfrm>
          </p:grpSpPr>
          <p:sp>
            <p:nvSpPr>
              <p:cNvPr name="Freeform 61" id="61"/>
              <p:cNvSpPr/>
              <p:nvPr/>
            </p:nvSpPr>
            <p:spPr>
              <a:xfrm flipH="false" flipV="false" rot="0">
                <a:off x="0" y="0"/>
                <a:ext cx="2298319" cy="1712849"/>
              </a:xfrm>
              <a:custGeom>
                <a:avLst/>
                <a:gdLst/>
                <a:ahLst/>
                <a:cxnLst/>
                <a:rect r="r" b="b" t="t" l="l"/>
                <a:pathLst>
                  <a:path h="1712849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2849"/>
                    </a:lnTo>
                    <a:lnTo>
                      <a:pt x="0" y="1712849"/>
                    </a:lnTo>
                    <a:close/>
                  </a:path>
                </a:pathLst>
              </a:custGeom>
              <a:solidFill>
                <a:srgbClr val="0B7743"/>
              </a:solidFill>
            </p:spPr>
          </p:sp>
        </p:grpSp>
        <p:grpSp>
          <p:nvGrpSpPr>
            <p:cNvPr name="Group 62" id="62"/>
            <p:cNvGrpSpPr/>
            <p:nvPr/>
          </p:nvGrpSpPr>
          <p:grpSpPr>
            <a:xfrm rot="0">
              <a:off x="241" y="1746364"/>
              <a:ext cx="2298344" cy="1713600"/>
              <a:chOff x="0" y="0"/>
              <a:chExt cx="2298344" cy="1713600"/>
            </a:xfrm>
          </p:grpSpPr>
          <p:sp>
            <p:nvSpPr>
              <p:cNvPr name="Freeform 63" id="63"/>
              <p:cNvSpPr/>
              <p:nvPr/>
            </p:nvSpPr>
            <p:spPr>
              <a:xfrm flipH="false" flipV="false" rot="0">
                <a:off x="0" y="0"/>
                <a:ext cx="2298319" cy="1713613"/>
              </a:xfrm>
              <a:custGeom>
                <a:avLst/>
                <a:gdLst/>
                <a:ahLst/>
                <a:cxnLst/>
                <a:rect r="r" b="b" t="t" l="l"/>
                <a:pathLst>
                  <a:path h="1713613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3613"/>
                    </a:lnTo>
                    <a:lnTo>
                      <a:pt x="0" y="1713613"/>
                    </a:lnTo>
                    <a:close/>
                  </a:path>
                </a:pathLst>
              </a:custGeom>
              <a:solidFill>
                <a:srgbClr val="39D4BE"/>
              </a:solidFill>
            </p:spPr>
          </p:sp>
          <p:sp>
            <p:nvSpPr>
              <p:cNvPr name="TextBox 64" id="64"/>
              <p:cNvSpPr txBox="true"/>
              <p:nvPr/>
            </p:nvSpPr>
            <p:spPr>
              <a:xfrm>
                <a:off x="0" y="0"/>
                <a:ext cx="2298344" cy="1713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239"/>
                  </a:lnSpc>
                </a:pPr>
                <a:r>
                  <a:rPr lang="en-US" sz="5199">
                    <a:solidFill>
                      <a:srgbClr val="000000"/>
                    </a:solidFill>
                    <a:latin typeface="Source Sans 3 Light"/>
                    <a:ea typeface="Source Sans 3 Light"/>
                    <a:cs typeface="Source Sans 3 Light"/>
                    <a:sym typeface="Source Sans 3 Light"/>
                  </a:rPr>
                  <a:t>02</a:t>
                </a:r>
              </a:p>
            </p:txBody>
          </p:sp>
        </p:grpSp>
        <p:grpSp>
          <p:nvGrpSpPr>
            <p:cNvPr name="Group 65" id="65"/>
            <p:cNvGrpSpPr/>
            <p:nvPr/>
          </p:nvGrpSpPr>
          <p:grpSpPr>
            <a:xfrm rot="0">
              <a:off x="10362939" y="1792402"/>
              <a:ext cx="10754685" cy="1525765"/>
              <a:chOff x="0" y="0"/>
              <a:chExt cx="10754685" cy="1525765"/>
            </a:xfrm>
          </p:grpSpPr>
          <p:sp>
            <p:nvSpPr>
              <p:cNvPr name="Freeform 66" id="66"/>
              <p:cNvSpPr/>
              <p:nvPr/>
            </p:nvSpPr>
            <p:spPr>
              <a:xfrm flipH="false" flipV="false" rot="0">
                <a:off x="0" y="0"/>
                <a:ext cx="10754682" cy="1525767"/>
              </a:xfrm>
              <a:custGeom>
                <a:avLst/>
                <a:gdLst/>
                <a:ahLst/>
                <a:cxnLst/>
                <a:rect r="r" b="b" t="t" l="l"/>
                <a:pathLst>
                  <a:path h="1525767" w="10754682">
                    <a:moveTo>
                      <a:pt x="0" y="0"/>
                    </a:moveTo>
                    <a:lnTo>
                      <a:pt x="10754682" y="0"/>
                    </a:lnTo>
                    <a:lnTo>
                      <a:pt x="10754682" y="1525767"/>
                    </a:lnTo>
                    <a:lnTo>
                      <a:pt x="0" y="1525767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72251" r="6526" b="-84509"/>
                </a:stretch>
              </a:blipFill>
            </p:spPr>
          </p:sp>
          <p:sp>
            <p:nvSpPr>
              <p:cNvPr name="TextBox 67" id="67"/>
              <p:cNvSpPr txBox="true"/>
              <p:nvPr/>
            </p:nvSpPr>
            <p:spPr>
              <a:xfrm>
                <a:off x="0" y="-57150"/>
                <a:ext cx="10754685" cy="158291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3725"/>
                  </a:lnSpc>
                </a:pPr>
                <a:r>
                  <a:rPr lang="en-US" b="true" sz="2699">
                    <a:solidFill>
                      <a:srgbClr val="000000"/>
                    </a:solidFill>
                    <a:latin typeface="Source Sans 3 Semi-Bold"/>
                    <a:ea typeface="Source Sans 3 Semi-Bold"/>
                    <a:cs typeface="Source Sans 3 Semi-Bold"/>
                    <a:sym typeface="Source Sans 3 Semi-Bold"/>
                  </a:rPr>
                  <a:t>"I've n</a:t>
                </a:r>
                <a:r>
                  <a:rPr lang="en-US" b="true" sz="2699">
                    <a:solidFill>
                      <a:srgbClr val="000000"/>
                    </a:solidFill>
                    <a:latin typeface="Source Sans 3 Semi-Bold"/>
                    <a:ea typeface="Source Sans 3 Semi-Bold"/>
                    <a:cs typeface="Source Sans 3 Semi-Bold"/>
                    <a:sym typeface="Source Sans 3 Semi-Bold"/>
                  </a:rPr>
                  <a:t>oticed you've been</a:t>
                </a:r>
                <a:r>
                  <a:rPr lang="en-US" b="true" sz="2699" i="true">
                    <a:solidFill>
                      <a:srgbClr val="000000"/>
                    </a:solidFill>
                    <a:latin typeface="Source Sans 3 Semi-Bold Italics"/>
                    <a:ea typeface="Source Sans 3 Semi-Bold Italics"/>
                    <a:cs typeface="Source Sans 3 Semi-Bold Italics"/>
                    <a:sym typeface="Source Sans 3 Semi-Bold Italics"/>
                  </a:rPr>
                  <a:t> [skipping lunch/staying alone more/seeming stressed].</a:t>
                </a:r>
                <a:r>
                  <a:rPr lang="en-US" b="true" sz="2699">
                    <a:solidFill>
                      <a:srgbClr val="000000"/>
                    </a:solidFill>
                    <a:latin typeface="Source Sans 3 Semi-Bold"/>
                    <a:ea typeface="Source Sans 3 Semi-Bold"/>
                    <a:cs typeface="Source Sans 3 Semi-Bold"/>
                    <a:sym typeface="Source Sans 3 Semi-Bold"/>
                  </a:rPr>
                  <a:t>..”</a:t>
                </a:r>
              </a:p>
            </p:txBody>
          </p:sp>
        </p:grpSp>
        <p:grpSp>
          <p:nvGrpSpPr>
            <p:cNvPr name="Group 68" id="68"/>
            <p:cNvGrpSpPr/>
            <p:nvPr/>
          </p:nvGrpSpPr>
          <p:grpSpPr>
            <a:xfrm rot="0">
              <a:off x="7112787" y="13"/>
              <a:ext cx="14143737" cy="1715999"/>
              <a:chOff x="0" y="0"/>
              <a:chExt cx="14143737" cy="1715999"/>
            </a:xfrm>
          </p:grpSpPr>
          <p:sp>
            <p:nvSpPr>
              <p:cNvPr name="Freeform 69" id="69"/>
              <p:cNvSpPr/>
              <p:nvPr/>
            </p:nvSpPr>
            <p:spPr>
              <a:xfrm flipH="false" flipV="false" rot="0">
                <a:off x="0" y="0"/>
                <a:ext cx="14143667" cy="1716024"/>
              </a:xfrm>
              <a:custGeom>
                <a:avLst/>
                <a:gdLst/>
                <a:ahLst/>
                <a:cxnLst/>
                <a:rect r="r" b="b" t="t" l="l"/>
                <a:pathLst>
                  <a:path h="1716024" w="14143667">
                    <a:moveTo>
                      <a:pt x="0" y="0"/>
                    </a:moveTo>
                    <a:lnTo>
                      <a:pt x="14143667" y="0"/>
                    </a:lnTo>
                    <a:lnTo>
                      <a:pt x="14143667" y="1716024"/>
                    </a:lnTo>
                    <a:lnTo>
                      <a:pt x="0" y="1716024"/>
                    </a:lnTo>
                    <a:close/>
                  </a:path>
                </a:pathLst>
              </a:custGeom>
              <a:solidFill>
                <a:srgbClr val="39D4BE"/>
              </a:solidFill>
            </p:spPr>
          </p:sp>
        </p:grpSp>
        <p:grpSp>
          <p:nvGrpSpPr>
            <p:cNvPr name="Group 70" id="70"/>
            <p:cNvGrpSpPr/>
            <p:nvPr/>
          </p:nvGrpSpPr>
          <p:grpSpPr>
            <a:xfrm rot="0">
              <a:off x="2298421" y="25"/>
              <a:ext cx="6143574" cy="1713598"/>
              <a:chOff x="0" y="0"/>
              <a:chExt cx="6143574" cy="1713598"/>
            </a:xfrm>
          </p:grpSpPr>
          <p:sp>
            <p:nvSpPr>
              <p:cNvPr name="Freeform 71" id="71"/>
              <p:cNvSpPr/>
              <p:nvPr/>
            </p:nvSpPr>
            <p:spPr>
              <a:xfrm flipH="false" flipV="false" rot="0">
                <a:off x="0" y="0"/>
                <a:ext cx="6143625" cy="1713611"/>
              </a:xfrm>
              <a:custGeom>
                <a:avLst/>
                <a:gdLst/>
                <a:ahLst/>
                <a:cxnLst/>
                <a:rect r="r" b="b" t="t" l="l"/>
                <a:pathLst>
                  <a:path h="1713611" w="6143625">
                    <a:moveTo>
                      <a:pt x="6143625" y="0"/>
                    </a:moveTo>
                    <a:lnTo>
                      <a:pt x="0" y="0"/>
                    </a:lnTo>
                    <a:lnTo>
                      <a:pt x="0" y="1713611"/>
                    </a:lnTo>
                    <a:lnTo>
                      <a:pt x="6143625" y="1713611"/>
                    </a:lnTo>
                    <a:close/>
                  </a:path>
                </a:pathLst>
              </a:custGeom>
              <a:solidFill>
                <a:srgbClr val="BFEBE4"/>
              </a:solidFill>
            </p:spPr>
          </p:sp>
        </p:grpSp>
        <p:grpSp>
          <p:nvGrpSpPr>
            <p:cNvPr name="Group 72" id="72"/>
            <p:cNvGrpSpPr/>
            <p:nvPr/>
          </p:nvGrpSpPr>
          <p:grpSpPr>
            <a:xfrm rot="-5400000">
              <a:off x="6571005" y="-1505737"/>
              <a:ext cx="1715618" cy="4727092"/>
              <a:chOff x="0" y="0"/>
              <a:chExt cx="1715618" cy="4727092"/>
            </a:xfrm>
          </p:grpSpPr>
          <p:sp>
            <p:nvSpPr>
              <p:cNvPr name="Freeform 73" id="73"/>
              <p:cNvSpPr/>
              <p:nvPr/>
            </p:nvSpPr>
            <p:spPr>
              <a:xfrm flipH="false" flipV="false" rot="0">
                <a:off x="0" y="0"/>
                <a:ext cx="1715643" cy="4727067"/>
              </a:xfrm>
              <a:custGeom>
                <a:avLst/>
                <a:gdLst/>
                <a:ahLst/>
                <a:cxnLst/>
                <a:rect r="r" b="b" t="t" l="l"/>
                <a:pathLst>
                  <a:path h="4727067" w="1715643">
                    <a:moveTo>
                      <a:pt x="0" y="0"/>
                    </a:moveTo>
                    <a:lnTo>
                      <a:pt x="1715643" y="0"/>
                    </a:lnTo>
                    <a:lnTo>
                      <a:pt x="1715643" y="3781679"/>
                    </a:lnTo>
                    <a:lnTo>
                      <a:pt x="857758" y="4727067"/>
                    </a:lnTo>
                    <a:lnTo>
                      <a:pt x="0" y="3781679"/>
                    </a:lnTo>
                    <a:close/>
                  </a:path>
                </a:pathLst>
              </a:custGeom>
              <a:solidFill>
                <a:srgbClr val="BFEBE4"/>
              </a:solidFill>
            </p:spPr>
          </p:sp>
        </p:grpSp>
        <p:grpSp>
          <p:nvGrpSpPr>
            <p:cNvPr name="Group 74" id="74"/>
            <p:cNvGrpSpPr/>
            <p:nvPr/>
          </p:nvGrpSpPr>
          <p:grpSpPr>
            <a:xfrm rot="0">
              <a:off x="2535822" y="126924"/>
              <a:ext cx="6464338" cy="1520952"/>
              <a:chOff x="0" y="0"/>
              <a:chExt cx="6464338" cy="1520952"/>
            </a:xfrm>
          </p:grpSpPr>
          <p:sp>
            <p:nvSpPr>
              <p:cNvPr name="Freeform 75" id="75"/>
              <p:cNvSpPr/>
              <p:nvPr/>
            </p:nvSpPr>
            <p:spPr>
              <a:xfrm flipH="false" flipV="false" rot="0">
                <a:off x="0" y="0"/>
                <a:ext cx="6464343" cy="1520952"/>
              </a:xfrm>
              <a:custGeom>
                <a:avLst/>
                <a:gdLst/>
                <a:ahLst/>
                <a:cxnLst/>
                <a:rect r="r" b="b" t="t" l="l"/>
                <a:pathLst>
                  <a:path h="1520952" w="6464343">
                    <a:moveTo>
                      <a:pt x="0" y="0"/>
                    </a:moveTo>
                    <a:lnTo>
                      <a:pt x="6464343" y="0"/>
                    </a:lnTo>
                    <a:lnTo>
                      <a:pt x="6464343" y="1520952"/>
                    </a:lnTo>
                    <a:lnTo>
                      <a:pt x="0" y="1520952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39342" r="0" b="-26287"/>
                </a:stretch>
              </a:blipFill>
            </p:spPr>
          </p:sp>
          <p:sp>
            <p:nvSpPr>
              <p:cNvPr name="TextBox 76" id="76"/>
              <p:cNvSpPr txBox="true"/>
              <p:nvPr/>
            </p:nvSpPr>
            <p:spPr>
              <a:xfrm>
                <a:off x="0" y="-57150"/>
                <a:ext cx="6464338" cy="1578102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4140"/>
                  </a:lnSpc>
                </a:pPr>
                <a:r>
                  <a:rPr lang="en-US" b="true" sz="3000">
                    <a:solidFill>
                      <a:srgbClr val="010204"/>
                    </a:solidFill>
                    <a:latin typeface="Source Sans 3 Bold"/>
                    <a:ea typeface="Source Sans 3 Bold"/>
                    <a:cs typeface="Source Sans 3 Bold"/>
                    <a:sym typeface="Source Sans 3 Bold"/>
                  </a:rPr>
                  <a:t>Use open-ended questions to start off</a:t>
                </a:r>
              </a:p>
            </p:txBody>
          </p:sp>
        </p:grpSp>
        <p:grpSp>
          <p:nvGrpSpPr>
            <p:cNvPr name="Group 77" id="77"/>
            <p:cNvGrpSpPr/>
            <p:nvPr/>
          </p:nvGrpSpPr>
          <p:grpSpPr>
            <a:xfrm rot="0">
              <a:off x="0" y="13"/>
              <a:ext cx="2298344" cy="1712798"/>
              <a:chOff x="0" y="0"/>
              <a:chExt cx="2298344" cy="1712798"/>
            </a:xfrm>
          </p:grpSpPr>
          <p:sp>
            <p:nvSpPr>
              <p:cNvPr name="Freeform 78" id="78"/>
              <p:cNvSpPr/>
              <p:nvPr/>
            </p:nvSpPr>
            <p:spPr>
              <a:xfrm flipH="false" flipV="false" rot="0">
                <a:off x="0" y="0"/>
                <a:ext cx="2298319" cy="1712849"/>
              </a:xfrm>
              <a:custGeom>
                <a:avLst/>
                <a:gdLst/>
                <a:ahLst/>
                <a:cxnLst/>
                <a:rect r="r" b="b" t="t" l="l"/>
                <a:pathLst>
                  <a:path h="1712849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2849"/>
                    </a:lnTo>
                    <a:lnTo>
                      <a:pt x="0" y="1712849"/>
                    </a:lnTo>
                    <a:close/>
                  </a:path>
                </a:pathLst>
              </a:custGeom>
              <a:solidFill>
                <a:srgbClr val="0B7743"/>
              </a:solidFill>
            </p:spPr>
          </p:sp>
        </p:grpSp>
        <p:grpSp>
          <p:nvGrpSpPr>
            <p:cNvPr name="Group 79" id="79"/>
            <p:cNvGrpSpPr/>
            <p:nvPr/>
          </p:nvGrpSpPr>
          <p:grpSpPr>
            <a:xfrm rot="0">
              <a:off x="0" y="25"/>
              <a:ext cx="2298344" cy="1713600"/>
              <a:chOff x="0" y="0"/>
              <a:chExt cx="2298344" cy="1713600"/>
            </a:xfrm>
          </p:grpSpPr>
          <p:sp>
            <p:nvSpPr>
              <p:cNvPr name="Freeform 80" id="80"/>
              <p:cNvSpPr/>
              <p:nvPr/>
            </p:nvSpPr>
            <p:spPr>
              <a:xfrm flipH="false" flipV="false" rot="0">
                <a:off x="0" y="0"/>
                <a:ext cx="2298319" cy="1713613"/>
              </a:xfrm>
              <a:custGeom>
                <a:avLst/>
                <a:gdLst/>
                <a:ahLst/>
                <a:cxnLst/>
                <a:rect r="r" b="b" t="t" l="l"/>
                <a:pathLst>
                  <a:path h="1713613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3613"/>
                    </a:lnTo>
                    <a:lnTo>
                      <a:pt x="0" y="1713613"/>
                    </a:lnTo>
                    <a:close/>
                  </a:path>
                </a:pathLst>
              </a:custGeom>
              <a:solidFill>
                <a:srgbClr val="BFEBE4"/>
              </a:solidFill>
            </p:spPr>
          </p:sp>
          <p:sp>
            <p:nvSpPr>
              <p:cNvPr name="TextBox 81" id="81"/>
              <p:cNvSpPr txBox="true"/>
              <p:nvPr/>
            </p:nvSpPr>
            <p:spPr>
              <a:xfrm>
                <a:off x="0" y="0"/>
                <a:ext cx="2298344" cy="1713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239"/>
                  </a:lnSpc>
                </a:pPr>
                <a:r>
                  <a:rPr lang="en-US" sz="5199">
                    <a:solidFill>
                      <a:srgbClr val="000000"/>
                    </a:solidFill>
                    <a:latin typeface="Source Sans 3 Light"/>
                    <a:ea typeface="Source Sans 3 Light"/>
                    <a:cs typeface="Source Sans 3 Light"/>
                    <a:sym typeface="Source Sans 3 Light"/>
                  </a:rPr>
                  <a:t>01</a:t>
                </a:r>
              </a:p>
            </p:txBody>
          </p:sp>
        </p:grpSp>
        <p:grpSp>
          <p:nvGrpSpPr>
            <p:cNvPr name="Group 82" id="82"/>
            <p:cNvGrpSpPr/>
            <p:nvPr/>
          </p:nvGrpSpPr>
          <p:grpSpPr>
            <a:xfrm rot="0">
              <a:off x="10363420" y="126924"/>
              <a:ext cx="10423775" cy="1505115"/>
              <a:chOff x="0" y="0"/>
              <a:chExt cx="10423775" cy="1505115"/>
            </a:xfrm>
          </p:grpSpPr>
          <p:sp>
            <p:nvSpPr>
              <p:cNvPr name="Freeform 83" id="83"/>
              <p:cNvSpPr/>
              <p:nvPr/>
            </p:nvSpPr>
            <p:spPr>
              <a:xfrm flipH="false" flipV="false" rot="0">
                <a:off x="0" y="0"/>
                <a:ext cx="10423779" cy="1505117"/>
              </a:xfrm>
              <a:custGeom>
                <a:avLst/>
                <a:gdLst/>
                <a:ahLst/>
                <a:cxnLst/>
                <a:rect r="r" b="b" t="t" l="l"/>
                <a:pathLst>
                  <a:path h="1505117" w="10423779">
                    <a:moveTo>
                      <a:pt x="0" y="0"/>
                    </a:moveTo>
                    <a:lnTo>
                      <a:pt x="10423779" y="0"/>
                    </a:lnTo>
                    <a:lnTo>
                      <a:pt x="10423779" y="1505117"/>
                    </a:lnTo>
                    <a:lnTo>
                      <a:pt x="0" y="1505117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73255" r="3549" b="-87053"/>
                </a:stretch>
              </a:blipFill>
            </p:spPr>
          </p:sp>
          <p:sp>
            <p:nvSpPr>
              <p:cNvPr name="TextBox 84" id="84"/>
              <p:cNvSpPr txBox="true"/>
              <p:nvPr/>
            </p:nvSpPr>
            <p:spPr>
              <a:xfrm>
                <a:off x="0" y="-57150"/>
                <a:ext cx="10423775" cy="156226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3725"/>
                  </a:lnSpc>
                </a:pPr>
                <a:r>
                  <a:rPr lang="en-US" b="true" sz="2699">
                    <a:solidFill>
                      <a:srgbClr val="000000"/>
                    </a:solidFill>
                    <a:latin typeface="Source Sans 3 Semi-Bold"/>
                    <a:ea typeface="Source Sans 3 Semi-Bold"/>
                    <a:cs typeface="Source Sans 3 Semi-Bold"/>
                    <a:sym typeface="Source Sans 3 Semi-Bold"/>
                  </a:rPr>
                  <a:t>“I care about you and wanted to check in. What’s been on your mind lately?”</a:t>
                </a:r>
              </a:p>
            </p:txBody>
          </p:sp>
        </p:grpSp>
        <p:grpSp>
          <p:nvGrpSpPr>
            <p:cNvPr name="Group 85" id="85"/>
            <p:cNvGrpSpPr/>
            <p:nvPr/>
          </p:nvGrpSpPr>
          <p:grpSpPr>
            <a:xfrm rot="0">
              <a:off x="10362939" y="3591594"/>
              <a:ext cx="10423503" cy="1525765"/>
              <a:chOff x="0" y="0"/>
              <a:chExt cx="10423503" cy="1525765"/>
            </a:xfrm>
          </p:grpSpPr>
          <p:sp>
            <p:nvSpPr>
              <p:cNvPr name="Freeform 86" id="86"/>
              <p:cNvSpPr/>
              <p:nvPr/>
            </p:nvSpPr>
            <p:spPr>
              <a:xfrm flipH="false" flipV="false" rot="0">
                <a:off x="0" y="0"/>
                <a:ext cx="10423499" cy="1525767"/>
              </a:xfrm>
              <a:custGeom>
                <a:avLst/>
                <a:gdLst/>
                <a:ahLst/>
                <a:cxnLst/>
                <a:rect r="r" b="b" t="t" l="l"/>
                <a:pathLst>
                  <a:path h="1525767" w="10423499">
                    <a:moveTo>
                      <a:pt x="0" y="0"/>
                    </a:moveTo>
                    <a:lnTo>
                      <a:pt x="10423499" y="0"/>
                    </a:lnTo>
                    <a:lnTo>
                      <a:pt x="10423499" y="1525767"/>
                    </a:lnTo>
                    <a:lnTo>
                      <a:pt x="0" y="1525767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0" t="-72251" r="3556" b="-84509"/>
                </a:stretch>
              </a:blipFill>
            </p:spPr>
          </p:sp>
          <p:sp>
            <p:nvSpPr>
              <p:cNvPr name="TextBox 87" id="87"/>
              <p:cNvSpPr txBox="true"/>
              <p:nvPr/>
            </p:nvSpPr>
            <p:spPr>
              <a:xfrm>
                <a:off x="0" y="-57150"/>
                <a:ext cx="10423503" cy="158291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3725"/>
                  </a:lnSpc>
                </a:pPr>
                <a:r>
                  <a:rPr lang="en-US" b="true" sz="2699">
                    <a:solidFill>
                      <a:srgbClr val="000000"/>
                    </a:solidFill>
                    <a:latin typeface="Source Sans 3 Semi-Bold"/>
                    <a:ea typeface="Source Sans 3 Semi-Bold"/>
                    <a:cs typeface="Source Sans 3 Semi-Bold"/>
                    <a:sym typeface="Source Sans 3 Semi-Bold"/>
                  </a:rPr>
                  <a:t>“I’m not trying to be nosey, I just care about you.”</a:t>
                </a:r>
              </a:p>
            </p:txBody>
          </p:sp>
        </p:grpSp>
      </p:grpSp>
      <p:sp>
        <p:nvSpPr>
          <p:cNvPr name="TextBox 88" id="88"/>
          <p:cNvSpPr txBox="true"/>
          <p:nvPr/>
        </p:nvSpPr>
        <p:spPr>
          <a:xfrm rot="0">
            <a:off x="1028700" y="1312545"/>
            <a:ext cx="16584149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99"/>
              </a:lnSpc>
            </a:pPr>
            <a:r>
              <a:rPr lang="en-US" sz="5499">
                <a:solidFill>
                  <a:srgbClr val="C45911"/>
                </a:solidFill>
                <a:latin typeface="Bobby Jones"/>
                <a:ea typeface="Bobby Jones"/>
                <a:cs typeface="Bobby Jones"/>
                <a:sym typeface="Bobby Jones"/>
              </a:rPr>
              <a:t>starting the conversation</a:t>
            </a:r>
          </a:p>
        </p:txBody>
      </p:sp>
      <p:sp>
        <p:nvSpPr>
          <p:cNvPr name="TextBox 89" id="89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90" id="90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066800"/>
            <a:ext cx="5489170" cy="4114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59"/>
              </a:lnSpc>
            </a:pPr>
            <a:r>
              <a:rPr lang="en-US" sz="2999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ge</a:t>
            </a:r>
            <a:r>
              <a:rPr lang="en-US" sz="2999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t clear on how to help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58607" y="2445380"/>
            <a:ext cx="16170785" cy="6566818"/>
            <a:chOff x="0" y="0"/>
            <a:chExt cx="21561047" cy="8755758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7113054" y="7039759"/>
              <a:ext cx="14143470" cy="1715999"/>
              <a:chOff x="0" y="0"/>
              <a:chExt cx="14143470" cy="1715999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14143400" cy="1716024"/>
              </a:xfrm>
              <a:custGeom>
                <a:avLst/>
                <a:gdLst/>
                <a:ahLst/>
                <a:cxnLst/>
                <a:rect r="r" b="b" t="t" l="l"/>
                <a:pathLst>
                  <a:path h="1716024" w="14143400">
                    <a:moveTo>
                      <a:pt x="0" y="0"/>
                    </a:moveTo>
                    <a:lnTo>
                      <a:pt x="14143400" y="0"/>
                    </a:lnTo>
                    <a:lnTo>
                      <a:pt x="14143400" y="1716024"/>
                    </a:lnTo>
                    <a:lnTo>
                      <a:pt x="0" y="1716024"/>
                    </a:lnTo>
                    <a:close/>
                  </a:path>
                </a:pathLst>
              </a:custGeom>
              <a:solidFill>
                <a:srgbClr val="FFE599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2298687" y="7039772"/>
              <a:ext cx="6143574" cy="1713598"/>
              <a:chOff x="0" y="0"/>
              <a:chExt cx="6143574" cy="1713598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6143625" cy="1713611"/>
              </a:xfrm>
              <a:custGeom>
                <a:avLst/>
                <a:gdLst/>
                <a:ahLst/>
                <a:cxnLst/>
                <a:rect r="r" b="b" t="t" l="l"/>
                <a:pathLst>
                  <a:path h="1713611" w="6143625">
                    <a:moveTo>
                      <a:pt x="6143625" y="0"/>
                    </a:moveTo>
                    <a:lnTo>
                      <a:pt x="0" y="0"/>
                    </a:lnTo>
                    <a:lnTo>
                      <a:pt x="0" y="1713611"/>
                    </a:lnTo>
                    <a:lnTo>
                      <a:pt x="6143625" y="1713611"/>
                    </a:lnTo>
                    <a:close/>
                  </a:path>
                </a:pathLst>
              </a:custGeom>
              <a:solidFill>
                <a:srgbClr val="FAC518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-5400000">
              <a:off x="6571285" y="5534022"/>
              <a:ext cx="1715618" cy="4727092"/>
              <a:chOff x="0" y="0"/>
              <a:chExt cx="1715618" cy="4727092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1715643" cy="4727067"/>
              </a:xfrm>
              <a:custGeom>
                <a:avLst/>
                <a:gdLst/>
                <a:ahLst/>
                <a:cxnLst/>
                <a:rect r="r" b="b" t="t" l="l"/>
                <a:pathLst>
                  <a:path h="4727067" w="1715643">
                    <a:moveTo>
                      <a:pt x="0" y="0"/>
                    </a:moveTo>
                    <a:lnTo>
                      <a:pt x="1715643" y="0"/>
                    </a:lnTo>
                    <a:lnTo>
                      <a:pt x="1715643" y="3781679"/>
                    </a:lnTo>
                    <a:lnTo>
                      <a:pt x="857758" y="4727067"/>
                    </a:lnTo>
                    <a:lnTo>
                      <a:pt x="0" y="3781679"/>
                    </a:lnTo>
                    <a:close/>
                  </a:path>
                </a:pathLst>
              </a:custGeom>
              <a:solidFill>
                <a:srgbClr val="FAC518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2535822" y="7246109"/>
              <a:ext cx="6464338" cy="1322400"/>
              <a:chOff x="0" y="0"/>
              <a:chExt cx="6464338" cy="13224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6464343" cy="1322400"/>
              </a:xfrm>
              <a:custGeom>
                <a:avLst/>
                <a:gdLst/>
                <a:ahLst/>
                <a:cxnLst/>
                <a:rect r="r" b="b" t="t" l="l"/>
                <a:pathLst>
                  <a:path h="1322400" w="6464343">
                    <a:moveTo>
                      <a:pt x="0" y="0"/>
                    </a:moveTo>
                    <a:lnTo>
                      <a:pt x="6464343" y="0"/>
                    </a:lnTo>
                    <a:lnTo>
                      <a:pt x="6464343" y="1322400"/>
                    </a:lnTo>
                    <a:lnTo>
                      <a:pt x="0" y="1322400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l="0" t="-45249" r="0" b="-45249"/>
                </a:stretch>
              </a:blip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57150"/>
                <a:ext cx="6464338" cy="1379550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4140"/>
                  </a:lnSpc>
                </a:pPr>
                <a:r>
                  <a:rPr lang="en-US" b="true" sz="3000">
                    <a:solidFill>
                      <a:srgbClr val="010204"/>
                    </a:solidFill>
                    <a:latin typeface="Source Sans 3 Bold"/>
                    <a:ea typeface="Source Sans 3 Bold"/>
                    <a:cs typeface="Source Sans 3 Bold"/>
                    <a:sym typeface="Source Sans 3 Bold"/>
                  </a:rPr>
                  <a:t>Finding more support</a:t>
                </a: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267" y="7039759"/>
              <a:ext cx="2298344" cy="1712798"/>
              <a:chOff x="0" y="0"/>
              <a:chExt cx="2298344" cy="1712798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2298319" cy="1712849"/>
              </a:xfrm>
              <a:custGeom>
                <a:avLst/>
                <a:gdLst/>
                <a:ahLst/>
                <a:cxnLst/>
                <a:rect r="r" b="b" t="t" l="l"/>
                <a:pathLst>
                  <a:path h="1712849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2849"/>
                    </a:lnTo>
                    <a:lnTo>
                      <a:pt x="0" y="1712849"/>
                    </a:lnTo>
                    <a:close/>
                  </a:path>
                </a:pathLst>
              </a:custGeom>
              <a:solidFill>
                <a:srgbClr val="0B7743"/>
              </a:solidFill>
            </p:spPr>
          </p:sp>
        </p:grpSp>
        <p:grpSp>
          <p:nvGrpSpPr>
            <p:cNvPr name="Group 15" id="15"/>
            <p:cNvGrpSpPr/>
            <p:nvPr/>
          </p:nvGrpSpPr>
          <p:grpSpPr>
            <a:xfrm rot="0">
              <a:off x="267" y="7039772"/>
              <a:ext cx="2298344" cy="1713600"/>
              <a:chOff x="0" y="0"/>
              <a:chExt cx="2298344" cy="17136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2298319" cy="1713613"/>
              </a:xfrm>
              <a:custGeom>
                <a:avLst/>
                <a:gdLst/>
                <a:ahLst/>
                <a:cxnLst/>
                <a:rect r="r" b="b" t="t" l="l"/>
                <a:pathLst>
                  <a:path h="1713613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3613"/>
                    </a:lnTo>
                    <a:lnTo>
                      <a:pt x="0" y="1713613"/>
                    </a:lnTo>
                    <a:close/>
                  </a:path>
                </a:pathLst>
              </a:custGeom>
              <a:solidFill>
                <a:srgbClr val="FAC518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0"/>
                <a:ext cx="2298344" cy="1713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239"/>
                  </a:lnSpc>
                </a:pPr>
                <a:r>
                  <a:rPr lang="en-US" sz="5199">
                    <a:solidFill>
                      <a:srgbClr val="000000"/>
                    </a:solidFill>
                    <a:latin typeface="Source Sans 3 Light"/>
                    <a:ea typeface="Source Sans 3 Light"/>
                    <a:cs typeface="Source Sans 3 Light"/>
                    <a:sym typeface="Source Sans 3 Light"/>
                  </a:rPr>
                  <a:t>05</a:t>
                </a: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10514128" y="7010730"/>
              <a:ext cx="10958483" cy="1712800"/>
              <a:chOff x="0" y="0"/>
              <a:chExt cx="10958483" cy="17128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10958478" cy="1712802"/>
              </a:xfrm>
              <a:custGeom>
                <a:avLst/>
                <a:gdLst/>
                <a:ahLst/>
                <a:cxnLst/>
                <a:rect r="r" b="b" t="t" l="l"/>
                <a:pathLst>
                  <a:path h="1712802" w="10958478">
                    <a:moveTo>
                      <a:pt x="0" y="0"/>
                    </a:moveTo>
                    <a:lnTo>
                      <a:pt x="10958478" y="0"/>
                    </a:lnTo>
                    <a:lnTo>
                      <a:pt x="10958478" y="1712802"/>
                    </a:lnTo>
                    <a:lnTo>
                      <a:pt x="0" y="1712802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l="0" t="-62349" r="9879" b="-62349"/>
                </a:stretch>
              </a:blip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10958483" cy="1750900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3587"/>
                  </a:lnSpc>
                </a:pPr>
                <a:r>
                  <a:rPr lang="en-US" b="true" sz="2599">
                    <a:solidFill>
                      <a:srgbClr val="000000"/>
                    </a:solidFill>
                    <a:latin typeface="Source Sans 3 Semi-Bold"/>
                    <a:ea typeface="Source Sans 3 Semi-Bold"/>
                    <a:cs typeface="Source Sans 3 Semi-Bold"/>
                    <a:sym typeface="Source Sans 3 Semi-Bold"/>
                  </a:rPr>
                  <a:t>B</a:t>
                </a:r>
                <a:r>
                  <a:rPr lang="en-US" b="true" sz="2599">
                    <a:solidFill>
                      <a:srgbClr val="000000"/>
                    </a:solidFill>
                    <a:latin typeface="Source Sans 3 Semi-Bold"/>
                    <a:ea typeface="Source Sans 3 Semi-Bold"/>
                    <a:cs typeface="Source Sans 3 Semi-Bold"/>
                    <a:sym typeface="Source Sans 3 Semi-Bold"/>
                  </a:rPr>
                  <a:t>rainstorming on where to find more help </a:t>
                </a: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0">
              <a:off x="7113054" y="5293420"/>
              <a:ext cx="14143470" cy="1715999"/>
              <a:chOff x="0" y="0"/>
              <a:chExt cx="14143470" cy="1715999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14143400" cy="1716024"/>
              </a:xfrm>
              <a:custGeom>
                <a:avLst/>
                <a:gdLst/>
                <a:ahLst/>
                <a:cxnLst/>
                <a:rect r="r" b="b" t="t" l="l"/>
                <a:pathLst>
                  <a:path h="1716024" w="14143400">
                    <a:moveTo>
                      <a:pt x="0" y="0"/>
                    </a:moveTo>
                    <a:lnTo>
                      <a:pt x="14143400" y="0"/>
                    </a:lnTo>
                    <a:lnTo>
                      <a:pt x="14143400" y="1716024"/>
                    </a:lnTo>
                    <a:lnTo>
                      <a:pt x="0" y="1716024"/>
                    </a:lnTo>
                    <a:close/>
                  </a:path>
                </a:pathLst>
              </a:custGeom>
              <a:solidFill>
                <a:srgbClr val="FFD058"/>
              </a:solidFill>
            </p:spPr>
          </p:sp>
        </p:grpSp>
        <p:grpSp>
          <p:nvGrpSpPr>
            <p:cNvPr name="Group 23" id="23"/>
            <p:cNvGrpSpPr/>
            <p:nvPr/>
          </p:nvGrpSpPr>
          <p:grpSpPr>
            <a:xfrm rot="0">
              <a:off x="2298687" y="5293446"/>
              <a:ext cx="6143574" cy="1713598"/>
              <a:chOff x="0" y="0"/>
              <a:chExt cx="6143574" cy="1713598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6143625" cy="1713611"/>
              </a:xfrm>
              <a:custGeom>
                <a:avLst/>
                <a:gdLst/>
                <a:ahLst/>
                <a:cxnLst/>
                <a:rect r="r" b="b" t="t" l="l"/>
                <a:pathLst>
                  <a:path h="1713611" w="6143625">
                    <a:moveTo>
                      <a:pt x="6143625" y="0"/>
                    </a:moveTo>
                    <a:lnTo>
                      <a:pt x="0" y="0"/>
                    </a:lnTo>
                    <a:lnTo>
                      <a:pt x="0" y="1713611"/>
                    </a:lnTo>
                    <a:lnTo>
                      <a:pt x="6143625" y="1713611"/>
                    </a:lnTo>
                    <a:close/>
                  </a:path>
                </a:pathLst>
              </a:custGeom>
              <a:solidFill>
                <a:srgbClr val="FFD966"/>
              </a:solidFill>
            </p:spPr>
          </p:sp>
        </p:grpSp>
        <p:grpSp>
          <p:nvGrpSpPr>
            <p:cNvPr name="Group 25" id="25"/>
            <p:cNvGrpSpPr/>
            <p:nvPr/>
          </p:nvGrpSpPr>
          <p:grpSpPr>
            <a:xfrm rot="-5400000">
              <a:off x="6571272" y="3787683"/>
              <a:ext cx="1715618" cy="4727092"/>
              <a:chOff x="0" y="0"/>
              <a:chExt cx="1715618" cy="472709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1715643" cy="4727067"/>
              </a:xfrm>
              <a:custGeom>
                <a:avLst/>
                <a:gdLst/>
                <a:ahLst/>
                <a:cxnLst/>
                <a:rect r="r" b="b" t="t" l="l"/>
                <a:pathLst>
                  <a:path h="4727067" w="1715643">
                    <a:moveTo>
                      <a:pt x="0" y="0"/>
                    </a:moveTo>
                    <a:lnTo>
                      <a:pt x="1715643" y="0"/>
                    </a:lnTo>
                    <a:lnTo>
                      <a:pt x="1715643" y="3781679"/>
                    </a:lnTo>
                    <a:lnTo>
                      <a:pt x="857758" y="4727067"/>
                    </a:lnTo>
                    <a:lnTo>
                      <a:pt x="0" y="3781679"/>
                    </a:lnTo>
                    <a:close/>
                  </a:path>
                </a:pathLst>
              </a:custGeom>
              <a:solidFill>
                <a:srgbClr val="FFD966"/>
              </a:solidFill>
            </p:spPr>
          </p:sp>
        </p:grpSp>
        <p:grpSp>
          <p:nvGrpSpPr>
            <p:cNvPr name="Group 27" id="27"/>
            <p:cNvGrpSpPr/>
            <p:nvPr/>
          </p:nvGrpSpPr>
          <p:grpSpPr>
            <a:xfrm rot="0">
              <a:off x="2613266" y="5556482"/>
              <a:ext cx="6309449" cy="1322400"/>
              <a:chOff x="0" y="0"/>
              <a:chExt cx="6309449" cy="1322400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6309454" cy="1322400"/>
              </a:xfrm>
              <a:custGeom>
                <a:avLst/>
                <a:gdLst/>
                <a:ahLst/>
                <a:cxnLst/>
                <a:rect r="r" b="b" t="t" l="l"/>
                <a:pathLst>
                  <a:path h="1322400" w="6309454">
                    <a:moveTo>
                      <a:pt x="0" y="0"/>
                    </a:moveTo>
                    <a:lnTo>
                      <a:pt x="6309454" y="0"/>
                    </a:lnTo>
                    <a:lnTo>
                      <a:pt x="6309454" y="1322400"/>
                    </a:lnTo>
                    <a:lnTo>
                      <a:pt x="0" y="1322400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l="0" t="-42967" r="0" b="-42967"/>
                </a:stretch>
              </a:blip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57150"/>
                <a:ext cx="6309449" cy="1379550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4140"/>
                  </a:lnSpc>
                </a:pPr>
                <a:r>
                  <a:rPr lang="en-US" b="true" sz="3000">
                    <a:solidFill>
                      <a:srgbClr val="010204"/>
                    </a:solidFill>
                    <a:latin typeface="Source Sans 3 Bold"/>
                    <a:ea typeface="Source Sans 3 Bold"/>
                    <a:cs typeface="Source Sans 3 Bold"/>
                    <a:sym typeface="Source Sans 3 Bold"/>
                  </a:rPr>
                  <a:t>Listening space</a:t>
                </a: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0">
              <a:off x="267" y="5293420"/>
              <a:ext cx="2298344" cy="1712798"/>
              <a:chOff x="0" y="0"/>
              <a:chExt cx="2298344" cy="1712798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2298319" cy="1712849"/>
              </a:xfrm>
              <a:custGeom>
                <a:avLst/>
                <a:gdLst/>
                <a:ahLst/>
                <a:cxnLst/>
                <a:rect r="r" b="b" t="t" l="l"/>
                <a:pathLst>
                  <a:path h="1712849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2849"/>
                    </a:lnTo>
                    <a:lnTo>
                      <a:pt x="0" y="1712849"/>
                    </a:lnTo>
                    <a:close/>
                  </a:path>
                </a:pathLst>
              </a:custGeom>
              <a:solidFill>
                <a:srgbClr val="0B7743"/>
              </a:solidFill>
            </p:spPr>
          </p:sp>
        </p:grpSp>
        <p:grpSp>
          <p:nvGrpSpPr>
            <p:cNvPr name="Group 32" id="32"/>
            <p:cNvGrpSpPr/>
            <p:nvPr/>
          </p:nvGrpSpPr>
          <p:grpSpPr>
            <a:xfrm rot="0">
              <a:off x="267" y="5293420"/>
              <a:ext cx="2298344" cy="1713600"/>
              <a:chOff x="0" y="0"/>
              <a:chExt cx="2298344" cy="1713600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2298319" cy="1713613"/>
              </a:xfrm>
              <a:custGeom>
                <a:avLst/>
                <a:gdLst/>
                <a:ahLst/>
                <a:cxnLst/>
                <a:rect r="r" b="b" t="t" l="l"/>
                <a:pathLst>
                  <a:path h="1713613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3613"/>
                    </a:lnTo>
                    <a:lnTo>
                      <a:pt x="0" y="1713613"/>
                    </a:lnTo>
                    <a:close/>
                  </a:path>
                </a:pathLst>
              </a:custGeom>
              <a:solidFill>
                <a:srgbClr val="FFD966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0"/>
                <a:ext cx="2298344" cy="1713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239"/>
                  </a:lnSpc>
                </a:pPr>
                <a:r>
                  <a:rPr lang="en-US" sz="5199">
                    <a:solidFill>
                      <a:srgbClr val="000000"/>
                    </a:solidFill>
                    <a:latin typeface="Source Sans 3 Light"/>
                    <a:ea typeface="Source Sans 3 Light"/>
                    <a:cs typeface="Source Sans 3 Light"/>
                    <a:sym typeface="Source Sans 3 Light"/>
                  </a:rPr>
                  <a:t>04</a:t>
                </a:r>
              </a:p>
            </p:txBody>
          </p:sp>
        </p:grpSp>
        <p:grpSp>
          <p:nvGrpSpPr>
            <p:cNvPr name="Group 35" id="35"/>
            <p:cNvGrpSpPr/>
            <p:nvPr/>
          </p:nvGrpSpPr>
          <p:grpSpPr>
            <a:xfrm rot="0">
              <a:off x="10514128" y="5293839"/>
              <a:ext cx="10908019" cy="1712800"/>
              <a:chOff x="0" y="0"/>
              <a:chExt cx="10908019" cy="1712800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0" y="0"/>
                <a:ext cx="10908014" cy="1712802"/>
              </a:xfrm>
              <a:custGeom>
                <a:avLst/>
                <a:gdLst/>
                <a:ahLst/>
                <a:cxnLst/>
                <a:rect r="r" b="b" t="t" l="l"/>
                <a:pathLst>
                  <a:path h="1712802" w="10908014">
                    <a:moveTo>
                      <a:pt x="0" y="0"/>
                    </a:moveTo>
                    <a:lnTo>
                      <a:pt x="10908014" y="0"/>
                    </a:lnTo>
                    <a:lnTo>
                      <a:pt x="10908014" y="1712802"/>
                    </a:lnTo>
                    <a:lnTo>
                      <a:pt x="0" y="1712802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l="0" t="-61201" r="10387" b="-61201"/>
                </a:stretch>
              </a:blipFill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0" y="-38100"/>
                <a:ext cx="10908019" cy="1750900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3587"/>
                  </a:lnSpc>
                </a:pPr>
                <a:r>
                  <a:rPr lang="en-US" b="true" sz="2599">
                    <a:solidFill>
                      <a:srgbClr val="000000"/>
                    </a:solidFill>
                    <a:latin typeface="Source Sans 3 Semi-Bold"/>
                    <a:ea typeface="Source Sans 3 Semi-Bold"/>
                    <a:cs typeface="Source Sans 3 Semi-Bold"/>
                    <a:sym typeface="Source Sans 3 Semi-Bold"/>
                  </a:rPr>
                  <a:t>Offering to be a listening ear to vent instead of trying to solve the issue</a:t>
                </a:r>
              </a:p>
            </p:txBody>
          </p:sp>
        </p:grpSp>
        <p:grpSp>
          <p:nvGrpSpPr>
            <p:cNvPr name="Group 38" id="38"/>
            <p:cNvGrpSpPr/>
            <p:nvPr/>
          </p:nvGrpSpPr>
          <p:grpSpPr>
            <a:xfrm rot="0">
              <a:off x="7113054" y="3547094"/>
              <a:ext cx="14143470" cy="1715999"/>
              <a:chOff x="0" y="0"/>
              <a:chExt cx="14143470" cy="1715999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14143400" cy="1716024"/>
              </a:xfrm>
              <a:custGeom>
                <a:avLst/>
                <a:gdLst/>
                <a:ahLst/>
                <a:cxnLst/>
                <a:rect r="r" b="b" t="t" l="l"/>
                <a:pathLst>
                  <a:path h="1716024" w="14143400">
                    <a:moveTo>
                      <a:pt x="0" y="0"/>
                    </a:moveTo>
                    <a:lnTo>
                      <a:pt x="14143400" y="0"/>
                    </a:lnTo>
                    <a:lnTo>
                      <a:pt x="14143400" y="1716024"/>
                    </a:lnTo>
                    <a:lnTo>
                      <a:pt x="0" y="1716024"/>
                    </a:lnTo>
                    <a:close/>
                  </a:path>
                </a:pathLst>
              </a:custGeom>
              <a:solidFill>
                <a:srgbClr val="FFE599"/>
              </a:solidFill>
            </p:spPr>
          </p:sp>
        </p:grpSp>
        <p:grpSp>
          <p:nvGrpSpPr>
            <p:cNvPr name="Group 40" id="40"/>
            <p:cNvGrpSpPr/>
            <p:nvPr/>
          </p:nvGrpSpPr>
          <p:grpSpPr>
            <a:xfrm rot="0">
              <a:off x="2298687" y="3547107"/>
              <a:ext cx="6143574" cy="1713598"/>
              <a:chOff x="0" y="0"/>
              <a:chExt cx="6143574" cy="1713598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6143625" cy="1713611"/>
              </a:xfrm>
              <a:custGeom>
                <a:avLst/>
                <a:gdLst/>
                <a:ahLst/>
                <a:cxnLst/>
                <a:rect r="r" b="b" t="t" l="l"/>
                <a:pathLst>
                  <a:path h="1713611" w="6143625">
                    <a:moveTo>
                      <a:pt x="6143625" y="0"/>
                    </a:moveTo>
                    <a:lnTo>
                      <a:pt x="0" y="0"/>
                    </a:lnTo>
                    <a:lnTo>
                      <a:pt x="0" y="1713611"/>
                    </a:lnTo>
                    <a:lnTo>
                      <a:pt x="6143625" y="1713611"/>
                    </a:lnTo>
                    <a:close/>
                  </a:path>
                </a:pathLst>
              </a:custGeom>
              <a:solidFill>
                <a:srgbClr val="FAC518"/>
              </a:solidFill>
            </p:spPr>
          </p:sp>
        </p:grpSp>
        <p:grpSp>
          <p:nvGrpSpPr>
            <p:cNvPr name="Group 42" id="42"/>
            <p:cNvGrpSpPr/>
            <p:nvPr/>
          </p:nvGrpSpPr>
          <p:grpSpPr>
            <a:xfrm rot="-5400000">
              <a:off x="6571285" y="2041357"/>
              <a:ext cx="1715618" cy="4727092"/>
              <a:chOff x="0" y="0"/>
              <a:chExt cx="1715618" cy="4727092"/>
            </a:xfrm>
          </p:grpSpPr>
          <p:sp>
            <p:nvSpPr>
              <p:cNvPr name="Freeform 43" id="43"/>
              <p:cNvSpPr/>
              <p:nvPr/>
            </p:nvSpPr>
            <p:spPr>
              <a:xfrm flipH="false" flipV="false" rot="0">
                <a:off x="0" y="0"/>
                <a:ext cx="1715643" cy="4727067"/>
              </a:xfrm>
              <a:custGeom>
                <a:avLst/>
                <a:gdLst/>
                <a:ahLst/>
                <a:cxnLst/>
                <a:rect r="r" b="b" t="t" l="l"/>
                <a:pathLst>
                  <a:path h="4727067" w="1715643">
                    <a:moveTo>
                      <a:pt x="0" y="0"/>
                    </a:moveTo>
                    <a:lnTo>
                      <a:pt x="1715643" y="0"/>
                    </a:lnTo>
                    <a:lnTo>
                      <a:pt x="1715643" y="3781679"/>
                    </a:lnTo>
                    <a:lnTo>
                      <a:pt x="857758" y="4727067"/>
                    </a:lnTo>
                    <a:lnTo>
                      <a:pt x="0" y="3781679"/>
                    </a:lnTo>
                    <a:close/>
                  </a:path>
                </a:pathLst>
              </a:custGeom>
              <a:solidFill>
                <a:srgbClr val="FAC518"/>
              </a:solidFill>
            </p:spPr>
          </p:sp>
        </p:grpSp>
        <p:grpSp>
          <p:nvGrpSpPr>
            <p:cNvPr name="Group 44" id="44"/>
            <p:cNvGrpSpPr/>
            <p:nvPr/>
          </p:nvGrpSpPr>
          <p:grpSpPr>
            <a:xfrm rot="0">
              <a:off x="2535822" y="3646010"/>
              <a:ext cx="6393396" cy="1322400"/>
              <a:chOff x="0" y="0"/>
              <a:chExt cx="6393396" cy="1322400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6393394" cy="1322400"/>
              </a:xfrm>
              <a:custGeom>
                <a:avLst/>
                <a:gdLst/>
                <a:ahLst/>
                <a:cxnLst/>
                <a:rect r="r" b="b" t="t" l="l"/>
                <a:pathLst>
                  <a:path h="1322400" w="6393394">
                    <a:moveTo>
                      <a:pt x="0" y="0"/>
                    </a:moveTo>
                    <a:lnTo>
                      <a:pt x="6393394" y="0"/>
                    </a:lnTo>
                    <a:lnTo>
                      <a:pt x="6393394" y="1322400"/>
                    </a:lnTo>
                    <a:lnTo>
                      <a:pt x="0" y="1322400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l="0" t="-44204" r="0" b="-44204"/>
                </a:stretch>
              </a:blipFill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0" y="-47625"/>
                <a:ext cx="6393396" cy="137002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3863"/>
                  </a:lnSpc>
                </a:pPr>
                <a:r>
                  <a:rPr lang="en-US" b="true" sz="2799">
                    <a:solidFill>
                      <a:srgbClr val="010204"/>
                    </a:solidFill>
                    <a:latin typeface="Source Sans 3 Bold"/>
                    <a:ea typeface="Source Sans 3 Bold"/>
                    <a:cs typeface="Source Sans 3 Bold"/>
                    <a:sym typeface="Source Sans 3 Bold"/>
                  </a:rPr>
                  <a:t>Direct support</a:t>
                </a:r>
              </a:p>
            </p:txBody>
          </p:sp>
        </p:grpSp>
        <p:grpSp>
          <p:nvGrpSpPr>
            <p:cNvPr name="Group 47" id="47"/>
            <p:cNvGrpSpPr/>
            <p:nvPr/>
          </p:nvGrpSpPr>
          <p:grpSpPr>
            <a:xfrm rot="0">
              <a:off x="267" y="3547094"/>
              <a:ext cx="2298344" cy="1712798"/>
              <a:chOff x="0" y="0"/>
              <a:chExt cx="2298344" cy="1712798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 rot="0">
                <a:off x="0" y="0"/>
                <a:ext cx="2298319" cy="1712849"/>
              </a:xfrm>
              <a:custGeom>
                <a:avLst/>
                <a:gdLst/>
                <a:ahLst/>
                <a:cxnLst/>
                <a:rect r="r" b="b" t="t" l="l"/>
                <a:pathLst>
                  <a:path h="1712849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2849"/>
                    </a:lnTo>
                    <a:lnTo>
                      <a:pt x="0" y="1712849"/>
                    </a:lnTo>
                    <a:close/>
                  </a:path>
                </a:pathLst>
              </a:custGeom>
              <a:solidFill>
                <a:srgbClr val="0B7743"/>
              </a:solidFill>
            </p:spPr>
          </p:sp>
        </p:grpSp>
        <p:grpSp>
          <p:nvGrpSpPr>
            <p:cNvPr name="Group 49" id="49"/>
            <p:cNvGrpSpPr/>
            <p:nvPr/>
          </p:nvGrpSpPr>
          <p:grpSpPr>
            <a:xfrm rot="0">
              <a:off x="267" y="3547107"/>
              <a:ext cx="2298344" cy="1713600"/>
              <a:chOff x="0" y="0"/>
              <a:chExt cx="2298344" cy="1713600"/>
            </a:xfrm>
          </p:grpSpPr>
          <p:sp>
            <p:nvSpPr>
              <p:cNvPr name="Freeform 50" id="50"/>
              <p:cNvSpPr/>
              <p:nvPr/>
            </p:nvSpPr>
            <p:spPr>
              <a:xfrm flipH="false" flipV="false" rot="0">
                <a:off x="0" y="0"/>
                <a:ext cx="2298319" cy="1713613"/>
              </a:xfrm>
              <a:custGeom>
                <a:avLst/>
                <a:gdLst/>
                <a:ahLst/>
                <a:cxnLst/>
                <a:rect r="r" b="b" t="t" l="l"/>
                <a:pathLst>
                  <a:path h="1713613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3613"/>
                    </a:lnTo>
                    <a:lnTo>
                      <a:pt x="0" y="1713613"/>
                    </a:lnTo>
                    <a:close/>
                  </a:path>
                </a:pathLst>
              </a:custGeom>
              <a:solidFill>
                <a:srgbClr val="FAC518"/>
              </a:solidFill>
            </p:spPr>
          </p:sp>
          <p:sp>
            <p:nvSpPr>
              <p:cNvPr name="TextBox 51" id="51"/>
              <p:cNvSpPr txBox="true"/>
              <p:nvPr/>
            </p:nvSpPr>
            <p:spPr>
              <a:xfrm>
                <a:off x="0" y="0"/>
                <a:ext cx="2298344" cy="1713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239"/>
                  </a:lnSpc>
                </a:pPr>
                <a:r>
                  <a:rPr lang="en-US" sz="5199">
                    <a:solidFill>
                      <a:srgbClr val="000000"/>
                    </a:solidFill>
                    <a:latin typeface="Source Sans 3 Light"/>
                    <a:ea typeface="Source Sans 3 Light"/>
                    <a:cs typeface="Source Sans 3 Light"/>
                    <a:sym typeface="Source Sans 3 Light"/>
                  </a:rPr>
                  <a:t>03</a:t>
                </a:r>
              </a:p>
            </p:txBody>
          </p:sp>
        </p:grpSp>
        <p:grpSp>
          <p:nvGrpSpPr>
            <p:cNvPr name="Group 52" id="52"/>
            <p:cNvGrpSpPr/>
            <p:nvPr/>
          </p:nvGrpSpPr>
          <p:grpSpPr>
            <a:xfrm rot="0">
              <a:off x="10514128" y="3542154"/>
              <a:ext cx="11046919" cy="1712800"/>
              <a:chOff x="0" y="0"/>
              <a:chExt cx="11046919" cy="1712800"/>
            </a:xfrm>
          </p:grpSpPr>
          <p:sp>
            <p:nvSpPr>
              <p:cNvPr name="Freeform 53" id="53"/>
              <p:cNvSpPr/>
              <p:nvPr/>
            </p:nvSpPr>
            <p:spPr>
              <a:xfrm flipH="false" flipV="false" rot="0">
                <a:off x="0" y="0"/>
                <a:ext cx="11046915" cy="1712802"/>
              </a:xfrm>
              <a:custGeom>
                <a:avLst/>
                <a:gdLst/>
                <a:ahLst/>
                <a:cxnLst/>
                <a:rect r="r" b="b" t="t" l="l"/>
                <a:pathLst>
                  <a:path h="1712802" w="11046915">
                    <a:moveTo>
                      <a:pt x="0" y="0"/>
                    </a:moveTo>
                    <a:lnTo>
                      <a:pt x="11046915" y="0"/>
                    </a:lnTo>
                    <a:lnTo>
                      <a:pt x="11046915" y="1712802"/>
                    </a:lnTo>
                    <a:lnTo>
                      <a:pt x="0" y="1712802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l="0" t="-64361" r="8999" b="-64361"/>
                </a:stretch>
              </a:blipFill>
            </p:spPr>
          </p:sp>
          <p:sp>
            <p:nvSpPr>
              <p:cNvPr name="TextBox 54" id="54"/>
              <p:cNvSpPr txBox="true"/>
              <p:nvPr/>
            </p:nvSpPr>
            <p:spPr>
              <a:xfrm>
                <a:off x="0" y="-38100"/>
                <a:ext cx="11046919" cy="1750900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3587"/>
                  </a:lnSpc>
                </a:pPr>
                <a:r>
                  <a:rPr lang="en-US" b="true" sz="2599">
                    <a:solidFill>
                      <a:srgbClr val="000000"/>
                    </a:solidFill>
                    <a:latin typeface="Source Sans 3 Semi-Bold"/>
                    <a:ea typeface="Source Sans 3 Semi-Bold"/>
                    <a:cs typeface="Source Sans 3 Semi-Bold"/>
                    <a:sym typeface="Source Sans 3 Semi-Bold"/>
                  </a:rPr>
                  <a:t>Helping with a task on their to-do list like homework, laundry-&gt; “stress relief”</a:t>
                </a:r>
              </a:p>
            </p:txBody>
          </p:sp>
        </p:grpSp>
        <p:grpSp>
          <p:nvGrpSpPr>
            <p:cNvPr name="Group 55" id="55"/>
            <p:cNvGrpSpPr/>
            <p:nvPr/>
          </p:nvGrpSpPr>
          <p:grpSpPr>
            <a:xfrm rot="0">
              <a:off x="7113041" y="1800755"/>
              <a:ext cx="14143483" cy="1715999"/>
              <a:chOff x="0" y="0"/>
              <a:chExt cx="14143483" cy="1715999"/>
            </a:xfrm>
          </p:grpSpPr>
          <p:sp>
            <p:nvSpPr>
              <p:cNvPr name="Freeform 56" id="56"/>
              <p:cNvSpPr/>
              <p:nvPr/>
            </p:nvSpPr>
            <p:spPr>
              <a:xfrm flipH="false" flipV="false" rot="0">
                <a:off x="0" y="0"/>
                <a:ext cx="14143413" cy="1716024"/>
              </a:xfrm>
              <a:custGeom>
                <a:avLst/>
                <a:gdLst/>
                <a:ahLst/>
                <a:cxnLst/>
                <a:rect r="r" b="b" t="t" l="l"/>
                <a:pathLst>
                  <a:path h="1716024" w="14143413">
                    <a:moveTo>
                      <a:pt x="0" y="0"/>
                    </a:moveTo>
                    <a:lnTo>
                      <a:pt x="14143413" y="0"/>
                    </a:lnTo>
                    <a:lnTo>
                      <a:pt x="14143413" y="1716024"/>
                    </a:lnTo>
                    <a:lnTo>
                      <a:pt x="0" y="1716024"/>
                    </a:lnTo>
                    <a:close/>
                  </a:path>
                </a:pathLst>
              </a:custGeom>
              <a:solidFill>
                <a:srgbClr val="FFD058"/>
              </a:solidFill>
            </p:spPr>
          </p:sp>
        </p:grpSp>
        <p:grpSp>
          <p:nvGrpSpPr>
            <p:cNvPr name="Group 57" id="57"/>
            <p:cNvGrpSpPr/>
            <p:nvPr/>
          </p:nvGrpSpPr>
          <p:grpSpPr>
            <a:xfrm rot="0">
              <a:off x="2298675" y="1800780"/>
              <a:ext cx="6143574" cy="1713598"/>
              <a:chOff x="0" y="0"/>
              <a:chExt cx="6143574" cy="1713598"/>
            </a:xfrm>
          </p:grpSpPr>
          <p:sp>
            <p:nvSpPr>
              <p:cNvPr name="Freeform 58" id="58"/>
              <p:cNvSpPr/>
              <p:nvPr/>
            </p:nvSpPr>
            <p:spPr>
              <a:xfrm flipH="false" flipV="false" rot="0">
                <a:off x="0" y="0"/>
                <a:ext cx="6143625" cy="1713611"/>
              </a:xfrm>
              <a:custGeom>
                <a:avLst/>
                <a:gdLst/>
                <a:ahLst/>
                <a:cxnLst/>
                <a:rect r="r" b="b" t="t" l="l"/>
                <a:pathLst>
                  <a:path h="1713611" w="6143625">
                    <a:moveTo>
                      <a:pt x="6143625" y="0"/>
                    </a:moveTo>
                    <a:lnTo>
                      <a:pt x="0" y="0"/>
                    </a:lnTo>
                    <a:lnTo>
                      <a:pt x="0" y="1713611"/>
                    </a:lnTo>
                    <a:lnTo>
                      <a:pt x="6143625" y="1713611"/>
                    </a:lnTo>
                    <a:close/>
                  </a:path>
                </a:pathLst>
              </a:custGeom>
              <a:solidFill>
                <a:srgbClr val="FFD966"/>
              </a:solidFill>
            </p:spPr>
          </p:sp>
        </p:grpSp>
        <p:grpSp>
          <p:nvGrpSpPr>
            <p:cNvPr name="Group 59" id="59"/>
            <p:cNvGrpSpPr/>
            <p:nvPr/>
          </p:nvGrpSpPr>
          <p:grpSpPr>
            <a:xfrm rot="-5400000">
              <a:off x="6571259" y="295018"/>
              <a:ext cx="1715618" cy="4727092"/>
              <a:chOff x="0" y="0"/>
              <a:chExt cx="1715618" cy="4727092"/>
            </a:xfrm>
          </p:grpSpPr>
          <p:sp>
            <p:nvSpPr>
              <p:cNvPr name="Freeform 60" id="60"/>
              <p:cNvSpPr/>
              <p:nvPr/>
            </p:nvSpPr>
            <p:spPr>
              <a:xfrm flipH="false" flipV="false" rot="0">
                <a:off x="0" y="0"/>
                <a:ext cx="1715643" cy="4727067"/>
              </a:xfrm>
              <a:custGeom>
                <a:avLst/>
                <a:gdLst/>
                <a:ahLst/>
                <a:cxnLst/>
                <a:rect r="r" b="b" t="t" l="l"/>
                <a:pathLst>
                  <a:path h="4727067" w="1715643">
                    <a:moveTo>
                      <a:pt x="0" y="0"/>
                    </a:moveTo>
                    <a:lnTo>
                      <a:pt x="1715643" y="0"/>
                    </a:lnTo>
                    <a:lnTo>
                      <a:pt x="1715643" y="3781679"/>
                    </a:lnTo>
                    <a:lnTo>
                      <a:pt x="857758" y="4727067"/>
                    </a:lnTo>
                    <a:lnTo>
                      <a:pt x="0" y="3781679"/>
                    </a:lnTo>
                    <a:close/>
                  </a:path>
                </a:pathLst>
              </a:custGeom>
              <a:solidFill>
                <a:srgbClr val="FFD966"/>
              </a:solidFill>
            </p:spPr>
          </p:sp>
        </p:grpSp>
        <p:grpSp>
          <p:nvGrpSpPr>
            <p:cNvPr name="Group 61" id="61"/>
            <p:cNvGrpSpPr/>
            <p:nvPr/>
          </p:nvGrpSpPr>
          <p:grpSpPr>
            <a:xfrm rot="0">
              <a:off x="2535822" y="1846818"/>
              <a:ext cx="6464338" cy="1520952"/>
              <a:chOff x="0" y="0"/>
              <a:chExt cx="6464338" cy="1520952"/>
            </a:xfrm>
          </p:grpSpPr>
          <p:sp>
            <p:nvSpPr>
              <p:cNvPr name="Freeform 62" id="62"/>
              <p:cNvSpPr/>
              <p:nvPr/>
            </p:nvSpPr>
            <p:spPr>
              <a:xfrm flipH="false" flipV="false" rot="0">
                <a:off x="0" y="0"/>
                <a:ext cx="6464343" cy="1520952"/>
              </a:xfrm>
              <a:custGeom>
                <a:avLst/>
                <a:gdLst/>
                <a:ahLst/>
                <a:cxnLst/>
                <a:rect r="r" b="b" t="t" l="l"/>
                <a:pathLst>
                  <a:path h="1520952" w="6464343">
                    <a:moveTo>
                      <a:pt x="0" y="0"/>
                    </a:moveTo>
                    <a:lnTo>
                      <a:pt x="6464343" y="0"/>
                    </a:lnTo>
                    <a:lnTo>
                      <a:pt x="6464343" y="1520952"/>
                    </a:lnTo>
                    <a:lnTo>
                      <a:pt x="0" y="1520952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l="0" t="-39342" r="0" b="-26287"/>
                </a:stretch>
              </a:blipFill>
            </p:spPr>
          </p:sp>
          <p:sp>
            <p:nvSpPr>
              <p:cNvPr name="TextBox 63" id="63"/>
              <p:cNvSpPr txBox="true"/>
              <p:nvPr/>
            </p:nvSpPr>
            <p:spPr>
              <a:xfrm>
                <a:off x="0" y="-57150"/>
                <a:ext cx="6464338" cy="1578102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4140"/>
                  </a:lnSpc>
                </a:pPr>
                <a:r>
                  <a:rPr lang="en-US" b="true" sz="3000">
                    <a:solidFill>
                      <a:srgbClr val="010204"/>
                    </a:solidFill>
                    <a:latin typeface="Source Sans 3 Bold"/>
                    <a:ea typeface="Source Sans 3 Bold"/>
                    <a:cs typeface="Source Sans 3 Bold"/>
                    <a:sym typeface="Source Sans 3 Bold"/>
                  </a:rPr>
                  <a:t>Offering a “positive distraction”</a:t>
                </a:r>
              </a:p>
            </p:txBody>
          </p:sp>
        </p:grpSp>
        <p:grpSp>
          <p:nvGrpSpPr>
            <p:cNvPr name="Group 64" id="64"/>
            <p:cNvGrpSpPr/>
            <p:nvPr/>
          </p:nvGrpSpPr>
          <p:grpSpPr>
            <a:xfrm rot="0">
              <a:off x="241" y="1800755"/>
              <a:ext cx="2298344" cy="1712798"/>
              <a:chOff x="0" y="0"/>
              <a:chExt cx="2298344" cy="1712798"/>
            </a:xfrm>
          </p:grpSpPr>
          <p:sp>
            <p:nvSpPr>
              <p:cNvPr name="Freeform 65" id="65"/>
              <p:cNvSpPr/>
              <p:nvPr/>
            </p:nvSpPr>
            <p:spPr>
              <a:xfrm flipH="false" flipV="false" rot="0">
                <a:off x="0" y="0"/>
                <a:ext cx="2298319" cy="1712849"/>
              </a:xfrm>
              <a:custGeom>
                <a:avLst/>
                <a:gdLst/>
                <a:ahLst/>
                <a:cxnLst/>
                <a:rect r="r" b="b" t="t" l="l"/>
                <a:pathLst>
                  <a:path h="1712849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2849"/>
                    </a:lnTo>
                    <a:lnTo>
                      <a:pt x="0" y="1712849"/>
                    </a:lnTo>
                    <a:close/>
                  </a:path>
                </a:pathLst>
              </a:custGeom>
              <a:solidFill>
                <a:srgbClr val="0B7743"/>
              </a:solidFill>
            </p:spPr>
          </p:sp>
        </p:grpSp>
        <p:grpSp>
          <p:nvGrpSpPr>
            <p:cNvPr name="Group 66" id="66"/>
            <p:cNvGrpSpPr/>
            <p:nvPr/>
          </p:nvGrpSpPr>
          <p:grpSpPr>
            <a:xfrm rot="0">
              <a:off x="241" y="1800780"/>
              <a:ext cx="2298344" cy="1713600"/>
              <a:chOff x="0" y="0"/>
              <a:chExt cx="2298344" cy="1713600"/>
            </a:xfrm>
          </p:grpSpPr>
          <p:sp>
            <p:nvSpPr>
              <p:cNvPr name="Freeform 67" id="67"/>
              <p:cNvSpPr/>
              <p:nvPr/>
            </p:nvSpPr>
            <p:spPr>
              <a:xfrm flipH="false" flipV="false" rot="0">
                <a:off x="0" y="0"/>
                <a:ext cx="2298319" cy="1713613"/>
              </a:xfrm>
              <a:custGeom>
                <a:avLst/>
                <a:gdLst/>
                <a:ahLst/>
                <a:cxnLst/>
                <a:rect r="r" b="b" t="t" l="l"/>
                <a:pathLst>
                  <a:path h="1713613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3613"/>
                    </a:lnTo>
                    <a:lnTo>
                      <a:pt x="0" y="1713613"/>
                    </a:lnTo>
                    <a:close/>
                  </a:path>
                </a:pathLst>
              </a:custGeom>
              <a:solidFill>
                <a:srgbClr val="FFD966"/>
              </a:solidFill>
            </p:spPr>
          </p:sp>
          <p:sp>
            <p:nvSpPr>
              <p:cNvPr name="TextBox 68" id="68"/>
              <p:cNvSpPr txBox="true"/>
              <p:nvPr/>
            </p:nvSpPr>
            <p:spPr>
              <a:xfrm>
                <a:off x="0" y="0"/>
                <a:ext cx="2298344" cy="1713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239"/>
                  </a:lnSpc>
                </a:pPr>
                <a:r>
                  <a:rPr lang="en-US" sz="5199">
                    <a:solidFill>
                      <a:srgbClr val="000000"/>
                    </a:solidFill>
                    <a:latin typeface="Source Sans 3 Light"/>
                    <a:ea typeface="Source Sans 3 Light"/>
                    <a:cs typeface="Source Sans 3 Light"/>
                    <a:sym typeface="Source Sans 3 Light"/>
                  </a:rPr>
                  <a:t>02</a:t>
                </a:r>
              </a:p>
            </p:txBody>
          </p:sp>
        </p:grpSp>
        <p:grpSp>
          <p:nvGrpSpPr>
            <p:cNvPr name="Group 69" id="69"/>
            <p:cNvGrpSpPr/>
            <p:nvPr/>
          </p:nvGrpSpPr>
          <p:grpSpPr>
            <a:xfrm rot="0">
              <a:off x="10514128" y="1876688"/>
              <a:ext cx="11046919" cy="1525765"/>
              <a:chOff x="0" y="0"/>
              <a:chExt cx="11046919" cy="1525765"/>
            </a:xfrm>
          </p:grpSpPr>
          <p:sp>
            <p:nvSpPr>
              <p:cNvPr name="Freeform 70" id="70"/>
              <p:cNvSpPr/>
              <p:nvPr/>
            </p:nvSpPr>
            <p:spPr>
              <a:xfrm flipH="false" flipV="false" rot="0">
                <a:off x="0" y="0"/>
                <a:ext cx="11046915" cy="1525767"/>
              </a:xfrm>
              <a:custGeom>
                <a:avLst/>
                <a:gdLst/>
                <a:ahLst/>
                <a:cxnLst/>
                <a:rect r="r" b="b" t="t" l="l"/>
                <a:pathLst>
                  <a:path h="1525767" w="11046915">
                    <a:moveTo>
                      <a:pt x="0" y="0"/>
                    </a:moveTo>
                    <a:lnTo>
                      <a:pt x="11046915" y="0"/>
                    </a:lnTo>
                    <a:lnTo>
                      <a:pt x="11046915" y="1525767"/>
                    </a:lnTo>
                    <a:lnTo>
                      <a:pt x="0" y="1525767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l="0" t="-72251" r="8999" b="-84509"/>
                </a:stretch>
              </a:blipFill>
            </p:spPr>
          </p:sp>
          <p:sp>
            <p:nvSpPr>
              <p:cNvPr name="TextBox 71" id="71"/>
              <p:cNvSpPr txBox="true"/>
              <p:nvPr/>
            </p:nvSpPr>
            <p:spPr>
              <a:xfrm>
                <a:off x="0" y="-38100"/>
                <a:ext cx="11046919" cy="1563865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3587"/>
                  </a:lnSpc>
                </a:pPr>
                <a:r>
                  <a:rPr lang="en-US" b="true" sz="2599">
                    <a:solidFill>
                      <a:srgbClr val="000000"/>
                    </a:solidFill>
                    <a:latin typeface="Source Sans 3 Semi-Bold"/>
                    <a:ea typeface="Source Sans 3 Semi-Bold"/>
                    <a:cs typeface="Source Sans 3 Semi-Bold"/>
                    <a:sym typeface="Source Sans 3 Semi-Bold"/>
                  </a:rPr>
                  <a:t>Go</a:t>
                </a:r>
                <a:r>
                  <a:rPr lang="en-US" b="true" sz="2599">
                    <a:solidFill>
                      <a:srgbClr val="000000"/>
                    </a:solidFill>
                    <a:latin typeface="Source Sans 3 Semi-Bold"/>
                    <a:ea typeface="Source Sans 3 Semi-Bold"/>
                    <a:cs typeface="Source Sans 3 Semi-Bold"/>
                    <a:sym typeface="Source Sans 3 Semi-Bold"/>
                  </a:rPr>
                  <a:t>ing to get a meal/snack or do an activity like a walk to get their mind off things</a:t>
                </a:r>
              </a:p>
            </p:txBody>
          </p:sp>
        </p:grpSp>
        <p:grpSp>
          <p:nvGrpSpPr>
            <p:cNvPr name="Group 72" id="72"/>
            <p:cNvGrpSpPr/>
            <p:nvPr/>
          </p:nvGrpSpPr>
          <p:grpSpPr>
            <a:xfrm rot="0">
              <a:off x="7112787" y="54429"/>
              <a:ext cx="14143737" cy="1715999"/>
              <a:chOff x="0" y="0"/>
              <a:chExt cx="14143737" cy="1715999"/>
            </a:xfrm>
          </p:grpSpPr>
          <p:sp>
            <p:nvSpPr>
              <p:cNvPr name="Freeform 73" id="73"/>
              <p:cNvSpPr/>
              <p:nvPr/>
            </p:nvSpPr>
            <p:spPr>
              <a:xfrm flipH="false" flipV="false" rot="0">
                <a:off x="0" y="0"/>
                <a:ext cx="14143667" cy="1716024"/>
              </a:xfrm>
              <a:custGeom>
                <a:avLst/>
                <a:gdLst/>
                <a:ahLst/>
                <a:cxnLst/>
                <a:rect r="r" b="b" t="t" l="l"/>
                <a:pathLst>
                  <a:path h="1716024" w="14143667">
                    <a:moveTo>
                      <a:pt x="0" y="0"/>
                    </a:moveTo>
                    <a:lnTo>
                      <a:pt x="14143667" y="0"/>
                    </a:lnTo>
                    <a:lnTo>
                      <a:pt x="14143667" y="1716024"/>
                    </a:lnTo>
                    <a:lnTo>
                      <a:pt x="0" y="1716024"/>
                    </a:lnTo>
                    <a:close/>
                  </a:path>
                </a:pathLst>
              </a:custGeom>
              <a:solidFill>
                <a:srgbClr val="FFE599"/>
              </a:solidFill>
            </p:spPr>
          </p:sp>
        </p:grpSp>
        <p:grpSp>
          <p:nvGrpSpPr>
            <p:cNvPr name="Group 74" id="74"/>
            <p:cNvGrpSpPr/>
            <p:nvPr/>
          </p:nvGrpSpPr>
          <p:grpSpPr>
            <a:xfrm rot="0">
              <a:off x="2298421" y="54442"/>
              <a:ext cx="6143574" cy="1713598"/>
              <a:chOff x="0" y="0"/>
              <a:chExt cx="6143574" cy="1713598"/>
            </a:xfrm>
          </p:grpSpPr>
          <p:sp>
            <p:nvSpPr>
              <p:cNvPr name="Freeform 75" id="75"/>
              <p:cNvSpPr/>
              <p:nvPr/>
            </p:nvSpPr>
            <p:spPr>
              <a:xfrm flipH="false" flipV="false" rot="0">
                <a:off x="0" y="0"/>
                <a:ext cx="6143625" cy="1713611"/>
              </a:xfrm>
              <a:custGeom>
                <a:avLst/>
                <a:gdLst/>
                <a:ahLst/>
                <a:cxnLst/>
                <a:rect r="r" b="b" t="t" l="l"/>
                <a:pathLst>
                  <a:path h="1713611" w="6143625">
                    <a:moveTo>
                      <a:pt x="6143625" y="0"/>
                    </a:moveTo>
                    <a:lnTo>
                      <a:pt x="0" y="0"/>
                    </a:lnTo>
                    <a:lnTo>
                      <a:pt x="0" y="1713611"/>
                    </a:lnTo>
                    <a:lnTo>
                      <a:pt x="6143625" y="1713611"/>
                    </a:lnTo>
                    <a:close/>
                  </a:path>
                </a:pathLst>
              </a:custGeom>
              <a:solidFill>
                <a:srgbClr val="FEC51D"/>
              </a:solidFill>
            </p:spPr>
          </p:sp>
        </p:grpSp>
        <p:grpSp>
          <p:nvGrpSpPr>
            <p:cNvPr name="Group 76" id="76"/>
            <p:cNvGrpSpPr/>
            <p:nvPr/>
          </p:nvGrpSpPr>
          <p:grpSpPr>
            <a:xfrm rot="-5400000">
              <a:off x="6571005" y="-1451321"/>
              <a:ext cx="1715618" cy="4727092"/>
              <a:chOff x="0" y="0"/>
              <a:chExt cx="1715618" cy="4727092"/>
            </a:xfrm>
          </p:grpSpPr>
          <p:sp>
            <p:nvSpPr>
              <p:cNvPr name="Freeform 77" id="77"/>
              <p:cNvSpPr/>
              <p:nvPr/>
            </p:nvSpPr>
            <p:spPr>
              <a:xfrm flipH="false" flipV="false" rot="0">
                <a:off x="0" y="0"/>
                <a:ext cx="1715643" cy="4727067"/>
              </a:xfrm>
              <a:custGeom>
                <a:avLst/>
                <a:gdLst/>
                <a:ahLst/>
                <a:cxnLst/>
                <a:rect r="r" b="b" t="t" l="l"/>
                <a:pathLst>
                  <a:path h="4727067" w="1715643">
                    <a:moveTo>
                      <a:pt x="0" y="0"/>
                    </a:moveTo>
                    <a:lnTo>
                      <a:pt x="1715643" y="0"/>
                    </a:lnTo>
                    <a:lnTo>
                      <a:pt x="1715643" y="3781679"/>
                    </a:lnTo>
                    <a:lnTo>
                      <a:pt x="857758" y="4727067"/>
                    </a:lnTo>
                    <a:lnTo>
                      <a:pt x="0" y="3781679"/>
                    </a:lnTo>
                    <a:close/>
                  </a:path>
                </a:pathLst>
              </a:custGeom>
              <a:solidFill>
                <a:srgbClr val="FEC51D"/>
              </a:solidFill>
            </p:spPr>
          </p:sp>
        </p:grpSp>
        <p:grpSp>
          <p:nvGrpSpPr>
            <p:cNvPr name="Group 78" id="78"/>
            <p:cNvGrpSpPr/>
            <p:nvPr/>
          </p:nvGrpSpPr>
          <p:grpSpPr>
            <a:xfrm rot="0">
              <a:off x="2535822" y="181340"/>
              <a:ext cx="6464338" cy="1520952"/>
              <a:chOff x="0" y="0"/>
              <a:chExt cx="6464338" cy="1520952"/>
            </a:xfrm>
          </p:grpSpPr>
          <p:sp>
            <p:nvSpPr>
              <p:cNvPr name="Freeform 79" id="79"/>
              <p:cNvSpPr/>
              <p:nvPr/>
            </p:nvSpPr>
            <p:spPr>
              <a:xfrm flipH="false" flipV="false" rot="0">
                <a:off x="0" y="0"/>
                <a:ext cx="6464343" cy="1520952"/>
              </a:xfrm>
              <a:custGeom>
                <a:avLst/>
                <a:gdLst/>
                <a:ahLst/>
                <a:cxnLst/>
                <a:rect r="r" b="b" t="t" l="l"/>
                <a:pathLst>
                  <a:path h="1520952" w="6464343">
                    <a:moveTo>
                      <a:pt x="0" y="0"/>
                    </a:moveTo>
                    <a:lnTo>
                      <a:pt x="6464343" y="0"/>
                    </a:lnTo>
                    <a:lnTo>
                      <a:pt x="6464343" y="1520952"/>
                    </a:lnTo>
                    <a:lnTo>
                      <a:pt x="0" y="1520952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l="0" t="-39342" r="0" b="-26287"/>
                </a:stretch>
              </a:blipFill>
            </p:spPr>
          </p:sp>
          <p:sp>
            <p:nvSpPr>
              <p:cNvPr name="TextBox 80" id="80"/>
              <p:cNvSpPr txBox="true"/>
              <p:nvPr/>
            </p:nvSpPr>
            <p:spPr>
              <a:xfrm>
                <a:off x="0" y="-57150"/>
                <a:ext cx="6464338" cy="1578102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4140"/>
                  </a:lnSpc>
                </a:pPr>
                <a:r>
                  <a:rPr lang="en-US" b="true" sz="3000">
                    <a:solidFill>
                      <a:srgbClr val="010204"/>
                    </a:solidFill>
                    <a:latin typeface="Source Sans 3 Bold"/>
                    <a:ea typeface="Source Sans 3 Bold"/>
                    <a:cs typeface="Source Sans 3 Bold"/>
                    <a:sym typeface="Source Sans 3 Bold"/>
                  </a:rPr>
                  <a:t>Brainstorming/</a:t>
                </a:r>
              </a:p>
              <a:p>
                <a:pPr algn="l">
                  <a:lnSpc>
                    <a:spcPts val="4140"/>
                  </a:lnSpc>
                </a:pPr>
                <a:r>
                  <a:rPr lang="en-US" b="true" sz="3000">
                    <a:solidFill>
                      <a:srgbClr val="010204"/>
                    </a:solidFill>
                    <a:latin typeface="Source Sans 3 Bold"/>
                    <a:ea typeface="Source Sans 3 Bold"/>
                    <a:cs typeface="Source Sans 3 Bold"/>
                    <a:sym typeface="Source Sans 3 Bold"/>
                  </a:rPr>
                  <a:t>problem solving</a:t>
                </a:r>
              </a:p>
            </p:txBody>
          </p:sp>
        </p:grpSp>
        <p:grpSp>
          <p:nvGrpSpPr>
            <p:cNvPr name="Group 81" id="81"/>
            <p:cNvGrpSpPr/>
            <p:nvPr/>
          </p:nvGrpSpPr>
          <p:grpSpPr>
            <a:xfrm rot="0">
              <a:off x="0" y="54429"/>
              <a:ext cx="2298344" cy="1712798"/>
              <a:chOff x="0" y="0"/>
              <a:chExt cx="2298344" cy="1712798"/>
            </a:xfrm>
          </p:grpSpPr>
          <p:sp>
            <p:nvSpPr>
              <p:cNvPr name="Freeform 82" id="82"/>
              <p:cNvSpPr/>
              <p:nvPr/>
            </p:nvSpPr>
            <p:spPr>
              <a:xfrm flipH="false" flipV="false" rot="0">
                <a:off x="0" y="0"/>
                <a:ext cx="2298319" cy="1712849"/>
              </a:xfrm>
              <a:custGeom>
                <a:avLst/>
                <a:gdLst/>
                <a:ahLst/>
                <a:cxnLst/>
                <a:rect r="r" b="b" t="t" l="l"/>
                <a:pathLst>
                  <a:path h="1712849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2849"/>
                    </a:lnTo>
                    <a:lnTo>
                      <a:pt x="0" y="1712849"/>
                    </a:lnTo>
                    <a:close/>
                  </a:path>
                </a:pathLst>
              </a:custGeom>
              <a:solidFill>
                <a:srgbClr val="0B7743"/>
              </a:solidFill>
            </p:spPr>
          </p:sp>
        </p:grpSp>
        <p:grpSp>
          <p:nvGrpSpPr>
            <p:cNvPr name="Group 83" id="83"/>
            <p:cNvGrpSpPr/>
            <p:nvPr/>
          </p:nvGrpSpPr>
          <p:grpSpPr>
            <a:xfrm rot="0">
              <a:off x="0" y="54442"/>
              <a:ext cx="2298344" cy="1713600"/>
              <a:chOff x="0" y="0"/>
              <a:chExt cx="2298344" cy="1713600"/>
            </a:xfrm>
          </p:grpSpPr>
          <p:sp>
            <p:nvSpPr>
              <p:cNvPr name="Freeform 84" id="84"/>
              <p:cNvSpPr/>
              <p:nvPr/>
            </p:nvSpPr>
            <p:spPr>
              <a:xfrm flipH="false" flipV="false" rot="0">
                <a:off x="0" y="0"/>
                <a:ext cx="2298319" cy="1713613"/>
              </a:xfrm>
              <a:custGeom>
                <a:avLst/>
                <a:gdLst/>
                <a:ahLst/>
                <a:cxnLst/>
                <a:rect r="r" b="b" t="t" l="l"/>
                <a:pathLst>
                  <a:path h="1713613" w="2298319">
                    <a:moveTo>
                      <a:pt x="0" y="0"/>
                    </a:moveTo>
                    <a:lnTo>
                      <a:pt x="2298319" y="0"/>
                    </a:lnTo>
                    <a:lnTo>
                      <a:pt x="2298319" y="1713613"/>
                    </a:lnTo>
                    <a:lnTo>
                      <a:pt x="0" y="1713613"/>
                    </a:lnTo>
                    <a:close/>
                  </a:path>
                </a:pathLst>
              </a:custGeom>
              <a:solidFill>
                <a:srgbClr val="FAC518"/>
              </a:solidFill>
            </p:spPr>
          </p:sp>
          <p:sp>
            <p:nvSpPr>
              <p:cNvPr name="TextBox 85" id="85"/>
              <p:cNvSpPr txBox="true"/>
              <p:nvPr/>
            </p:nvSpPr>
            <p:spPr>
              <a:xfrm>
                <a:off x="0" y="0"/>
                <a:ext cx="2298344" cy="1713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239"/>
                  </a:lnSpc>
                </a:pPr>
                <a:r>
                  <a:rPr lang="en-US" sz="5199">
                    <a:solidFill>
                      <a:srgbClr val="000000"/>
                    </a:solidFill>
                    <a:latin typeface="Source Sans 3 Light"/>
                    <a:ea typeface="Source Sans 3 Light"/>
                    <a:cs typeface="Source Sans 3 Light"/>
                    <a:sym typeface="Source Sans 3 Light"/>
                  </a:rPr>
                  <a:t>01</a:t>
                </a:r>
              </a:p>
            </p:txBody>
          </p:sp>
        </p:grpSp>
        <p:grpSp>
          <p:nvGrpSpPr>
            <p:cNvPr name="Group 86" id="86"/>
            <p:cNvGrpSpPr/>
            <p:nvPr/>
          </p:nvGrpSpPr>
          <p:grpSpPr>
            <a:xfrm rot="0">
              <a:off x="10514128" y="0"/>
              <a:ext cx="10742675" cy="1712800"/>
              <a:chOff x="0" y="0"/>
              <a:chExt cx="10742675" cy="1712800"/>
            </a:xfrm>
          </p:grpSpPr>
          <p:sp>
            <p:nvSpPr>
              <p:cNvPr name="Freeform 87" id="87"/>
              <p:cNvSpPr/>
              <p:nvPr/>
            </p:nvSpPr>
            <p:spPr>
              <a:xfrm flipH="false" flipV="false" rot="0">
                <a:off x="0" y="0"/>
                <a:ext cx="10742681" cy="1712802"/>
              </a:xfrm>
              <a:custGeom>
                <a:avLst/>
                <a:gdLst/>
                <a:ahLst/>
                <a:cxnLst/>
                <a:rect r="r" b="b" t="t" l="l"/>
                <a:pathLst>
                  <a:path h="1712802" w="10742681">
                    <a:moveTo>
                      <a:pt x="0" y="0"/>
                    </a:moveTo>
                    <a:lnTo>
                      <a:pt x="10742681" y="0"/>
                    </a:lnTo>
                    <a:lnTo>
                      <a:pt x="10742681" y="1712802"/>
                    </a:lnTo>
                    <a:lnTo>
                      <a:pt x="0" y="1712802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l="0" t="-64372" r="6413" b="-64372"/>
                </a:stretch>
              </a:blipFill>
            </p:spPr>
          </p:sp>
          <p:sp>
            <p:nvSpPr>
              <p:cNvPr name="TextBox 88" id="88"/>
              <p:cNvSpPr txBox="true"/>
              <p:nvPr/>
            </p:nvSpPr>
            <p:spPr>
              <a:xfrm>
                <a:off x="0" y="-38100"/>
                <a:ext cx="10742675" cy="1750900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3587"/>
                  </a:lnSpc>
                </a:pPr>
                <a:r>
                  <a:rPr lang="en-US" b="true" sz="2599">
                    <a:solidFill>
                      <a:srgbClr val="000000"/>
                    </a:solidFill>
                    <a:latin typeface="Source Sans 3 Semi-Bold"/>
                    <a:ea typeface="Source Sans 3 Semi-Bold"/>
                    <a:cs typeface="Source Sans 3 Semi-Bold"/>
                    <a:sym typeface="Source Sans 3 Semi-Bold"/>
                  </a:rPr>
                  <a:t>H</a:t>
                </a:r>
                <a:r>
                  <a:rPr lang="en-US" b="true" sz="2599">
                    <a:solidFill>
                      <a:srgbClr val="000000"/>
                    </a:solidFill>
                    <a:latin typeface="Source Sans 3 Semi-Bold"/>
                    <a:ea typeface="Source Sans 3 Semi-Bold"/>
                    <a:cs typeface="Source Sans 3 Semi-Bold"/>
                    <a:sym typeface="Source Sans 3 Semi-Bold"/>
                  </a:rPr>
                  <a:t>elp identifying potential responses to the situation being discussed</a:t>
                </a:r>
              </a:p>
            </p:txBody>
          </p:sp>
        </p:grpSp>
      </p:grpSp>
      <p:sp>
        <p:nvSpPr>
          <p:cNvPr name="TextBox 89" id="89"/>
          <p:cNvSpPr txBox="true"/>
          <p:nvPr/>
        </p:nvSpPr>
        <p:spPr>
          <a:xfrm rot="0">
            <a:off x="1028896" y="1403881"/>
            <a:ext cx="16258207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99"/>
              </a:lnSpc>
            </a:pPr>
            <a:r>
              <a:rPr lang="en-US" sz="5499">
                <a:solidFill>
                  <a:srgbClr val="C45911"/>
                </a:solidFill>
                <a:latin typeface="Bobby Jones"/>
                <a:ea typeface="Bobby Jones"/>
                <a:cs typeface="Bobby Jones"/>
                <a:sym typeface="Bobby Jones"/>
              </a:rPr>
              <a:t>Types of support</a:t>
            </a:r>
          </a:p>
        </p:txBody>
      </p:sp>
      <p:sp>
        <p:nvSpPr>
          <p:cNvPr name="TextBox 90" id="90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91" id="91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813206" y="-117129"/>
            <a:ext cx="9639300" cy="10404129"/>
            <a:chOff x="0" y="0"/>
            <a:chExt cx="12852400" cy="1387217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52400" cy="13872172"/>
            </a:xfrm>
            <a:custGeom>
              <a:avLst/>
              <a:gdLst/>
              <a:ahLst/>
              <a:cxnLst/>
              <a:rect r="r" b="b" t="t" l="l"/>
              <a:pathLst>
                <a:path h="13872172" w="12852400">
                  <a:moveTo>
                    <a:pt x="0" y="0"/>
                  </a:moveTo>
                  <a:lnTo>
                    <a:pt x="12852400" y="0"/>
                  </a:lnTo>
                  <a:lnTo>
                    <a:pt x="12852400" y="13872172"/>
                  </a:lnTo>
                  <a:lnTo>
                    <a:pt x="0" y="13872172"/>
                  </a:lnTo>
                  <a:close/>
                </a:path>
              </a:pathLst>
            </a:custGeom>
            <a:solidFill>
              <a:srgbClr val="E7E6E6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45997" y="946599"/>
            <a:ext cx="16839550" cy="1277400"/>
            <a:chOff x="0" y="0"/>
            <a:chExt cx="22452733" cy="1703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2452736" cy="1703203"/>
            </a:xfrm>
            <a:custGeom>
              <a:avLst/>
              <a:gdLst/>
              <a:ahLst/>
              <a:cxnLst/>
              <a:rect r="r" b="b" t="t" l="l"/>
              <a:pathLst>
                <a:path h="1703203" w="22452736">
                  <a:moveTo>
                    <a:pt x="0" y="0"/>
                  </a:moveTo>
                  <a:lnTo>
                    <a:pt x="22452736" y="0"/>
                  </a:lnTo>
                  <a:lnTo>
                    <a:pt x="22452736" y="1703203"/>
                  </a:lnTo>
                  <a:lnTo>
                    <a:pt x="0" y="17032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04247" r="1018" b="-204247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47625"/>
              <a:ext cx="22452733" cy="1655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264"/>
                </a:lnSpc>
              </a:pPr>
              <a:r>
                <a:rPr lang="en-US" sz="5800">
                  <a:solidFill>
                    <a:srgbClr val="C45911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Listen                                          Affirm &amp; notice strengths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245997" y="679817"/>
            <a:ext cx="4141143" cy="411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0"/>
              </a:lnSpc>
            </a:pPr>
            <a:r>
              <a:rPr lang="en-US" sz="300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Having the conversation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2752725" y="7643991"/>
            <a:ext cx="4607681" cy="1285199"/>
            <a:chOff x="0" y="0"/>
            <a:chExt cx="6143574" cy="171359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143625" cy="1713611"/>
            </a:xfrm>
            <a:custGeom>
              <a:avLst/>
              <a:gdLst/>
              <a:ahLst/>
              <a:cxnLst/>
              <a:rect r="r" b="b" t="t" l="l"/>
              <a:pathLst>
                <a:path h="1713611" w="6143625">
                  <a:moveTo>
                    <a:pt x="6143625" y="0"/>
                  </a:moveTo>
                  <a:lnTo>
                    <a:pt x="0" y="0"/>
                  </a:lnTo>
                  <a:lnTo>
                    <a:pt x="0" y="1713611"/>
                  </a:lnTo>
                  <a:lnTo>
                    <a:pt x="6143625" y="1713611"/>
                  </a:lnTo>
                  <a:close/>
                </a:path>
              </a:pathLst>
            </a:custGeom>
            <a:solidFill>
              <a:srgbClr val="0B713F"/>
            </a:solidFill>
          </p:spPr>
        </p:sp>
      </p:grpSp>
      <p:grpSp>
        <p:nvGrpSpPr>
          <p:cNvPr name="Group 10" id="10"/>
          <p:cNvGrpSpPr/>
          <p:nvPr/>
        </p:nvGrpSpPr>
        <p:grpSpPr>
          <a:xfrm rot="-5400000">
            <a:off x="5957164" y="6514679"/>
            <a:ext cx="1286713" cy="3545319"/>
            <a:chOff x="0" y="0"/>
            <a:chExt cx="1715618" cy="472709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15643" cy="4727067"/>
            </a:xfrm>
            <a:custGeom>
              <a:avLst/>
              <a:gdLst/>
              <a:ahLst/>
              <a:cxnLst/>
              <a:rect r="r" b="b" t="t" l="l"/>
              <a:pathLst>
                <a:path h="4727067" w="1715643">
                  <a:moveTo>
                    <a:pt x="0" y="0"/>
                  </a:moveTo>
                  <a:lnTo>
                    <a:pt x="1715643" y="0"/>
                  </a:lnTo>
                  <a:lnTo>
                    <a:pt x="1715643" y="3781679"/>
                  </a:lnTo>
                  <a:lnTo>
                    <a:pt x="857758" y="4727067"/>
                  </a:lnTo>
                  <a:lnTo>
                    <a:pt x="0" y="3781679"/>
                  </a:lnTo>
                  <a:close/>
                </a:path>
              </a:pathLst>
            </a:custGeom>
            <a:solidFill>
              <a:srgbClr val="0B713F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3077313" y="7620941"/>
            <a:ext cx="4848254" cy="1307640"/>
            <a:chOff x="0" y="0"/>
            <a:chExt cx="6464338" cy="174351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464342" cy="1743525"/>
            </a:xfrm>
            <a:custGeom>
              <a:avLst/>
              <a:gdLst/>
              <a:ahLst/>
              <a:cxnLst/>
              <a:rect r="r" b="b" t="t" l="l"/>
              <a:pathLst>
                <a:path h="1743525" w="6464342">
                  <a:moveTo>
                    <a:pt x="0" y="0"/>
                  </a:moveTo>
                  <a:lnTo>
                    <a:pt x="6464342" y="0"/>
                  </a:lnTo>
                  <a:lnTo>
                    <a:pt x="6464342" y="1743525"/>
                  </a:lnTo>
                  <a:lnTo>
                    <a:pt x="0" y="174352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8633" r="0" b="-5853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6464338" cy="179114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863"/>
                </a:lnSpc>
              </a:pPr>
              <a:r>
                <a:rPr lang="en-US" b="true" sz="2799">
                  <a:solidFill>
                    <a:srgbClr val="FFFFFF"/>
                  </a:solidFill>
                  <a:latin typeface="Source Sans 3 Bold"/>
                  <a:ea typeface="Source Sans 3 Bold"/>
                  <a:cs typeface="Source Sans 3 Bold"/>
                  <a:sym typeface="Source Sans 3 Bold"/>
                </a:rPr>
                <a:t>Nodding, relaxed posture, calm tone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028900" y="7643982"/>
            <a:ext cx="1723758" cy="1284599"/>
            <a:chOff x="0" y="0"/>
            <a:chExt cx="2298344" cy="171279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298319" cy="1712849"/>
            </a:xfrm>
            <a:custGeom>
              <a:avLst/>
              <a:gdLst/>
              <a:ahLst/>
              <a:cxnLst/>
              <a:rect r="r" b="b" t="t" l="l"/>
              <a:pathLst>
                <a:path h="1712849" w="2298319">
                  <a:moveTo>
                    <a:pt x="0" y="0"/>
                  </a:moveTo>
                  <a:lnTo>
                    <a:pt x="2298319" y="0"/>
                  </a:lnTo>
                  <a:lnTo>
                    <a:pt x="2298319" y="1712849"/>
                  </a:lnTo>
                  <a:lnTo>
                    <a:pt x="0" y="1712849"/>
                  </a:lnTo>
                  <a:close/>
                </a:path>
              </a:pathLst>
            </a:custGeom>
            <a:solidFill>
              <a:srgbClr val="0B7743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028900" y="7643991"/>
            <a:ext cx="1723758" cy="1285200"/>
            <a:chOff x="0" y="0"/>
            <a:chExt cx="2298344" cy="17136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298319" cy="1713613"/>
            </a:xfrm>
            <a:custGeom>
              <a:avLst/>
              <a:gdLst/>
              <a:ahLst/>
              <a:cxnLst/>
              <a:rect r="r" b="b" t="t" l="l"/>
              <a:pathLst>
                <a:path h="1713613" w="2298319">
                  <a:moveTo>
                    <a:pt x="0" y="0"/>
                  </a:moveTo>
                  <a:lnTo>
                    <a:pt x="2298319" y="0"/>
                  </a:lnTo>
                  <a:lnTo>
                    <a:pt x="2298319" y="1713613"/>
                  </a:lnTo>
                  <a:lnTo>
                    <a:pt x="0" y="1713613"/>
                  </a:lnTo>
                  <a:close/>
                </a:path>
              </a:pathLst>
            </a:custGeom>
            <a:solidFill>
              <a:srgbClr val="0C8148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0"/>
              <a:ext cx="2298344" cy="1713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39"/>
                </a:lnSpc>
              </a:pPr>
              <a:r>
                <a:rPr lang="en-US" sz="5199">
                  <a:solidFill>
                    <a:srgbClr val="FFFFFF"/>
                  </a:solidFill>
                  <a:latin typeface="Source Sans 3 Extra-Light"/>
                  <a:ea typeface="Source Sans 3 Extra-Light"/>
                  <a:cs typeface="Source Sans 3 Extra-Light"/>
                  <a:sym typeface="Source Sans 3 Extra-Light"/>
                </a:rPr>
                <a:t>05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2752725" y="6334246"/>
            <a:ext cx="4607681" cy="1285199"/>
            <a:chOff x="0" y="0"/>
            <a:chExt cx="6143574" cy="171359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143625" cy="1713611"/>
            </a:xfrm>
            <a:custGeom>
              <a:avLst/>
              <a:gdLst/>
              <a:ahLst/>
              <a:cxnLst/>
              <a:rect r="r" b="b" t="t" l="l"/>
              <a:pathLst>
                <a:path h="1713611" w="6143625">
                  <a:moveTo>
                    <a:pt x="6143625" y="0"/>
                  </a:moveTo>
                  <a:lnTo>
                    <a:pt x="0" y="0"/>
                  </a:lnTo>
                  <a:lnTo>
                    <a:pt x="0" y="1713611"/>
                  </a:lnTo>
                  <a:lnTo>
                    <a:pt x="6143625" y="1713611"/>
                  </a:lnTo>
                  <a:close/>
                </a:path>
              </a:pathLst>
            </a:custGeom>
            <a:solidFill>
              <a:srgbClr val="80A94F"/>
            </a:solidFill>
          </p:spPr>
        </p:sp>
      </p:grpSp>
      <p:grpSp>
        <p:nvGrpSpPr>
          <p:cNvPr name="Group 22" id="22"/>
          <p:cNvGrpSpPr/>
          <p:nvPr/>
        </p:nvGrpSpPr>
        <p:grpSpPr>
          <a:xfrm rot="-5400000">
            <a:off x="5957164" y="5204924"/>
            <a:ext cx="1286713" cy="3545319"/>
            <a:chOff x="0" y="0"/>
            <a:chExt cx="1715618" cy="4727092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715643" cy="4727067"/>
            </a:xfrm>
            <a:custGeom>
              <a:avLst/>
              <a:gdLst/>
              <a:ahLst/>
              <a:cxnLst/>
              <a:rect r="r" b="b" t="t" l="l"/>
              <a:pathLst>
                <a:path h="4727067" w="1715643">
                  <a:moveTo>
                    <a:pt x="0" y="0"/>
                  </a:moveTo>
                  <a:lnTo>
                    <a:pt x="1715643" y="0"/>
                  </a:lnTo>
                  <a:lnTo>
                    <a:pt x="1715643" y="3781679"/>
                  </a:lnTo>
                  <a:lnTo>
                    <a:pt x="857758" y="4727067"/>
                  </a:lnTo>
                  <a:lnTo>
                    <a:pt x="0" y="3781679"/>
                  </a:lnTo>
                  <a:close/>
                </a:path>
              </a:pathLst>
            </a:custGeom>
            <a:solidFill>
              <a:srgbClr val="80A94F"/>
            </a:solid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3077313" y="6375188"/>
            <a:ext cx="4732087" cy="1243638"/>
            <a:chOff x="0" y="0"/>
            <a:chExt cx="6309449" cy="1658184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309454" cy="1658185"/>
            </a:xfrm>
            <a:custGeom>
              <a:avLst/>
              <a:gdLst/>
              <a:ahLst/>
              <a:cxnLst/>
              <a:rect r="r" b="b" t="t" l="l"/>
              <a:pathLst>
                <a:path h="1658185" w="6309454">
                  <a:moveTo>
                    <a:pt x="0" y="0"/>
                  </a:moveTo>
                  <a:lnTo>
                    <a:pt x="6309454" y="0"/>
                  </a:lnTo>
                  <a:lnTo>
                    <a:pt x="6309454" y="1658185"/>
                  </a:lnTo>
                  <a:lnTo>
                    <a:pt x="0" y="1658185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0682" r="0" b="-7599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47625"/>
              <a:ext cx="6309449" cy="170580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863"/>
                </a:lnSpc>
              </a:pPr>
              <a:r>
                <a:rPr lang="en-US" b="true" sz="2799">
                  <a:solidFill>
                    <a:srgbClr val="FFFFFF"/>
                  </a:solidFill>
                  <a:latin typeface="Source Sans 3 Bold"/>
                  <a:ea typeface="Source Sans 3 Bold"/>
                  <a:cs typeface="Source Sans 3 Bold"/>
                  <a:sym typeface="Source Sans 3 Bold"/>
                </a:rPr>
                <a:t>Letting them finish before responding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028900" y="6334227"/>
            <a:ext cx="1723758" cy="1284599"/>
            <a:chOff x="0" y="0"/>
            <a:chExt cx="2298344" cy="171279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2298319" cy="1712849"/>
            </a:xfrm>
            <a:custGeom>
              <a:avLst/>
              <a:gdLst/>
              <a:ahLst/>
              <a:cxnLst/>
              <a:rect r="r" b="b" t="t" l="l"/>
              <a:pathLst>
                <a:path h="1712849" w="2298319">
                  <a:moveTo>
                    <a:pt x="0" y="0"/>
                  </a:moveTo>
                  <a:lnTo>
                    <a:pt x="2298319" y="0"/>
                  </a:lnTo>
                  <a:lnTo>
                    <a:pt x="2298319" y="1712849"/>
                  </a:lnTo>
                  <a:lnTo>
                    <a:pt x="0" y="1712849"/>
                  </a:lnTo>
                  <a:close/>
                </a:path>
              </a:pathLst>
            </a:custGeom>
            <a:solidFill>
              <a:srgbClr val="0B7743"/>
            </a:solid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1028900" y="6334227"/>
            <a:ext cx="1723758" cy="1285200"/>
            <a:chOff x="0" y="0"/>
            <a:chExt cx="2298344" cy="17136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298319" cy="1713613"/>
            </a:xfrm>
            <a:custGeom>
              <a:avLst/>
              <a:gdLst/>
              <a:ahLst/>
              <a:cxnLst/>
              <a:rect r="r" b="b" t="t" l="l"/>
              <a:pathLst>
                <a:path h="1713613" w="2298319">
                  <a:moveTo>
                    <a:pt x="0" y="0"/>
                  </a:moveTo>
                  <a:lnTo>
                    <a:pt x="2298319" y="0"/>
                  </a:lnTo>
                  <a:lnTo>
                    <a:pt x="2298319" y="1713613"/>
                  </a:lnTo>
                  <a:lnTo>
                    <a:pt x="0" y="1713613"/>
                  </a:lnTo>
                  <a:close/>
                </a:path>
              </a:pathLst>
            </a:custGeom>
            <a:solidFill>
              <a:srgbClr val="0C8148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2298344" cy="1713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39"/>
                </a:lnSpc>
              </a:pPr>
              <a:r>
                <a:rPr lang="en-US" sz="5199">
                  <a:solidFill>
                    <a:srgbClr val="FFFFFF"/>
                  </a:solidFill>
                  <a:latin typeface="Source Sans 3 Extra-Light"/>
                  <a:ea typeface="Source Sans 3 Extra-Light"/>
                  <a:cs typeface="Source Sans 3 Extra-Light"/>
                  <a:sym typeface="Source Sans 3 Extra-Light"/>
                </a:rPr>
                <a:t>04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2752706" y="3714748"/>
            <a:ext cx="4607681" cy="1285199"/>
            <a:chOff x="0" y="0"/>
            <a:chExt cx="6143574" cy="1713598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6143625" cy="1713611"/>
            </a:xfrm>
            <a:custGeom>
              <a:avLst/>
              <a:gdLst/>
              <a:ahLst/>
              <a:cxnLst/>
              <a:rect r="r" b="b" t="t" l="l"/>
              <a:pathLst>
                <a:path h="1713611" w="6143625">
                  <a:moveTo>
                    <a:pt x="6143625" y="0"/>
                  </a:moveTo>
                  <a:lnTo>
                    <a:pt x="0" y="0"/>
                  </a:lnTo>
                  <a:lnTo>
                    <a:pt x="0" y="1713611"/>
                  </a:lnTo>
                  <a:lnTo>
                    <a:pt x="6143625" y="1713611"/>
                  </a:lnTo>
                  <a:close/>
                </a:path>
              </a:pathLst>
            </a:custGeom>
            <a:solidFill>
              <a:srgbClr val="80A94F"/>
            </a:solidFill>
          </p:spPr>
        </p:sp>
      </p:grpSp>
      <p:grpSp>
        <p:nvGrpSpPr>
          <p:cNvPr name="Group 34" id="34"/>
          <p:cNvGrpSpPr/>
          <p:nvPr/>
        </p:nvGrpSpPr>
        <p:grpSpPr>
          <a:xfrm rot="-5400000">
            <a:off x="5957145" y="2585426"/>
            <a:ext cx="1286713" cy="3545319"/>
            <a:chOff x="0" y="0"/>
            <a:chExt cx="1715618" cy="4727092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715643" cy="4727067"/>
            </a:xfrm>
            <a:custGeom>
              <a:avLst/>
              <a:gdLst/>
              <a:ahLst/>
              <a:cxnLst/>
              <a:rect r="r" b="b" t="t" l="l"/>
              <a:pathLst>
                <a:path h="4727067" w="1715643">
                  <a:moveTo>
                    <a:pt x="0" y="0"/>
                  </a:moveTo>
                  <a:lnTo>
                    <a:pt x="1715643" y="0"/>
                  </a:lnTo>
                  <a:lnTo>
                    <a:pt x="1715643" y="3781679"/>
                  </a:lnTo>
                  <a:lnTo>
                    <a:pt x="857758" y="4727067"/>
                  </a:lnTo>
                  <a:lnTo>
                    <a:pt x="0" y="3781679"/>
                  </a:lnTo>
                  <a:close/>
                </a:path>
              </a:pathLst>
            </a:custGeom>
            <a:solidFill>
              <a:srgbClr val="80A94F"/>
            </a:solid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3077313" y="3689583"/>
            <a:ext cx="4311178" cy="1315850"/>
            <a:chOff x="0" y="0"/>
            <a:chExt cx="5748238" cy="1754467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5748242" cy="1754467"/>
            </a:xfrm>
            <a:custGeom>
              <a:avLst/>
              <a:gdLst/>
              <a:ahLst/>
              <a:cxnLst/>
              <a:rect r="r" b="b" t="t" l="l"/>
              <a:pathLst>
                <a:path h="1754467" w="5748242">
                  <a:moveTo>
                    <a:pt x="0" y="0"/>
                  </a:moveTo>
                  <a:lnTo>
                    <a:pt x="5748242" y="0"/>
                  </a:lnTo>
                  <a:lnTo>
                    <a:pt x="5748242" y="1754467"/>
                  </a:lnTo>
                  <a:lnTo>
                    <a:pt x="0" y="175446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4106" r="-12457" b="-9479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47625"/>
              <a:ext cx="5748238" cy="18020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863"/>
                </a:lnSpc>
              </a:pPr>
              <a:r>
                <a:rPr lang="en-US" b="true" sz="2799">
                  <a:solidFill>
                    <a:srgbClr val="FFFFFF"/>
                  </a:solidFill>
                  <a:latin typeface="Source Sans 3 Bold"/>
                  <a:ea typeface="Source Sans 3 Bold"/>
                  <a:cs typeface="Source Sans 3 Bold"/>
                  <a:sym typeface="Source Sans 3 Bold"/>
                </a:rPr>
                <a:t>Using eye contact </a:t>
              </a:r>
              <a:r>
                <a:rPr lang="en-US" sz="2799">
                  <a:solidFill>
                    <a:srgbClr val="FFFFFF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(when it feels right)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028891" y="3714729"/>
            <a:ext cx="1723758" cy="1284599"/>
            <a:chOff x="0" y="0"/>
            <a:chExt cx="2298344" cy="1712798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2298319" cy="1712849"/>
            </a:xfrm>
            <a:custGeom>
              <a:avLst/>
              <a:gdLst/>
              <a:ahLst/>
              <a:cxnLst/>
              <a:rect r="r" b="b" t="t" l="l"/>
              <a:pathLst>
                <a:path h="1712849" w="2298319">
                  <a:moveTo>
                    <a:pt x="0" y="0"/>
                  </a:moveTo>
                  <a:lnTo>
                    <a:pt x="2298319" y="0"/>
                  </a:lnTo>
                  <a:lnTo>
                    <a:pt x="2298319" y="1712849"/>
                  </a:lnTo>
                  <a:lnTo>
                    <a:pt x="0" y="1712849"/>
                  </a:lnTo>
                  <a:close/>
                </a:path>
              </a:pathLst>
            </a:custGeom>
            <a:solidFill>
              <a:srgbClr val="0B7743"/>
            </a:solid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1028891" y="3714748"/>
            <a:ext cx="1723758" cy="1285200"/>
            <a:chOff x="0" y="0"/>
            <a:chExt cx="2298344" cy="17136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298319" cy="1713613"/>
            </a:xfrm>
            <a:custGeom>
              <a:avLst/>
              <a:gdLst/>
              <a:ahLst/>
              <a:cxnLst/>
              <a:rect r="r" b="b" t="t" l="l"/>
              <a:pathLst>
                <a:path h="1713613" w="2298319">
                  <a:moveTo>
                    <a:pt x="0" y="0"/>
                  </a:moveTo>
                  <a:lnTo>
                    <a:pt x="2298319" y="0"/>
                  </a:lnTo>
                  <a:lnTo>
                    <a:pt x="2298319" y="1713613"/>
                  </a:lnTo>
                  <a:lnTo>
                    <a:pt x="0" y="1713613"/>
                  </a:lnTo>
                  <a:close/>
                </a:path>
              </a:pathLst>
            </a:custGeom>
            <a:solidFill>
              <a:srgbClr val="0C8148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0" y="0"/>
              <a:ext cx="2298344" cy="1713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39"/>
                </a:lnSpc>
              </a:pPr>
              <a:r>
                <a:rPr lang="en-US" sz="5199">
                  <a:solidFill>
                    <a:srgbClr val="FFFFFF"/>
                  </a:solidFill>
                  <a:latin typeface="Source Sans 3 Extra-Light"/>
                  <a:ea typeface="Source Sans 3 Extra-Light"/>
                  <a:cs typeface="Source Sans 3 Extra-Light"/>
                  <a:sym typeface="Source Sans 3 Extra-Light"/>
                </a:rPr>
                <a:t>02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2752515" y="2404993"/>
            <a:ext cx="4607681" cy="1285199"/>
            <a:chOff x="0" y="0"/>
            <a:chExt cx="6143574" cy="1713598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6143625" cy="1713611"/>
            </a:xfrm>
            <a:custGeom>
              <a:avLst/>
              <a:gdLst/>
              <a:ahLst/>
              <a:cxnLst/>
              <a:rect r="r" b="b" t="t" l="l"/>
              <a:pathLst>
                <a:path h="1713611" w="6143625">
                  <a:moveTo>
                    <a:pt x="6143625" y="0"/>
                  </a:moveTo>
                  <a:lnTo>
                    <a:pt x="0" y="0"/>
                  </a:lnTo>
                  <a:lnTo>
                    <a:pt x="0" y="1713611"/>
                  </a:lnTo>
                  <a:lnTo>
                    <a:pt x="6143625" y="1713611"/>
                  </a:lnTo>
                  <a:close/>
                </a:path>
              </a:pathLst>
            </a:custGeom>
            <a:solidFill>
              <a:srgbClr val="0B713F"/>
            </a:solidFill>
          </p:spPr>
        </p:sp>
      </p:grpSp>
      <p:grpSp>
        <p:nvGrpSpPr>
          <p:cNvPr name="Group 46" id="46"/>
          <p:cNvGrpSpPr/>
          <p:nvPr/>
        </p:nvGrpSpPr>
        <p:grpSpPr>
          <a:xfrm rot="-5400000">
            <a:off x="5956954" y="1275671"/>
            <a:ext cx="1286713" cy="3545319"/>
            <a:chOff x="0" y="0"/>
            <a:chExt cx="1715618" cy="4727092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715643" cy="4727067"/>
            </a:xfrm>
            <a:custGeom>
              <a:avLst/>
              <a:gdLst/>
              <a:ahLst/>
              <a:cxnLst/>
              <a:rect r="r" b="b" t="t" l="l"/>
              <a:pathLst>
                <a:path h="4727067" w="1715643">
                  <a:moveTo>
                    <a:pt x="0" y="0"/>
                  </a:moveTo>
                  <a:lnTo>
                    <a:pt x="1715643" y="0"/>
                  </a:lnTo>
                  <a:lnTo>
                    <a:pt x="1715643" y="3781679"/>
                  </a:lnTo>
                  <a:lnTo>
                    <a:pt x="857758" y="4727067"/>
                  </a:lnTo>
                  <a:lnTo>
                    <a:pt x="0" y="3781679"/>
                  </a:lnTo>
                  <a:close/>
                </a:path>
              </a:pathLst>
            </a:custGeom>
            <a:solidFill>
              <a:srgbClr val="0B713F"/>
            </a:solidFill>
          </p:spPr>
        </p:sp>
      </p:grpSp>
      <p:grpSp>
        <p:nvGrpSpPr>
          <p:cNvPr name="Group 48" id="48"/>
          <p:cNvGrpSpPr/>
          <p:nvPr/>
        </p:nvGrpSpPr>
        <p:grpSpPr>
          <a:xfrm rot="0">
            <a:off x="3077313" y="2404993"/>
            <a:ext cx="4848254" cy="1243060"/>
            <a:chOff x="0" y="0"/>
            <a:chExt cx="6464338" cy="1657414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6464343" cy="1657413"/>
            </a:xfrm>
            <a:custGeom>
              <a:avLst/>
              <a:gdLst/>
              <a:ahLst/>
              <a:cxnLst/>
              <a:rect r="r" b="b" t="t" l="l"/>
              <a:pathLst>
                <a:path h="1657413" w="6464343">
                  <a:moveTo>
                    <a:pt x="0" y="0"/>
                  </a:moveTo>
                  <a:lnTo>
                    <a:pt x="6464343" y="0"/>
                  </a:lnTo>
                  <a:lnTo>
                    <a:pt x="6464343" y="1657413"/>
                  </a:lnTo>
                  <a:lnTo>
                    <a:pt x="0" y="165741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6103" r="0" b="-15890"/>
              </a:stretch>
            </a:blipFill>
          </p:spPr>
        </p:sp>
        <p:sp>
          <p:nvSpPr>
            <p:cNvPr name="TextBox 50" id="50"/>
            <p:cNvSpPr txBox="true"/>
            <p:nvPr/>
          </p:nvSpPr>
          <p:spPr>
            <a:xfrm>
              <a:off x="0" y="-47625"/>
              <a:ext cx="6464338" cy="170503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863"/>
                </a:lnSpc>
              </a:pPr>
              <a:r>
                <a:rPr lang="en-US" b="true" sz="2799">
                  <a:solidFill>
                    <a:srgbClr val="FFFFFF"/>
                  </a:solidFill>
                  <a:latin typeface="Source Sans 3 Bold"/>
                  <a:ea typeface="Source Sans 3 Bold"/>
                  <a:cs typeface="Source Sans 3 Bold"/>
                  <a:sym typeface="Source Sans 3 Bold"/>
                </a:rPr>
                <a:t>Being present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1028700" y="2404984"/>
            <a:ext cx="1723758" cy="1284599"/>
            <a:chOff x="0" y="0"/>
            <a:chExt cx="2298344" cy="1712798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2298319" cy="1712849"/>
            </a:xfrm>
            <a:custGeom>
              <a:avLst/>
              <a:gdLst/>
              <a:ahLst/>
              <a:cxnLst/>
              <a:rect r="r" b="b" t="t" l="l"/>
              <a:pathLst>
                <a:path h="1712849" w="2298319">
                  <a:moveTo>
                    <a:pt x="0" y="0"/>
                  </a:moveTo>
                  <a:lnTo>
                    <a:pt x="2298319" y="0"/>
                  </a:lnTo>
                  <a:lnTo>
                    <a:pt x="2298319" y="1712849"/>
                  </a:lnTo>
                  <a:lnTo>
                    <a:pt x="0" y="1712849"/>
                  </a:lnTo>
                  <a:close/>
                </a:path>
              </a:pathLst>
            </a:custGeom>
            <a:solidFill>
              <a:srgbClr val="0B7743"/>
            </a:solidFill>
          </p:spPr>
        </p:sp>
      </p:grpSp>
      <p:grpSp>
        <p:nvGrpSpPr>
          <p:cNvPr name="Group 53" id="53"/>
          <p:cNvGrpSpPr/>
          <p:nvPr/>
        </p:nvGrpSpPr>
        <p:grpSpPr>
          <a:xfrm rot="0">
            <a:off x="1028700" y="2404993"/>
            <a:ext cx="1723758" cy="1285200"/>
            <a:chOff x="0" y="0"/>
            <a:chExt cx="2298344" cy="17136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2298319" cy="1713613"/>
            </a:xfrm>
            <a:custGeom>
              <a:avLst/>
              <a:gdLst/>
              <a:ahLst/>
              <a:cxnLst/>
              <a:rect r="r" b="b" t="t" l="l"/>
              <a:pathLst>
                <a:path h="1713613" w="2298319">
                  <a:moveTo>
                    <a:pt x="0" y="0"/>
                  </a:moveTo>
                  <a:lnTo>
                    <a:pt x="2298319" y="0"/>
                  </a:lnTo>
                  <a:lnTo>
                    <a:pt x="2298319" y="1713613"/>
                  </a:lnTo>
                  <a:lnTo>
                    <a:pt x="0" y="1713613"/>
                  </a:lnTo>
                  <a:close/>
                </a:path>
              </a:pathLst>
            </a:custGeom>
            <a:solidFill>
              <a:srgbClr val="0C8148"/>
            </a:solidFill>
          </p:spPr>
        </p:sp>
        <p:sp>
          <p:nvSpPr>
            <p:cNvPr name="TextBox 55" id="55"/>
            <p:cNvSpPr txBox="true"/>
            <p:nvPr/>
          </p:nvSpPr>
          <p:spPr>
            <a:xfrm>
              <a:off x="0" y="0"/>
              <a:ext cx="2298344" cy="1713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39"/>
                </a:lnSpc>
              </a:pPr>
              <a:r>
                <a:rPr lang="en-US" sz="5199">
                  <a:solidFill>
                    <a:srgbClr val="FFFFFF"/>
                  </a:solidFill>
                  <a:latin typeface="Source Sans 3 Extra-Light"/>
                  <a:ea typeface="Source Sans 3 Extra-Light"/>
                  <a:cs typeface="Source Sans 3 Extra-Light"/>
                  <a:sym typeface="Source Sans 3 Extra-Light"/>
                </a:rPr>
                <a:t>01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2752725" y="5024492"/>
            <a:ext cx="4607681" cy="1285199"/>
            <a:chOff x="0" y="0"/>
            <a:chExt cx="6143574" cy="1713598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6143625" cy="1713611"/>
            </a:xfrm>
            <a:custGeom>
              <a:avLst/>
              <a:gdLst/>
              <a:ahLst/>
              <a:cxnLst/>
              <a:rect r="r" b="b" t="t" l="l"/>
              <a:pathLst>
                <a:path h="1713611" w="6143625">
                  <a:moveTo>
                    <a:pt x="6143625" y="0"/>
                  </a:moveTo>
                  <a:lnTo>
                    <a:pt x="0" y="0"/>
                  </a:lnTo>
                  <a:lnTo>
                    <a:pt x="0" y="1713611"/>
                  </a:lnTo>
                  <a:lnTo>
                    <a:pt x="6143625" y="1713611"/>
                  </a:lnTo>
                  <a:close/>
                </a:path>
              </a:pathLst>
            </a:custGeom>
            <a:solidFill>
              <a:srgbClr val="0B713F"/>
            </a:solidFill>
          </p:spPr>
        </p:sp>
      </p:grpSp>
      <p:grpSp>
        <p:nvGrpSpPr>
          <p:cNvPr name="Group 58" id="58"/>
          <p:cNvGrpSpPr/>
          <p:nvPr/>
        </p:nvGrpSpPr>
        <p:grpSpPr>
          <a:xfrm rot="-5400000">
            <a:off x="5957164" y="3895180"/>
            <a:ext cx="1286713" cy="3545319"/>
            <a:chOff x="0" y="0"/>
            <a:chExt cx="1715618" cy="4727092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1715643" cy="4727067"/>
            </a:xfrm>
            <a:custGeom>
              <a:avLst/>
              <a:gdLst/>
              <a:ahLst/>
              <a:cxnLst/>
              <a:rect r="r" b="b" t="t" l="l"/>
              <a:pathLst>
                <a:path h="4727067" w="1715643">
                  <a:moveTo>
                    <a:pt x="0" y="0"/>
                  </a:moveTo>
                  <a:lnTo>
                    <a:pt x="1715643" y="0"/>
                  </a:lnTo>
                  <a:lnTo>
                    <a:pt x="1715643" y="3781679"/>
                  </a:lnTo>
                  <a:lnTo>
                    <a:pt x="857758" y="4727067"/>
                  </a:lnTo>
                  <a:lnTo>
                    <a:pt x="0" y="3781679"/>
                  </a:lnTo>
                  <a:close/>
                </a:path>
              </a:pathLst>
            </a:custGeom>
            <a:solidFill>
              <a:srgbClr val="0B713F"/>
            </a:solidFill>
          </p:spPr>
        </p:sp>
      </p:grpSp>
      <p:grpSp>
        <p:nvGrpSpPr>
          <p:cNvPr name="Group 60" id="60"/>
          <p:cNvGrpSpPr/>
          <p:nvPr/>
        </p:nvGrpSpPr>
        <p:grpSpPr>
          <a:xfrm rot="0">
            <a:off x="3077313" y="5024483"/>
            <a:ext cx="4795047" cy="1223851"/>
            <a:chOff x="0" y="0"/>
            <a:chExt cx="6393396" cy="1631801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6393393" cy="1631807"/>
            </a:xfrm>
            <a:custGeom>
              <a:avLst/>
              <a:gdLst/>
              <a:ahLst/>
              <a:cxnLst/>
              <a:rect r="r" b="b" t="t" l="l"/>
              <a:pathLst>
                <a:path h="1631807" w="6393393">
                  <a:moveTo>
                    <a:pt x="0" y="0"/>
                  </a:moveTo>
                  <a:lnTo>
                    <a:pt x="6393393" y="0"/>
                  </a:lnTo>
                  <a:lnTo>
                    <a:pt x="6393393" y="1631807"/>
                  </a:lnTo>
                  <a:lnTo>
                    <a:pt x="0" y="163180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0431" r="0" b="-12253"/>
              </a:stretch>
            </a:blipFill>
          </p:spPr>
        </p:sp>
        <p:sp>
          <p:nvSpPr>
            <p:cNvPr name="TextBox 62" id="62"/>
            <p:cNvSpPr txBox="true"/>
            <p:nvPr/>
          </p:nvSpPr>
          <p:spPr>
            <a:xfrm>
              <a:off x="0" y="-47625"/>
              <a:ext cx="6393396" cy="167942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863"/>
                </a:lnSpc>
              </a:pPr>
              <a:r>
                <a:rPr lang="en-US" b="true" sz="2799">
                  <a:solidFill>
                    <a:srgbClr val="FFFFFF"/>
                  </a:solidFill>
                  <a:latin typeface="Source Sans 3 Bold"/>
                  <a:ea typeface="Source Sans 3 Bold"/>
                  <a:cs typeface="Source Sans 3 Bold"/>
                  <a:sym typeface="Source Sans 3 Bold"/>
                </a:rPr>
                <a:t>Putting your phone down </a:t>
              </a:r>
            </a:p>
          </p:txBody>
        </p:sp>
      </p:grpSp>
      <p:grpSp>
        <p:nvGrpSpPr>
          <p:cNvPr name="Group 63" id="63"/>
          <p:cNvGrpSpPr/>
          <p:nvPr/>
        </p:nvGrpSpPr>
        <p:grpSpPr>
          <a:xfrm rot="0">
            <a:off x="1028900" y="5024483"/>
            <a:ext cx="1723758" cy="1284599"/>
            <a:chOff x="0" y="0"/>
            <a:chExt cx="2298344" cy="1712798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2298319" cy="1712849"/>
            </a:xfrm>
            <a:custGeom>
              <a:avLst/>
              <a:gdLst/>
              <a:ahLst/>
              <a:cxnLst/>
              <a:rect r="r" b="b" t="t" l="l"/>
              <a:pathLst>
                <a:path h="1712849" w="2298319">
                  <a:moveTo>
                    <a:pt x="0" y="0"/>
                  </a:moveTo>
                  <a:lnTo>
                    <a:pt x="2298319" y="0"/>
                  </a:lnTo>
                  <a:lnTo>
                    <a:pt x="2298319" y="1712849"/>
                  </a:lnTo>
                  <a:lnTo>
                    <a:pt x="0" y="1712849"/>
                  </a:lnTo>
                  <a:close/>
                </a:path>
              </a:pathLst>
            </a:custGeom>
            <a:solidFill>
              <a:srgbClr val="0B7743"/>
            </a:solidFill>
          </p:spPr>
        </p:sp>
      </p:grpSp>
      <p:grpSp>
        <p:nvGrpSpPr>
          <p:cNvPr name="Group 65" id="65"/>
          <p:cNvGrpSpPr/>
          <p:nvPr/>
        </p:nvGrpSpPr>
        <p:grpSpPr>
          <a:xfrm rot="0">
            <a:off x="1028900" y="5024492"/>
            <a:ext cx="1723758" cy="1285200"/>
            <a:chOff x="0" y="0"/>
            <a:chExt cx="2298344" cy="1713600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2298319" cy="1713613"/>
            </a:xfrm>
            <a:custGeom>
              <a:avLst/>
              <a:gdLst/>
              <a:ahLst/>
              <a:cxnLst/>
              <a:rect r="r" b="b" t="t" l="l"/>
              <a:pathLst>
                <a:path h="1713613" w="2298319">
                  <a:moveTo>
                    <a:pt x="0" y="0"/>
                  </a:moveTo>
                  <a:lnTo>
                    <a:pt x="2298319" y="0"/>
                  </a:lnTo>
                  <a:lnTo>
                    <a:pt x="2298319" y="1713613"/>
                  </a:lnTo>
                  <a:lnTo>
                    <a:pt x="0" y="1713613"/>
                  </a:lnTo>
                  <a:close/>
                </a:path>
              </a:pathLst>
            </a:custGeom>
            <a:solidFill>
              <a:srgbClr val="0C8148"/>
            </a:solidFill>
          </p:spPr>
        </p:sp>
        <p:sp>
          <p:nvSpPr>
            <p:cNvPr name="TextBox 67" id="67"/>
            <p:cNvSpPr txBox="true"/>
            <p:nvPr/>
          </p:nvSpPr>
          <p:spPr>
            <a:xfrm>
              <a:off x="0" y="0"/>
              <a:ext cx="2298344" cy="1713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39"/>
                </a:lnSpc>
              </a:pPr>
              <a:r>
                <a:rPr lang="en-US" sz="5199">
                  <a:solidFill>
                    <a:srgbClr val="FFFFFF"/>
                  </a:solidFill>
                  <a:latin typeface="Source Sans 3 Extra-Light"/>
                  <a:ea typeface="Source Sans 3 Extra-Light"/>
                  <a:cs typeface="Source Sans 3 Extra-Light"/>
                  <a:sym typeface="Source Sans 3 Extra-Light"/>
                </a:rPr>
                <a:t>03</a:t>
              </a:r>
            </a:p>
          </p:txBody>
        </p:sp>
      </p:grpSp>
      <p:sp>
        <p:nvSpPr>
          <p:cNvPr name="TextBox 68" id="68"/>
          <p:cNvSpPr txBox="true"/>
          <p:nvPr/>
        </p:nvSpPr>
        <p:spPr>
          <a:xfrm rot="0">
            <a:off x="9331156" y="2081124"/>
            <a:ext cx="7928144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80"/>
              </a:lnSpc>
            </a:pPr>
            <a:r>
              <a:rPr lang="en-US" sz="3900">
                <a:solidFill>
                  <a:srgbClr val="010204"/>
                </a:solidFill>
                <a:latin typeface="Source Sans 3"/>
                <a:ea typeface="Source Sans 3"/>
                <a:cs typeface="Source Sans 3"/>
                <a:sym typeface="Source Sans 3"/>
              </a:rPr>
              <a:t>Reflect back what you hear</a:t>
            </a:r>
          </a:p>
        </p:txBody>
      </p:sp>
      <p:grpSp>
        <p:nvGrpSpPr>
          <p:cNvPr name="Group 69" id="69"/>
          <p:cNvGrpSpPr/>
          <p:nvPr/>
        </p:nvGrpSpPr>
        <p:grpSpPr>
          <a:xfrm rot="0">
            <a:off x="9486009" y="3047283"/>
            <a:ext cx="6787951" cy="2455201"/>
            <a:chOff x="0" y="0"/>
            <a:chExt cx="1966271" cy="711200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1966271" cy="711200"/>
            </a:xfrm>
            <a:custGeom>
              <a:avLst/>
              <a:gdLst/>
              <a:ahLst/>
              <a:cxnLst/>
              <a:rect r="r" b="b" t="t" l="l"/>
              <a:pathLst>
                <a:path h="711200" w="1966271">
                  <a:moveTo>
                    <a:pt x="1664192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275871"/>
                  </a:cubicBezTo>
                  <a:cubicBezTo>
                    <a:pt x="0" y="386169"/>
                    <a:pt x="66279" y="481310"/>
                    <a:pt x="162037" y="525451"/>
                  </a:cubicBezTo>
                  <a:lnTo>
                    <a:pt x="162037" y="711200"/>
                  </a:lnTo>
                  <a:lnTo>
                    <a:pt x="353844" y="551732"/>
                  </a:lnTo>
                  <a:lnTo>
                    <a:pt x="1664192" y="551732"/>
                  </a:lnTo>
                  <a:cubicBezTo>
                    <a:pt x="1839834" y="551732"/>
                    <a:pt x="1966271" y="428220"/>
                    <a:pt x="1966271" y="275861"/>
                  </a:cubicBezTo>
                  <a:cubicBezTo>
                    <a:pt x="1966282" y="123512"/>
                    <a:pt x="1839834" y="0"/>
                    <a:pt x="1664192" y="0"/>
                  </a:cubicBezTo>
                  <a:close/>
                </a:path>
              </a:pathLst>
            </a:custGeom>
            <a:solidFill>
              <a:srgbClr val="80A94F"/>
            </a:solidFill>
          </p:spPr>
        </p:sp>
        <p:sp>
          <p:nvSpPr>
            <p:cNvPr name="TextBox 71" id="71"/>
            <p:cNvSpPr txBox="true"/>
            <p:nvPr/>
          </p:nvSpPr>
          <p:spPr>
            <a:xfrm>
              <a:off x="0" y="66675"/>
              <a:ext cx="1966271" cy="454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1"/>
                </a:lnSpc>
              </a:pPr>
            </a:p>
          </p:txBody>
        </p:sp>
      </p:grpSp>
      <p:grpSp>
        <p:nvGrpSpPr>
          <p:cNvPr name="Group 72" id="72"/>
          <p:cNvGrpSpPr/>
          <p:nvPr/>
        </p:nvGrpSpPr>
        <p:grpSpPr>
          <a:xfrm rot="0">
            <a:off x="11652601" y="5084936"/>
            <a:ext cx="6432946" cy="2326796"/>
            <a:chOff x="0" y="0"/>
            <a:chExt cx="1966271" cy="711200"/>
          </a:xfrm>
        </p:grpSpPr>
        <p:sp>
          <p:nvSpPr>
            <p:cNvPr name="Freeform 73" id="73"/>
            <p:cNvSpPr/>
            <p:nvPr/>
          </p:nvSpPr>
          <p:spPr>
            <a:xfrm flipH="false" flipV="false" rot="0">
              <a:off x="0" y="0"/>
              <a:ext cx="1966271" cy="711200"/>
            </a:xfrm>
            <a:custGeom>
              <a:avLst/>
              <a:gdLst/>
              <a:ahLst/>
              <a:cxnLst/>
              <a:rect r="r" b="b" t="t" l="l"/>
              <a:pathLst>
                <a:path h="711200" w="1966271">
                  <a:moveTo>
                    <a:pt x="1664192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275871"/>
                  </a:cubicBezTo>
                  <a:cubicBezTo>
                    <a:pt x="0" y="386169"/>
                    <a:pt x="66279" y="481310"/>
                    <a:pt x="162037" y="525451"/>
                  </a:cubicBezTo>
                  <a:lnTo>
                    <a:pt x="162037" y="711200"/>
                  </a:lnTo>
                  <a:lnTo>
                    <a:pt x="353844" y="551732"/>
                  </a:lnTo>
                  <a:lnTo>
                    <a:pt x="1664192" y="551732"/>
                  </a:lnTo>
                  <a:cubicBezTo>
                    <a:pt x="1839834" y="551732"/>
                    <a:pt x="1966271" y="428220"/>
                    <a:pt x="1966271" y="275861"/>
                  </a:cubicBezTo>
                  <a:cubicBezTo>
                    <a:pt x="1966282" y="123512"/>
                    <a:pt x="1839834" y="0"/>
                    <a:pt x="1664192" y="0"/>
                  </a:cubicBezTo>
                  <a:close/>
                </a:path>
              </a:pathLst>
            </a:custGeom>
            <a:solidFill>
              <a:srgbClr val="FFE599"/>
            </a:solidFill>
          </p:spPr>
        </p:sp>
        <p:sp>
          <p:nvSpPr>
            <p:cNvPr name="TextBox 74" id="74"/>
            <p:cNvSpPr txBox="true"/>
            <p:nvPr/>
          </p:nvSpPr>
          <p:spPr>
            <a:xfrm>
              <a:off x="0" y="66675"/>
              <a:ext cx="1966271" cy="454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1"/>
                </a:lnSpc>
              </a:pPr>
            </a:p>
          </p:txBody>
        </p:sp>
      </p:grpSp>
      <p:grpSp>
        <p:nvGrpSpPr>
          <p:cNvPr name="Group 75" id="75"/>
          <p:cNvGrpSpPr/>
          <p:nvPr/>
        </p:nvGrpSpPr>
        <p:grpSpPr>
          <a:xfrm rot="0">
            <a:off x="9859080" y="7143330"/>
            <a:ext cx="6432946" cy="2326796"/>
            <a:chOff x="0" y="0"/>
            <a:chExt cx="1966271" cy="711200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1966271" cy="711200"/>
            </a:xfrm>
            <a:custGeom>
              <a:avLst/>
              <a:gdLst/>
              <a:ahLst/>
              <a:cxnLst/>
              <a:rect r="r" b="b" t="t" l="l"/>
              <a:pathLst>
                <a:path h="711200" w="1966271">
                  <a:moveTo>
                    <a:pt x="1664192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275871"/>
                  </a:cubicBezTo>
                  <a:cubicBezTo>
                    <a:pt x="0" y="386169"/>
                    <a:pt x="66279" y="481310"/>
                    <a:pt x="162037" y="525451"/>
                  </a:cubicBezTo>
                  <a:lnTo>
                    <a:pt x="162037" y="711200"/>
                  </a:lnTo>
                  <a:lnTo>
                    <a:pt x="353844" y="551732"/>
                  </a:lnTo>
                  <a:lnTo>
                    <a:pt x="1664192" y="551732"/>
                  </a:lnTo>
                  <a:cubicBezTo>
                    <a:pt x="1839834" y="551732"/>
                    <a:pt x="1966271" y="428220"/>
                    <a:pt x="1966271" y="275861"/>
                  </a:cubicBezTo>
                  <a:cubicBezTo>
                    <a:pt x="1966282" y="123512"/>
                    <a:pt x="1839834" y="0"/>
                    <a:pt x="1664192" y="0"/>
                  </a:cubicBezTo>
                  <a:close/>
                </a:path>
              </a:pathLst>
            </a:custGeom>
            <a:solidFill>
              <a:srgbClr val="5EB86D"/>
            </a:solidFill>
          </p:spPr>
        </p:sp>
        <p:sp>
          <p:nvSpPr>
            <p:cNvPr name="TextBox 77" id="77"/>
            <p:cNvSpPr txBox="true"/>
            <p:nvPr/>
          </p:nvSpPr>
          <p:spPr>
            <a:xfrm>
              <a:off x="0" y="66675"/>
              <a:ext cx="1966271" cy="454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1"/>
                </a:lnSpc>
              </a:pPr>
            </a:p>
          </p:txBody>
        </p:sp>
      </p:grpSp>
      <p:sp>
        <p:nvSpPr>
          <p:cNvPr name="TextBox 78" id="78"/>
          <p:cNvSpPr txBox="true"/>
          <p:nvPr/>
        </p:nvSpPr>
        <p:spPr>
          <a:xfrm rot="0">
            <a:off x="10268780" y="3243665"/>
            <a:ext cx="5222410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“It sounds like that’s been stressful for you and you’re still showing up.”</a:t>
            </a:r>
          </a:p>
        </p:txBody>
      </p:sp>
      <p:sp>
        <p:nvSpPr>
          <p:cNvPr name="TextBox 79" id="79"/>
          <p:cNvSpPr txBox="true"/>
          <p:nvPr/>
        </p:nvSpPr>
        <p:spPr>
          <a:xfrm rot="0">
            <a:off x="12257869" y="5282505"/>
            <a:ext cx="5222410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“That sounds really tough. I feel like you are  handling it with a lot of courage.”</a:t>
            </a:r>
          </a:p>
        </p:txBody>
      </p:sp>
      <p:sp>
        <p:nvSpPr>
          <p:cNvPr name="TextBox 80" id="80"/>
          <p:cNvSpPr txBox="true"/>
          <p:nvPr/>
        </p:nvSpPr>
        <p:spPr>
          <a:xfrm rot="0">
            <a:off x="10449630" y="7482418"/>
            <a:ext cx="5222410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“So you’re feeling unsure about school right now?”</a:t>
            </a:r>
          </a:p>
          <a:p>
            <a:pPr algn="ctr">
              <a:lnSpc>
                <a:spcPts val="3839"/>
              </a:lnSpc>
              <a:spcBef>
                <a:spcPct val="0"/>
              </a:spcBef>
            </a:pPr>
          </a:p>
        </p:txBody>
      </p:sp>
      <p:sp>
        <p:nvSpPr>
          <p:cNvPr name="TextBox 81" id="81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82" id="82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50046" y="861366"/>
            <a:ext cx="13640552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79"/>
              </a:lnSpc>
            </a:pPr>
            <a:r>
              <a:rPr lang="en-US" sz="8899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center their experience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6258907" y="2723806"/>
            <a:ext cx="6331121" cy="6308099"/>
          </a:xfrm>
          <a:custGeom>
            <a:avLst/>
            <a:gdLst/>
            <a:ahLst/>
            <a:cxnLst/>
            <a:rect r="r" b="b" t="t" l="l"/>
            <a:pathLst>
              <a:path h="6308099" w="6331121">
                <a:moveTo>
                  <a:pt x="0" y="0"/>
                </a:moveTo>
                <a:lnTo>
                  <a:pt x="6331121" y="0"/>
                </a:lnTo>
                <a:lnTo>
                  <a:pt x="6331121" y="6308098"/>
                </a:lnTo>
                <a:lnTo>
                  <a:pt x="0" y="63080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4" id="4"/>
          <p:cNvSpPr/>
          <p:nvPr/>
        </p:nvSpPr>
        <p:spPr>
          <a:xfrm>
            <a:off x="5892466" y="4052764"/>
            <a:ext cx="2775591" cy="0"/>
          </a:xfrm>
          <a:prstGeom prst="line">
            <a:avLst/>
          </a:prstGeom>
          <a:ln cap="flat" w="28575">
            <a:solidFill>
              <a:srgbClr val="2E2C28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595213" y="2898583"/>
            <a:ext cx="5991100" cy="2087697"/>
            <a:chOff x="0" y="0"/>
            <a:chExt cx="1577903" cy="54984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77903" cy="549846"/>
            </a:xfrm>
            <a:custGeom>
              <a:avLst/>
              <a:gdLst/>
              <a:ahLst/>
              <a:cxnLst/>
              <a:rect r="r" b="b" t="t" l="l"/>
              <a:pathLst>
                <a:path h="549846" w="1577903">
                  <a:moveTo>
                    <a:pt x="65904" y="0"/>
                  </a:moveTo>
                  <a:lnTo>
                    <a:pt x="1511999" y="0"/>
                  </a:lnTo>
                  <a:cubicBezTo>
                    <a:pt x="1548397" y="0"/>
                    <a:pt x="1577903" y="29506"/>
                    <a:pt x="1577903" y="65904"/>
                  </a:cubicBezTo>
                  <a:lnTo>
                    <a:pt x="1577903" y="483942"/>
                  </a:lnTo>
                  <a:cubicBezTo>
                    <a:pt x="1577903" y="501421"/>
                    <a:pt x="1570959" y="518184"/>
                    <a:pt x="1558600" y="530543"/>
                  </a:cubicBezTo>
                  <a:cubicBezTo>
                    <a:pt x="1546241" y="542903"/>
                    <a:pt x="1529478" y="549846"/>
                    <a:pt x="1511999" y="549846"/>
                  </a:cubicBezTo>
                  <a:lnTo>
                    <a:pt x="65904" y="549846"/>
                  </a:lnTo>
                  <a:cubicBezTo>
                    <a:pt x="29506" y="549846"/>
                    <a:pt x="0" y="520340"/>
                    <a:pt x="0" y="483942"/>
                  </a:cubicBezTo>
                  <a:lnTo>
                    <a:pt x="0" y="65904"/>
                  </a:lnTo>
                  <a:cubicBezTo>
                    <a:pt x="0" y="29506"/>
                    <a:pt x="29506" y="0"/>
                    <a:pt x="65904" y="0"/>
                  </a:cubicBezTo>
                  <a:close/>
                </a:path>
              </a:pathLst>
            </a:custGeom>
            <a:solidFill>
              <a:srgbClr val="C1976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577903" cy="5879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8021453" y="5541747"/>
            <a:ext cx="3314721" cy="2200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24"/>
              </a:lnSpc>
            </a:pPr>
            <a:r>
              <a:rPr lang="en-US" b="true" sz="4854">
                <a:solidFill>
                  <a:srgbClr val="FFD058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Pause and ask yourself:</a:t>
            </a:r>
          </a:p>
        </p:txBody>
      </p:sp>
      <p:sp>
        <p:nvSpPr>
          <p:cNvPr name="Freeform 9" id="9"/>
          <p:cNvSpPr/>
          <p:nvPr/>
        </p:nvSpPr>
        <p:spPr>
          <a:xfrm flipH="true" flipV="false" rot="0">
            <a:off x="16765268" y="735247"/>
            <a:ext cx="2605433" cy="3977117"/>
          </a:xfrm>
          <a:custGeom>
            <a:avLst/>
            <a:gdLst/>
            <a:ahLst/>
            <a:cxnLst/>
            <a:rect r="r" b="b" t="t" l="l"/>
            <a:pathLst>
              <a:path h="3977117" w="2605433">
                <a:moveTo>
                  <a:pt x="2605433" y="0"/>
                </a:moveTo>
                <a:lnTo>
                  <a:pt x="0" y="0"/>
                </a:lnTo>
                <a:lnTo>
                  <a:pt x="0" y="3977117"/>
                </a:lnTo>
                <a:lnTo>
                  <a:pt x="2605433" y="3977117"/>
                </a:lnTo>
                <a:lnTo>
                  <a:pt x="260543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0" id="10"/>
          <p:cNvSpPr/>
          <p:nvPr/>
        </p:nvSpPr>
        <p:spPr>
          <a:xfrm>
            <a:off x="11336174" y="5482221"/>
            <a:ext cx="1514721" cy="59526"/>
          </a:xfrm>
          <a:prstGeom prst="line">
            <a:avLst/>
          </a:prstGeom>
          <a:ln cap="flat" w="28575">
            <a:solidFill>
              <a:srgbClr val="2E2C28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1" id="11"/>
          <p:cNvGrpSpPr/>
          <p:nvPr/>
        </p:nvGrpSpPr>
        <p:grpSpPr>
          <a:xfrm rot="0">
            <a:off x="946742" y="3354842"/>
            <a:ext cx="5088534" cy="1205027"/>
            <a:chOff x="0" y="0"/>
            <a:chExt cx="7966977" cy="188667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966979" cy="1886677"/>
            </a:xfrm>
            <a:custGeom>
              <a:avLst/>
              <a:gdLst/>
              <a:ahLst/>
              <a:cxnLst/>
              <a:rect r="r" b="b" t="t" l="l"/>
              <a:pathLst>
                <a:path h="1886677" w="7966979">
                  <a:moveTo>
                    <a:pt x="0" y="0"/>
                  </a:moveTo>
                  <a:lnTo>
                    <a:pt x="7966979" y="0"/>
                  </a:lnTo>
                  <a:lnTo>
                    <a:pt x="7966979" y="1886677"/>
                  </a:lnTo>
                  <a:lnTo>
                    <a:pt x="0" y="1886677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43504" r="0" b="-21056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7966977" cy="195335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53"/>
                </a:lnSpc>
              </a:pPr>
              <a:r>
                <a:rPr lang="en-US" sz="3299">
                  <a:solidFill>
                    <a:srgbClr val="FFFFFF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“Is my rol</a:t>
              </a:r>
              <a:r>
                <a:rPr lang="en-US" sz="3299">
                  <a:solidFill>
                    <a:srgbClr val="FFFFFF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e to simply listen or offer advice, or both?”</a:t>
              </a: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-741296" y="7024225"/>
            <a:ext cx="2381168" cy="3634783"/>
          </a:xfrm>
          <a:custGeom>
            <a:avLst/>
            <a:gdLst/>
            <a:ahLst/>
            <a:cxnLst/>
            <a:rect r="r" b="b" t="t" l="l"/>
            <a:pathLst>
              <a:path h="3634783" w="2381168">
                <a:moveTo>
                  <a:pt x="0" y="0"/>
                </a:moveTo>
                <a:lnTo>
                  <a:pt x="2381168" y="0"/>
                </a:lnTo>
                <a:lnTo>
                  <a:pt x="2381168" y="3634783"/>
                </a:lnTo>
                <a:lnTo>
                  <a:pt x="0" y="36347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5" id="15"/>
          <p:cNvSpPr/>
          <p:nvPr/>
        </p:nvSpPr>
        <p:spPr>
          <a:xfrm flipV="true">
            <a:off x="5576870" y="7309034"/>
            <a:ext cx="1436459" cy="14288"/>
          </a:xfrm>
          <a:prstGeom prst="line">
            <a:avLst/>
          </a:prstGeom>
          <a:ln cap="flat" w="28575">
            <a:solidFill>
              <a:srgbClr val="2E2C28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6" id="16"/>
          <p:cNvGrpSpPr/>
          <p:nvPr/>
        </p:nvGrpSpPr>
        <p:grpSpPr>
          <a:xfrm rot="0">
            <a:off x="650046" y="5691666"/>
            <a:ext cx="5991100" cy="2240097"/>
            <a:chOff x="0" y="0"/>
            <a:chExt cx="1577903" cy="58998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577903" cy="589984"/>
            </a:xfrm>
            <a:custGeom>
              <a:avLst/>
              <a:gdLst/>
              <a:ahLst/>
              <a:cxnLst/>
              <a:rect r="r" b="b" t="t" l="l"/>
              <a:pathLst>
                <a:path h="589984" w="1577903">
                  <a:moveTo>
                    <a:pt x="65904" y="0"/>
                  </a:moveTo>
                  <a:lnTo>
                    <a:pt x="1511999" y="0"/>
                  </a:lnTo>
                  <a:cubicBezTo>
                    <a:pt x="1548397" y="0"/>
                    <a:pt x="1577903" y="29506"/>
                    <a:pt x="1577903" y="65904"/>
                  </a:cubicBezTo>
                  <a:lnTo>
                    <a:pt x="1577903" y="524080"/>
                  </a:lnTo>
                  <a:cubicBezTo>
                    <a:pt x="1577903" y="541559"/>
                    <a:pt x="1570959" y="558322"/>
                    <a:pt x="1558600" y="570682"/>
                  </a:cubicBezTo>
                  <a:cubicBezTo>
                    <a:pt x="1546241" y="583041"/>
                    <a:pt x="1529478" y="589984"/>
                    <a:pt x="1511999" y="589984"/>
                  </a:cubicBezTo>
                  <a:lnTo>
                    <a:pt x="65904" y="589984"/>
                  </a:lnTo>
                  <a:cubicBezTo>
                    <a:pt x="29506" y="589984"/>
                    <a:pt x="0" y="560478"/>
                    <a:pt x="0" y="524080"/>
                  </a:cubicBezTo>
                  <a:lnTo>
                    <a:pt x="0" y="65904"/>
                  </a:lnTo>
                  <a:cubicBezTo>
                    <a:pt x="0" y="29506"/>
                    <a:pt x="29506" y="0"/>
                    <a:pt x="65904" y="0"/>
                  </a:cubicBezTo>
                  <a:close/>
                </a:path>
              </a:pathLst>
            </a:custGeom>
            <a:solidFill>
              <a:srgbClr val="91523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1577903" cy="6280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001575" y="6181232"/>
            <a:ext cx="5088534" cy="1292992"/>
            <a:chOff x="0" y="0"/>
            <a:chExt cx="7966977" cy="2024402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966979" cy="2024403"/>
            </a:xfrm>
            <a:custGeom>
              <a:avLst/>
              <a:gdLst/>
              <a:ahLst/>
              <a:cxnLst/>
              <a:rect r="r" b="b" t="t" l="l"/>
              <a:pathLst>
                <a:path h="2024403" w="7966979">
                  <a:moveTo>
                    <a:pt x="0" y="0"/>
                  </a:moveTo>
                  <a:lnTo>
                    <a:pt x="7966979" y="0"/>
                  </a:lnTo>
                  <a:lnTo>
                    <a:pt x="7966979" y="2024403"/>
                  </a:lnTo>
                  <a:lnTo>
                    <a:pt x="0" y="2024403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40544" r="0" b="-12820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66675"/>
              <a:ext cx="7966977" cy="20910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691"/>
                </a:lnSpc>
              </a:pPr>
              <a:r>
                <a:rPr lang="en-US" sz="3399">
                  <a:solidFill>
                    <a:srgbClr val="FFFFFF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“Is this rel</a:t>
              </a:r>
              <a:r>
                <a:rPr lang="en-US" sz="3399">
                  <a:solidFill>
                    <a:srgbClr val="FFFFFF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evant to what they’re talking about?”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1869129" y="4542664"/>
            <a:ext cx="5991100" cy="2670383"/>
            <a:chOff x="0" y="0"/>
            <a:chExt cx="1577903" cy="70331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577903" cy="703311"/>
            </a:xfrm>
            <a:custGeom>
              <a:avLst/>
              <a:gdLst/>
              <a:ahLst/>
              <a:cxnLst/>
              <a:rect r="r" b="b" t="t" l="l"/>
              <a:pathLst>
                <a:path h="703311" w="1577903">
                  <a:moveTo>
                    <a:pt x="65904" y="0"/>
                  </a:moveTo>
                  <a:lnTo>
                    <a:pt x="1511999" y="0"/>
                  </a:lnTo>
                  <a:cubicBezTo>
                    <a:pt x="1548397" y="0"/>
                    <a:pt x="1577903" y="29506"/>
                    <a:pt x="1577903" y="65904"/>
                  </a:cubicBezTo>
                  <a:lnTo>
                    <a:pt x="1577903" y="637407"/>
                  </a:lnTo>
                  <a:cubicBezTo>
                    <a:pt x="1577903" y="654885"/>
                    <a:pt x="1570959" y="671648"/>
                    <a:pt x="1558600" y="684008"/>
                  </a:cubicBezTo>
                  <a:cubicBezTo>
                    <a:pt x="1546241" y="696367"/>
                    <a:pt x="1529478" y="703311"/>
                    <a:pt x="1511999" y="703311"/>
                  </a:cubicBezTo>
                  <a:lnTo>
                    <a:pt x="65904" y="703311"/>
                  </a:lnTo>
                  <a:cubicBezTo>
                    <a:pt x="29506" y="703311"/>
                    <a:pt x="0" y="673804"/>
                    <a:pt x="0" y="637407"/>
                  </a:cubicBezTo>
                  <a:lnTo>
                    <a:pt x="0" y="65904"/>
                  </a:lnTo>
                  <a:cubicBezTo>
                    <a:pt x="0" y="29506"/>
                    <a:pt x="29506" y="0"/>
                    <a:pt x="65904" y="0"/>
                  </a:cubicBezTo>
                  <a:close/>
                </a:path>
              </a:pathLst>
            </a:custGeom>
            <a:solidFill>
              <a:srgbClr val="F8926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1577903" cy="7414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2614279" y="4962264"/>
            <a:ext cx="4710228" cy="1835556"/>
            <a:chOff x="0" y="0"/>
            <a:chExt cx="7374673" cy="2873879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7374675" cy="2873880"/>
            </a:xfrm>
            <a:custGeom>
              <a:avLst/>
              <a:gdLst/>
              <a:ahLst/>
              <a:cxnLst/>
              <a:rect r="r" b="b" t="t" l="l"/>
              <a:pathLst>
                <a:path h="2873880" w="7374675">
                  <a:moveTo>
                    <a:pt x="0" y="0"/>
                  </a:moveTo>
                  <a:lnTo>
                    <a:pt x="7374675" y="0"/>
                  </a:lnTo>
                  <a:lnTo>
                    <a:pt x="7374675" y="2873880"/>
                  </a:lnTo>
                  <a:lnTo>
                    <a:pt x="0" y="287388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28560" r="-8031" b="20527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66675"/>
              <a:ext cx="7374673" cy="29405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691"/>
                </a:lnSpc>
              </a:pPr>
              <a:r>
                <a:rPr lang="en-US" sz="3399">
                  <a:solidFill>
                    <a:srgbClr val="FFFFFF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“Will</a:t>
              </a:r>
              <a:r>
                <a:rPr lang="en-US" sz="3399">
                  <a:solidFill>
                    <a:srgbClr val="FFFFFF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 this help them feel understood, not overshadowed?”</a:t>
              </a: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308506" y="-117129"/>
            <a:ext cx="9144000" cy="10404129"/>
            <a:chOff x="0" y="0"/>
            <a:chExt cx="12192000" cy="1387217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92000" cy="13872172"/>
            </a:xfrm>
            <a:custGeom>
              <a:avLst/>
              <a:gdLst/>
              <a:ahLst/>
              <a:cxnLst/>
              <a:rect r="r" b="b" t="t" l="l"/>
              <a:pathLst>
                <a:path h="13872172" w="12192000">
                  <a:moveTo>
                    <a:pt x="0" y="0"/>
                  </a:moveTo>
                  <a:lnTo>
                    <a:pt x="12192000" y="0"/>
                  </a:lnTo>
                  <a:lnTo>
                    <a:pt x="12192000" y="13872172"/>
                  </a:lnTo>
                  <a:lnTo>
                    <a:pt x="0" y="13872172"/>
                  </a:lnTo>
                  <a:close/>
                </a:path>
              </a:pathLst>
            </a:custGeom>
            <a:solidFill>
              <a:srgbClr val="F6E6D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9486009" y="2574609"/>
            <a:ext cx="6787951" cy="2455201"/>
            <a:chOff x="0" y="0"/>
            <a:chExt cx="1966271" cy="711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966271" cy="711200"/>
            </a:xfrm>
            <a:custGeom>
              <a:avLst/>
              <a:gdLst/>
              <a:ahLst/>
              <a:cxnLst/>
              <a:rect r="r" b="b" t="t" l="l"/>
              <a:pathLst>
                <a:path h="711200" w="1966271">
                  <a:moveTo>
                    <a:pt x="1664192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275871"/>
                  </a:cubicBezTo>
                  <a:cubicBezTo>
                    <a:pt x="0" y="386169"/>
                    <a:pt x="66279" y="481310"/>
                    <a:pt x="162037" y="525451"/>
                  </a:cubicBezTo>
                  <a:lnTo>
                    <a:pt x="162037" y="711200"/>
                  </a:lnTo>
                  <a:lnTo>
                    <a:pt x="353844" y="551732"/>
                  </a:lnTo>
                  <a:lnTo>
                    <a:pt x="1664192" y="551732"/>
                  </a:lnTo>
                  <a:cubicBezTo>
                    <a:pt x="1839834" y="551732"/>
                    <a:pt x="1966271" y="428220"/>
                    <a:pt x="1966271" y="275861"/>
                  </a:cubicBezTo>
                  <a:cubicBezTo>
                    <a:pt x="1966282" y="123512"/>
                    <a:pt x="1839834" y="0"/>
                    <a:pt x="1664192" y="0"/>
                  </a:cubicBezTo>
                  <a:close/>
                </a:path>
              </a:pathLst>
            </a:custGeom>
            <a:solidFill>
              <a:srgbClr val="FFC98B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66675"/>
              <a:ext cx="1966271" cy="454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1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1080191" y="4612261"/>
            <a:ext cx="7005356" cy="2537784"/>
            <a:chOff x="0" y="0"/>
            <a:chExt cx="2141232" cy="77569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141232" cy="775690"/>
            </a:xfrm>
            <a:custGeom>
              <a:avLst/>
              <a:gdLst/>
              <a:ahLst/>
              <a:cxnLst/>
              <a:rect r="r" b="b" t="t" l="l"/>
              <a:pathLst>
                <a:path h="775690" w="2141232">
                  <a:moveTo>
                    <a:pt x="1836172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310980"/>
                  </a:cubicBezTo>
                  <a:cubicBezTo>
                    <a:pt x="0" y="450659"/>
                    <a:pt x="66279" y="545800"/>
                    <a:pt x="162037" y="589941"/>
                  </a:cubicBezTo>
                  <a:lnTo>
                    <a:pt x="162037" y="775690"/>
                  </a:lnTo>
                  <a:lnTo>
                    <a:pt x="353844" y="616223"/>
                  </a:lnTo>
                  <a:lnTo>
                    <a:pt x="1836172" y="616223"/>
                  </a:lnTo>
                  <a:cubicBezTo>
                    <a:pt x="2014795" y="616223"/>
                    <a:pt x="2141232" y="492710"/>
                    <a:pt x="2141232" y="310960"/>
                  </a:cubicBezTo>
                  <a:cubicBezTo>
                    <a:pt x="2141244" y="123512"/>
                    <a:pt x="2014795" y="0"/>
                    <a:pt x="1836172" y="0"/>
                  </a:cubicBezTo>
                  <a:close/>
                </a:path>
              </a:pathLst>
            </a:custGeom>
            <a:solidFill>
              <a:srgbClr val="F48FB1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66675"/>
              <a:ext cx="2141232" cy="5185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859080" y="6997687"/>
            <a:ext cx="6432946" cy="2326796"/>
            <a:chOff x="0" y="0"/>
            <a:chExt cx="1966271" cy="7112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966271" cy="711200"/>
            </a:xfrm>
            <a:custGeom>
              <a:avLst/>
              <a:gdLst/>
              <a:ahLst/>
              <a:cxnLst/>
              <a:rect r="r" b="b" t="t" l="l"/>
              <a:pathLst>
                <a:path h="711200" w="1966271">
                  <a:moveTo>
                    <a:pt x="1664192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275871"/>
                  </a:cubicBezTo>
                  <a:cubicBezTo>
                    <a:pt x="0" y="386169"/>
                    <a:pt x="66279" y="481310"/>
                    <a:pt x="162037" y="525451"/>
                  </a:cubicBezTo>
                  <a:lnTo>
                    <a:pt x="162037" y="711200"/>
                  </a:lnTo>
                  <a:lnTo>
                    <a:pt x="353844" y="551732"/>
                  </a:lnTo>
                  <a:lnTo>
                    <a:pt x="1664192" y="551732"/>
                  </a:lnTo>
                  <a:cubicBezTo>
                    <a:pt x="1839834" y="551732"/>
                    <a:pt x="1966271" y="428220"/>
                    <a:pt x="1966271" y="275861"/>
                  </a:cubicBezTo>
                  <a:cubicBezTo>
                    <a:pt x="1966282" y="123512"/>
                    <a:pt x="1839834" y="0"/>
                    <a:pt x="1664192" y="0"/>
                  </a:cubicBezTo>
                  <a:close/>
                </a:path>
              </a:pathLst>
            </a:custGeom>
            <a:solidFill>
              <a:srgbClr val="ED9C97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66675"/>
              <a:ext cx="1966271" cy="454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1"/>
                </a:lnSpc>
              </a:pPr>
            </a:p>
          </p:txBody>
        </p:sp>
      </p:grpSp>
      <p:graphicFrame>
        <p:nvGraphicFramePr>
          <p:cNvPr name="Table 13" id="13"/>
          <p:cNvGraphicFramePr>
            <a:graphicFrameLocks noGrp="true"/>
          </p:cNvGraphicFramePr>
          <p:nvPr/>
        </p:nvGraphicFramePr>
        <p:xfrm>
          <a:off x="1028700" y="2679384"/>
          <a:ext cx="7601692" cy="5614634"/>
        </p:xfrm>
        <a:graphic>
          <a:graphicData uri="http://schemas.openxmlformats.org/drawingml/2006/table">
            <a:tbl>
              <a:tblPr/>
              <a:tblGrid>
                <a:gridCol w="1658851"/>
                <a:gridCol w="5783454"/>
              </a:tblGrid>
              <a:tr h="223448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5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9C9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500"/>
                        </a:lnSpc>
                        <a:defRPr/>
                      </a:pPr>
                      <a:r>
                        <a:rPr lang="en-US" sz="2500">
                          <a:solidFill>
                            <a:srgbClr val="000000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“We covered a lot today, so glad we got to talk. I do have to get going soon, is there anything else you’d like to share before we finish up?”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9334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5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9C9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500"/>
                        </a:lnSpc>
                        <a:defRPr/>
                      </a:pPr>
                      <a:r>
                        <a:rPr lang="en-US" sz="2500">
                          <a:solidFill>
                            <a:srgbClr val="000000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“I really appreciate you talking about this. It sounds like it’s been a lot to carry.”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680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5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9C9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500"/>
                        </a:lnSpc>
                        <a:defRPr/>
                      </a:pPr>
                      <a:r>
                        <a:rPr lang="en-US" sz="2500">
                          <a:solidFill>
                            <a:srgbClr val="000000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“If this keeps feeling heavy, we can find more help together.”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name="Group 14" id="14"/>
          <p:cNvGrpSpPr/>
          <p:nvPr/>
        </p:nvGrpSpPr>
        <p:grpSpPr>
          <a:xfrm rot="0">
            <a:off x="1028700" y="944612"/>
            <a:ext cx="7898681" cy="1277400"/>
            <a:chOff x="0" y="0"/>
            <a:chExt cx="10531575" cy="1703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0531579" cy="1703203"/>
            </a:xfrm>
            <a:custGeom>
              <a:avLst/>
              <a:gdLst/>
              <a:ahLst/>
              <a:cxnLst/>
              <a:rect r="r" b="b" t="t" l="l"/>
              <a:pathLst>
                <a:path h="1703203" w="10531579">
                  <a:moveTo>
                    <a:pt x="0" y="0"/>
                  </a:moveTo>
                  <a:lnTo>
                    <a:pt x="10531579" y="0"/>
                  </a:lnTo>
                  <a:lnTo>
                    <a:pt x="10531579" y="1703203"/>
                  </a:lnTo>
                  <a:lnTo>
                    <a:pt x="0" y="17032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04247" r="-111022" b="-20424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38100"/>
              <a:ext cx="10531575" cy="16651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048"/>
                </a:lnSpc>
              </a:pPr>
              <a:r>
                <a:rPr lang="en-US" sz="5600">
                  <a:solidFill>
                    <a:srgbClr val="C45911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gently wrap up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714973" y="944612"/>
            <a:ext cx="7898681" cy="1277400"/>
            <a:chOff x="0" y="0"/>
            <a:chExt cx="10531575" cy="17032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531579" cy="1703203"/>
            </a:xfrm>
            <a:custGeom>
              <a:avLst/>
              <a:gdLst/>
              <a:ahLst/>
              <a:cxnLst/>
              <a:rect r="r" b="b" t="t" l="l"/>
              <a:pathLst>
                <a:path h="1703203" w="10531579">
                  <a:moveTo>
                    <a:pt x="0" y="0"/>
                  </a:moveTo>
                  <a:lnTo>
                    <a:pt x="10531579" y="0"/>
                  </a:lnTo>
                  <a:lnTo>
                    <a:pt x="10531579" y="1703203"/>
                  </a:lnTo>
                  <a:lnTo>
                    <a:pt x="0" y="17032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04247" r="-111022" b="-204247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38100"/>
              <a:ext cx="10531575" cy="16651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048"/>
                </a:lnSpc>
              </a:pPr>
              <a:r>
                <a:rPr lang="en-US" sz="5600">
                  <a:solidFill>
                    <a:srgbClr val="C45911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end on a supportive note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1351910" y="3315392"/>
            <a:ext cx="1102864" cy="959492"/>
          </a:xfrm>
          <a:custGeom>
            <a:avLst/>
            <a:gdLst/>
            <a:ahLst/>
            <a:cxnLst/>
            <a:rect r="r" b="b" t="t" l="l"/>
            <a:pathLst>
              <a:path h="959492" w="1102864">
                <a:moveTo>
                  <a:pt x="0" y="0"/>
                </a:moveTo>
                <a:lnTo>
                  <a:pt x="1102865" y="0"/>
                </a:lnTo>
                <a:lnTo>
                  <a:pt x="1102865" y="959492"/>
                </a:lnTo>
                <a:lnTo>
                  <a:pt x="0" y="9594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0268780" y="2845623"/>
            <a:ext cx="5222410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“You’re doing your best and that really shows. I’m here for you.”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669104" y="4921655"/>
            <a:ext cx="5827529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“Sharing takes a lot of bravery. I really see you working hard to take care of yourself.”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464348" y="7346300"/>
            <a:ext cx="5222410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“Take care of yourself, you are important to me as my friend.”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1351910" y="5370259"/>
            <a:ext cx="1102864" cy="959492"/>
          </a:xfrm>
          <a:custGeom>
            <a:avLst/>
            <a:gdLst/>
            <a:ahLst/>
            <a:cxnLst/>
            <a:rect r="r" b="b" t="t" l="l"/>
            <a:pathLst>
              <a:path h="959492" w="1102864">
                <a:moveTo>
                  <a:pt x="0" y="0"/>
                </a:moveTo>
                <a:lnTo>
                  <a:pt x="1102865" y="0"/>
                </a:lnTo>
                <a:lnTo>
                  <a:pt x="1102865" y="959492"/>
                </a:lnTo>
                <a:lnTo>
                  <a:pt x="0" y="9594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351910" y="6990615"/>
            <a:ext cx="1102864" cy="959492"/>
          </a:xfrm>
          <a:custGeom>
            <a:avLst/>
            <a:gdLst/>
            <a:ahLst/>
            <a:cxnLst/>
            <a:rect r="r" b="b" t="t" l="l"/>
            <a:pathLst>
              <a:path h="959492" w="1102864">
                <a:moveTo>
                  <a:pt x="0" y="0"/>
                </a:moveTo>
                <a:lnTo>
                  <a:pt x="1102865" y="0"/>
                </a:lnTo>
                <a:lnTo>
                  <a:pt x="1102865" y="959492"/>
                </a:lnTo>
                <a:lnTo>
                  <a:pt x="0" y="9594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6" id="26"/>
          <p:cNvGrpSpPr/>
          <p:nvPr/>
        </p:nvGrpSpPr>
        <p:grpSpPr>
          <a:xfrm rot="0">
            <a:off x="1028700" y="305912"/>
            <a:ext cx="7898681" cy="1277400"/>
            <a:chOff x="0" y="0"/>
            <a:chExt cx="10531575" cy="17032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531579" cy="1703203"/>
            </a:xfrm>
            <a:custGeom>
              <a:avLst/>
              <a:gdLst/>
              <a:ahLst/>
              <a:cxnLst/>
              <a:rect r="r" b="b" t="t" l="l"/>
              <a:pathLst>
                <a:path h="1703203" w="10531579">
                  <a:moveTo>
                    <a:pt x="0" y="0"/>
                  </a:moveTo>
                  <a:lnTo>
                    <a:pt x="10531579" y="0"/>
                  </a:lnTo>
                  <a:lnTo>
                    <a:pt x="10531579" y="1703203"/>
                  </a:lnTo>
                  <a:lnTo>
                    <a:pt x="0" y="17032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04247" r="-111022" b="-204247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19050"/>
              <a:ext cx="10531575" cy="16841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0"/>
                </a:lnSpc>
              </a:pPr>
              <a:r>
                <a:rPr lang="en-US" sz="3000">
                  <a:solidFill>
                    <a:srgbClr val="000000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end with care 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30" id="30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308506" y="-117129"/>
            <a:ext cx="9144000" cy="10404129"/>
            <a:chOff x="0" y="0"/>
            <a:chExt cx="12192000" cy="1387217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92000" cy="13872172"/>
            </a:xfrm>
            <a:custGeom>
              <a:avLst/>
              <a:gdLst/>
              <a:ahLst/>
              <a:cxnLst/>
              <a:rect r="r" b="b" t="t" l="l"/>
              <a:pathLst>
                <a:path h="13872172" w="12192000">
                  <a:moveTo>
                    <a:pt x="0" y="0"/>
                  </a:moveTo>
                  <a:lnTo>
                    <a:pt x="12192000" y="0"/>
                  </a:lnTo>
                  <a:lnTo>
                    <a:pt x="12192000" y="13872172"/>
                  </a:lnTo>
                  <a:lnTo>
                    <a:pt x="0" y="13872172"/>
                  </a:lnTo>
                  <a:close/>
                </a:path>
              </a:pathLst>
            </a:custGeom>
            <a:solidFill>
              <a:srgbClr val="FFE6E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9486009" y="2458383"/>
            <a:ext cx="7916417" cy="2815002"/>
            <a:chOff x="0" y="0"/>
            <a:chExt cx="2293155" cy="81542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293155" cy="815424"/>
            </a:xfrm>
            <a:custGeom>
              <a:avLst/>
              <a:gdLst/>
              <a:ahLst/>
              <a:cxnLst/>
              <a:rect r="r" b="b" t="t" l="l"/>
              <a:pathLst>
                <a:path h="815424" w="2293155">
                  <a:moveTo>
                    <a:pt x="1985507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332612"/>
                  </a:cubicBezTo>
                  <a:cubicBezTo>
                    <a:pt x="0" y="490393"/>
                    <a:pt x="66279" y="585533"/>
                    <a:pt x="162037" y="629675"/>
                  </a:cubicBezTo>
                  <a:lnTo>
                    <a:pt x="162037" y="815424"/>
                  </a:lnTo>
                  <a:lnTo>
                    <a:pt x="353844" y="655956"/>
                  </a:lnTo>
                  <a:lnTo>
                    <a:pt x="1985507" y="655956"/>
                  </a:lnTo>
                  <a:cubicBezTo>
                    <a:pt x="2166717" y="655956"/>
                    <a:pt x="2293155" y="532444"/>
                    <a:pt x="2293155" y="332585"/>
                  </a:cubicBezTo>
                  <a:cubicBezTo>
                    <a:pt x="2293166" y="123512"/>
                    <a:pt x="2166717" y="0"/>
                    <a:pt x="1985507" y="0"/>
                  </a:cubicBezTo>
                  <a:close/>
                </a:path>
              </a:pathLst>
            </a:custGeom>
            <a:solidFill>
              <a:srgbClr val="EDA29B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66675"/>
              <a:ext cx="2293155" cy="5582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1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988384" y="4966086"/>
            <a:ext cx="7005356" cy="2537784"/>
            <a:chOff x="0" y="0"/>
            <a:chExt cx="2141232" cy="77569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141232" cy="775690"/>
            </a:xfrm>
            <a:custGeom>
              <a:avLst/>
              <a:gdLst/>
              <a:ahLst/>
              <a:cxnLst/>
              <a:rect r="r" b="b" t="t" l="l"/>
              <a:pathLst>
                <a:path h="775690" w="2141232">
                  <a:moveTo>
                    <a:pt x="1836172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310980"/>
                  </a:cubicBezTo>
                  <a:cubicBezTo>
                    <a:pt x="0" y="450659"/>
                    <a:pt x="66279" y="545800"/>
                    <a:pt x="162037" y="589941"/>
                  </a:cubicBezTo>
                  <a:lnTo>
                    <a:pt x="162037" y="775690"/>
                  </a:lnTo>
                  <a:lnTo>
                    <a:pt x="353844" y="616223"/>
                  </a:lnTo>
                  <a:lnTo>
                    <a:pt x="1836172" y="616223"/>
                  </a:lnTo>
                  <a:cubicBezTo>
                    <a:pt x="2014795" y="616223"/>
                    <a:pt x="2141232" y="492710"/>
                    <a:pt x="2141232" y="310960"/>
                  </a:cubicBezTo>
                  <a:cubicBezTo>
                    <a:pt x="2141244" y="123512"/>
                    <a:pt x="2014795" y="0"/>
                    <a:pt x="1836172" y="0"/>
                  </a:cubicBezTo>
                  <a:close/>
                </a:path>
              </a:pathLst>
            </a:custGeom>
            <a:solidFill>
              <a:srgbClr val="FFE59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66675"/>
              <a:ext cx="2141232" cy="5185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767273" y="7351512"/>
            <a:ext cx="6432946" cy="2326796"/>
            <a:chOff x="0" y="0"/>
            <a:chExt cx="1966271" cy="7112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966271" cy="711200"/>
            </a:xfrm>
            <a:custGeom>
              <a:avLst/>
              <a:gdLst/>
              <a:ahLst/>
              <a:cxnLst/>
              <a:rect r="r" b="b" t="t" l="l"/>
              <a:pathLst>
                <a:path h="711200" w="1966271">
                  <a:moveTo>
                    <a:pt x="1664192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275871"/>
                  </a:cubicBezTo>
                  <a:cubicBezTo>
                    <a:pt x="0" y="386169"/>
                    <a:pt x="66279" y="481310"/>
                    <a:pt x="162037" y="525451"/>
                  </a:cubicBezTo>
                  <a:lnTo>
                    <a:pt x="162037" y="711200"/>
                  </a:lnTo>
                  <a:lnTo>
                    <a:pt x="353844" y="551732"/>
                  </a:lnTo>
                  <a:lnTo>
                    <a:pt x="1664192" y="551732"/>
                  </a:lnTo>
                  <a:cubicBezTo>
                    <a:pt x="1839834" y="551732"/>
                    <a:pt x="1966271" y="428220"/>
                    <a:pt x="1966271" y="275861"/>
                  </a:cubicBezTo>
                  <a:cubicBezTo>
                    <a:pt x="1966282" y="123512"/>
                    <a:pt x="1839834" y="0"/>
                    <a:pt x="1664192" y="0"/>
                  </a:cubicBezTo>
                  <a:close/>
                </a:path>
              </a:pathLst>
            </a:custGeom>
            <a:solidFill>
              <a:srgbClr val="F89267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66675"/>
              <a:ext cx="1966271" cy="454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1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0187007" y="2633667"/>
            <a:ext cx="6514422" cy="194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“Hey, just checking in. Were you able to look into the resource I sent you? We can do it together if that’s helpful, just lmk!”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577297" y="5275480"/>
            <a:ext cx="5827529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“I was thinking of you and our chat. Checking in to see how you are doing?”</a:t>
            </a:r>
          </a:p>
        </p:txBody>
      </p:sp>
      <p:graphicFrame>
        <p:nvGraphicFramePr>
          <p:cNvPr name="Table 15" id="15"/>
          <p:cNvGraphicFramePr>
            <a:graphicFrameLocks noGrp="true"/>
          </p:cNvGraphicFramePr>
          <p:nvPr/>
        </p:nvGraphicFramePr>
        <p:xfrm>
          <a:off x="1028700" y="2757133"/>
          <a:ext cx="7601692" cy="4531358"/>
        </p:xfrm>
        <a:graphic>
          <a:graphicData uri="http://schemas.openxmlformats.org/drawingml/2006/table">
            <a:tbl>
              <a:tblPr/>
              <a:tblGrid>
                <a:gridCol w="1417466"/>
                <a:gridCol w="6024839"/>
              </a:tblGrid>
              <a:tr h="145560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5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500"/>
                        </a:lnSpc>
                        <a:defRPr/>
                      </a:pPr>
                      <a:r>
                        <a:rPr lang="en-US" sz="2500">
                          <a:solidFill>
                            <a:srgbClr val="000000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“Do you have plans after this to relax a bit?”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5233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5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500"/>
                        </a:lnSpc>
                        <a:defRPr/>
                      </a:pPr>
                      <a:r>
                        <a:rPr lang="en-US" sz="2500">
                          <a:solidFill>
                            <a:srgbClr val="000000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“Would you want to talk again another time?”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2342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5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500"/>
                        </a:lnSpc>
                        <a:defRPr/>
                      </a:pPr>
                      <a:r>
                        <a:rPr lang="en-US" sz="2500">
                          <a:solidFill>
                            <a:srgbClr val="000000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“If this keeps feeling heavy, we can find more help together.”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name="Group 16" id="16"/>
          <p:cNvGrpSpPr/>
          <p:nvPr/>
        </p:nvGrpSpPr>
        <p:grpSpPr>
          <a:xfrm rot="0">
            <a:off x="1028700" y="944612"/>
            <a:ext cx="7898681" cy="1277400"/>
            <a:chOff x="0" y="0"/>
            <a:chExt cx="10531575" cy="17032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0531579" cy="1703203"/>
            </a:xfrm>
            <a:custGeom>
              <a:avLst/>
              <a:gdLst/>
              <a:ahLst/>
              <a:cxnLst/>
              <a:rect r="r" b="b" t="t" l="l"/>
              <a:pathLst>
                <a:path h="1703203" w="10531579">
                  <a:moveTo>
                    <a:pt x="0" y="0"/>
                  </a:moveTo>
                  <a:lnTo>
                    <a:pt x="10531579" y="0"/>
                  </a:lnTo>
                  <a:lnTo>
                    <a:pt x="10531579" y="1703203"/>
                  </a:lnTo>
                  <a:lnTo>
                    <a:pt x="0" y="17032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04247" r="-111022" b="-204247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38100"/>
              <a:ext cx="10531575" cy="16651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048"/>
                </a:lnSpc>
              </a:pPr>
              <a:r>
                <a:rPr lang="en-US" sz="5600">
                  <a:solidFill>
                    <a:srgbClr val="C45911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offer next steps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767273" y="944612"/>
            <a:ext cx="7898681" cy="1277400"/>
            <a:chOff x="0" y="0"/>
            <a:chExt cx="10531575" cy="17032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0531579" cy="1703203"/>
            </a:xfrm>
            <a:custGeom>
              <a:avLst/>
              <a:gdLst/>
              <a:ahLst/>
              <a:cxnLst/>
              <a:rect r="r" b="b" t="t" l="l"/>
              <a:pathLst>
                <a:path h="1703203" w="10531579">
                  <a:moveTo>
                    <a:pt x="0" y="0"/>
                  </a:moveTo>
                  <a:lnTo>
                    <a:pt x="10531579" y="0"/>
                  </a:lnTo>
                  <a:lnTo>
                    <a:pt x="10531579" y="1703203"/>
                  </a:lnTo>
                  <a:lnTo>
                    <a:pt x="0" y="17032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04247" r="-111022" b="-204247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38100"/>
              <a:ext cx="10531575" cy="16651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048"/>
                </a:lnSpc>
              </a:pPr>
              <a:r>
                <a:rPr lang="en-US" sz="5600">
                  <a:solidFill>
                    <a:srgbClr val="C45911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gentle follow up</a:t>
              </a: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0372541" y="7503870"/>
            <a:ext cx="5222410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“Thank you for talking! Did you get a chance to do some self care after we spoke?”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1237428" y="3053718"/>
            <a:ext cx="1102864" cy="959492"/>
          </a:xfrm>
          <a:custGeom>
            <a:avLst/>
            <a:gdLst/>
            <a:ahLst/>
            <a:cxnLst/>
            <a:rect r="r" b="b" t="t" l="l"/>
            <a:pathLst>
              <a:path h="959492" w="1102864">
                <a:moveTo>
                  <a:pt x="0" y="0"/>
                </a:moveTo>
                <a:lnTo>
                  <a:pt x="1102865" y="0"/>
                </a:lnTo>
                <a:lnTo>
                  <a:pt x="1102865" y="959492"/>
                </a:lnTo>
                <a:lnTo>
                  <a:pt x="0" y="9594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237428" y="4605189"/>
            <a:ext cx="1102864" cy="959492"/>
          </a:xfrm>
          <a:custGeom>
            <a:avLst/>
            <a:gdLst/>
            <a:ahLst/>
            <a:cxnLst/>
            <a:rect r="r" b="b" t="t" l="l"/>
            <a:pathLst>
              <a:path h="959492" w="1102864">
                <a:moveTo>
                  <a:pt x="0" y="0"/>
                </a:moveTo>
                <a:lnTo>
                  <a:pt x="1102865" y="0"/>
                </a:lnTo>
                <a:lnTo>
                  <a:pt x="1102865" y="959493"/>
                </a:lnTo>
                <a:lnTo>
                  <a:pt x="0" y="9594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237428" y="6053982"/>
            <a:ext cx="1102864" cy="959492"/>
          </a:xfrm>
          <a:custGeom>
            <a:avLst/>
            <a:gdLst/>
            <a:ahLst/>
            <a:cxnLst/>
            <a:rect r="r" b="b" t="t" l="l"/>
            <a:pathLst>
              <a:path h="959492" w="1102864">
                <a:moveTo>
                  <a:pt x="0" y="0"/>
                </a:moveTo>
                <a:lnTo>
                  <a:pt x="1102865" y="0"/>
                </a:lnTo>
                <a:lnTo>
                  <a:pt x="1102865" y="959492"/>
                </a:lnTo>
                <a:lnTo>
                  <a:pt x="0" y="9594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6" id="26"/>
          <p:cNvGrpSpPr/>
          <p:nvPr/>
        </p:nvGrpSpPr>
        <p:grpSpPr>
          <a:xfrm rot="0">
            <a:off x="1028700" y="305912"/>
            <a:ext cx="7898681" cy="1277400"/>
            <a:chOff x="0" y="0"/>
            <a:chExt cx="10531575" cy="17032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531579" cy="1703203"/>
            </a:xfrm>
            <a:custGeom>
              <a:avLst/>
              <a:gdLst/>
              <a:ahLst/>
              <a:cxnLst/>
              <a:rect r="r" b="b" t="t" l="l"/>
              <a:pathLst>
                <a:path h="1703203" w="10531579">
                  <a:moveTo>
                    <a:pt x="0" y="0"/>
                  </a:moveTo>
                  <a:lnTo>
                    <a:pt x="10531579" y="0"/>
                  </a:lnTo>
                  <a:lnTo>
                    <a:pt x="10531579" y="1703203"/>
                  </a:lnTo>
                  <a:lnTo>
                    <a:pt x="0" y="17032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04247" r="-111022" b="-204247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19050"/>
              <a:ext cx="10531575" cy="16841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0"/>
                </a:lnSpc>
              </a:pPr>
              <a:r>
                <a:rPr lang="en-US" sz="3000">
                  <a:solidFill>
                    <a:srgbClr val="000000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Gentle follow up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30" id="30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40497" y="1896633"/>
            <a:ext cx="2835605" cy="4114800"/>
          </a:xfrm>
          <a:custGeom>
            <a:avLst/>
            <a:gdLst/>
            <a:ahLst/>
            <a:cxnLst/>
            <a:rect r="r" b="b" t="t" l="l"/>
            <a:pathLst>
              <a:path h="4114800" w="2835605">
                <a:moveTo>
                  <a:pt x="0" y="0"/>
                </a:moveTo>
                <a:lnTo>
                  <a:pt x="2835605" y="0"/>
                </a:lnTo>
                <a:lnTo>
                  <a:pt x="28356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183575" y="4779961"/>
            <a:ext cx="4151450" cy="4114800"/>
          </a:xfrm>
          <a:custGeom>
            <a:avLst/>
            <a:gdLst/>
            <a:ahLst/>
            <a:cxnLst/>
            <a:rect r="r" b="b" t="t" l="l"/>
            <a:pathLst>
              <a:path h="4114800" w="4151450">
                <a:moveTo>
                  <a:pt x="0" y="0"/>
                </a:moveTo>
                <a:lnTo>
                  <a:pt x="4151450" y="0"/>
                </a:lnTo>
                <a:lnTo>
                  <a:pt x="41514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41322" y="6011433"/>
            <a:ext cx="2605433" cy="3977117"/>
          </a:xfrm>
          <a:custGeom>
            <a:avLst/>
            <a:gdLst/>
            <a:ahLst/>
            <a:cxnLst/>
            <a:rect r="r" b="b" t="t" l="l"/>
            <a:pathLst>
              <a:path h="3977117" w="2605433">
                <a:moveTo>
                  <a:pt x="0" y="0"/>
                </a:moveTo>
                <a:lnTo>
                  <a:pt x="2605433" y="0"/>
                </a:lnTo>
                <a:lnTo>
                  <a:pt x="2605433" y="3977117"/>
                </a:lnTo>
                <a:lnTo>
                  <a:pt x="0" y="39771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299349" y="1387939"/>
            <a:ext cx="16230600" cy="1857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95"/>
              </a:lnSpc>
            </a:pPr>
            <a:r>
              <a:rPr lang="en-US" sz="6329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overview of having supportive convos:</a:t>
            </a:r>
          </a:p>
          <a:p>
            <a:pPr algn="ctr" marL="0" indent="0" lvl="0">
              <a:lnSpc>
                <a:spcPts val="6995"/>
              </a:lnSpc>
              <a:spcBef>
                <a:spcPct val="0"/>
              </a:spcBef>
            </a:pPr>
            <a:r>
              <a:rPr lang="en-US" sz="5829">
                <a:solidFill>
                  <a:srgbClr val="FF852E"/>
                </a:solidFill>
                <a:latin typeface="Bobby Jones"/>
                <a:ea typeface="Bobby Jones"/>
                <a:cs typeface="Bobby Jones"/>
                <a:sym typeface="Bobby Jones"/>
              </a:rPr>
              <a:t>a 6-step framework</a:t>
            </a:r>
          </a:p>
        </p:txBody>
      </p:sp>
      <p:graphicFrame>
        <p:nvGraphicFramePr>
          <p:cNvPr name="Table 6" id="6"/>
          <p:cNvGraphicFramePr>
            <a:graphicFrameLocks noGrp="true"/>
          </p:cNvGraphicFramePr>
          <p:nvPr/>
        </p:nvGraphicFramePr>
        <p:xfrm>
          <a:off x="2035271" y="3587459"/>
          <a:ext cx="14758755" cy="4368188"/>
        </p:xfrm>
        <a:graphic>
          <a:graphicData uri="http://schemas.openxmlformats.org/drawingml/2006/table">
            <a:tbl>
              <a:tblPr/>
              <a:tblGrid>
                <a:gridCol w="7442312"/>
                <a:gridCol w="7316442"/>
              </a:tblGrid>
              <a:tr h="1456063">
                <a:tc>
                  <a:txBody>
                    <a:bodyPr anchor="t" rtlCol="false"/>
                    <a:lstStyle/>
                    <a:p>
                      <a:pPr algn="l" marL="863588" indent="-431794" lvl="1">
                        <a:lnSpc>
                          <a:spcPts val="5599"/>
                        </a:lnSpc>
                        <a:buAutoNum type="arabicPeriod" startAt="1"/>
                        <a:defRPr/>
                      </a:pPr>
                      <a:r>
                        <a:rPr lang="en-US" sz="3999">
                          <a:solidFill>
                            <a:srgbClr val="000000"/>
                          </a:solidFill>
                          <a:latin typeface="Bobby Jones"/>
                          <a:ea typeface="Bobby Jones"/>
                          <a:cs typeface="Bobby Jones"/>
                          <a:sym typeface="Bobby Jones"/>
                        </a:rPr>
                        <a:t>Starting the conversation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 marL="863588" indent="-431794" lvl="1">
                        <a:lnSpc>
                          <a:spcPts val="5599"/>
                        </a:lnSpc>
                        <a:buAutoNum type="arabicPeriod" startAt="1"/>
                        <a:defRPr/>
                      </a:pPr>
                      <a:r>
                        <a:rPr lang="en-US" sz="3999">
                          <a:solidFill>
                            <a:srgbClr val="000000"/>
                          </a:solidFill>
                          <a:latin typeface="Bobby Jones"/>
                          <a:ea typeface="Bobby Jones"/>
                          <a:cs typeface="Bobby Jones"/>
                          <a:sym typeface="Bobby Jones"/>
                        </a:rPr>
                        <a:t>center their experience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  <a:tr h="1479073">
                <a:tc>
                  <a:txBody>
                    <a:bodyPr anchor="t" rtlCol="false"/>
                    <a:lstStyle/>
                    <a:p>
                      <a:pPr algn="l" marL="863588" indent="-431794" lvl="1">
                        <a:lnSpc>
                          <a:spcPts val="5599"/>
                        </a:lnSpc>
                        <a:buAutoNum type="arabicPeriod" startAt="1"/>
                        <a:defRPr/>
                      </a:pPr>
                      <a:r>
                        <a:rPr lang="en-US" sz="3999">
                          <a:solidFill>
                            <a:srgbClr val="000000"/>
                          </a:solidFill>
                          <a:latin typeface="Bobby Jones"/>
                          <a:ea typeface="Bobby Jones"/>
                          <a:cs typeface="Bobby Jones"/>
                          <a:sym typeface="Bobby Jones"/>
                        </a:rPr>
                        <a:t>get clear on how to help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 marL="863588" indent="-431794" lvl="1">
                        <a:lnSpc>
                          <a:spcPts val="5599"/>
                        </a:lnSpc>
                        <a:buAutoNum type="arabicPeriod" startAt="1"/>
                        <a:defRPr/>
                      </a:pPr>
                      <a:r>
                        <a:rPr lang="en-US" sz="3999">
                          <a:solidFill>
                            <a:srgbClr val="000000"/>
                          </a:solidFill>
                          <a:latin typeface="Bobby Jones"/>
                          <a:ea typeface="Bobby Jones"/>
                          <a:cs typeface="Bobby Jones"/>
                          <a:sym typeface="Bobby Jones"/>
                        </a:rPr>
                        <a:t>end with care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  <a:tr h="1433052">
                <a:tc>
                  <a:txBody>
                    <a:bodyPr anchor="t" rtlCol="false"/>
                    <a:lstStyle/>
                    <a:p>
                      <a:pPr algn="l" marL="863588" indent="-431794" lvl="1">
                        <a:lnSpc>
                          <a:spcPts val="5599"/>
                        </a:lnSpc>
                        <a:buAutoNum type="arabicPeriod" startAt="1"/>
                        <a:defRPr/>
                      </a:pPr>
                      <a:r>
                        <a:rPr lang="en-US" sz="3999">
                          <a:solidFill>
                            <a:srgbClr val="000000"/>
                          </a:solidFill>
                          <a:latin typeface="Bobby Jones"/>
                          <a:ea typeface="Bobby Jones"/>
                          <a:cs typeface="Bobby Jones"/>
                          <a:sym typeface="Bobby Jones"/>
                        </a:rPr>
                        <a:t>having the conversation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 marL="863588" indent="-431794" lvl="1">
                        <a:lnSpc>
                          <a:spcPts val="5599"/>
                        </a:lnSpc>
                        <a:buAutoNum type="arabicPeriod" startAt="1"/>
                        <a:defRPr/>
                      </a:pPr>
                      <a:r>
                        <a:rPr lang="en-US" sz="3999">
                          <a:solidFill>
                            <a:srgbClr val="000000"/>
                          </a:solidFill>
                          <a:latin typeface="Bobby Jones"/>
                          <a:ea typeface="Bobby Jones"/>
                          <a:cs typeface="Bobby Jones"/>
                          <a:sym typeface="Bobby Jones"/>
                        </a:rPr>
                        <a:t>gentle follow up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</a:tr>
            </a:tbl>
          </a:graphicData>
        </a:graphic>
      </p:graphicFrame>
      <p:sp>
        <p:nvSpPr>
          <p:cNvPr name="TextBox 7" id="7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2555735" cy="1108771"/>
            <a:chOff x="0" y="0"/>
            <a:chExt cx="16740980" cy="147836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740969" cy="1478365"/>
            </a:xfrm>
            <a:custGeom>
              <a:avLst/>
              <a:gdLst/>
              <a:ahLst/>
              <a:cxnLst/>
              <a:rect r="r" b="b" t="t" l="l"/>
              <a:pathLst>
                <a:path h="1478365" w="16740969">
                  <a:moveTo>
                    <a:pt x="0" y="0"/>
                  </a:moveTo>
                  <a:lnTo>
                    <a:pt x="16740969" y="0"/>
                  </a:lnTo>
                  <a:lnTo>
                    <a:pt x="16740969" y="1478365"/>
                  </a:lnTo>
                  <a:lnTo>
                    <a:pt x="0" y="147836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1550" r="52404" b="-38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47625"/>
              <a:ext cx="16740980" cy="143073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220"/>
                </a:lnSpc>
              </a:pPr>
              <a:r>
                <a:rPr lang="en-US" sz="5759">
                  <a:solidFill>
                    <a:srgbClr val="010204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Learning together! reflect &amp; share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495108" y="2980745"/>
            <a:ext cx="7378124" cy="59715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5" indent="-367027" lvl="1">
              <a:lnSpc>
                <a:spcPts val="4759"/>
              </a:lnSpc>
              <a:buAutoNum type="arabicPeriod" startAt="1"/>
            </a:pPr>
            <a:r>
              <a:rPr lang="en-US" sz="33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What are</a:t>
            </a:r>
            <a:r>
              <a:rPr lang="en-US" b="true" sz="3399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 common themes</a:t>
            </a:r>
            <a:r>
              <a:rPr lang="en-US" sz="33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that come up during this kind of support?</a:t>
            </a:r>
          </a:p>
          <a:p>
            <a:pPr algn="l" marL="1468109" indent="-489370" lvl="2">
              <a:lnSpc>
                <a:spcPts val="4759"/>
              </a:lnSpc>
              <a:buAutoNum type="alphaLcPeriod" startAt="1"/>
            </a:pPr>
            <a:r>
              <a:rPr lang="en-US" sz="33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How do you see it </a:t>
            </a:r>
            <a:r>
              <a:rPr lang="en-US" b="true" sz="3399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impacting</a:t>
            </a:r>
            <a:r>
              <a:rPr lang="en-US" sz="33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your school environments? </a:t>
            </a:r>
          </a:p>
          <a:p>
            <a:pPr algn="l">
              <a:lnSpc>
                <a:spcPts val="4759"/>
              </a:lnSpc>
            </a:pPr>
          </a:p>
          <a:p>
            <a:pPr algn="l" marL="734055" indent="-367027" lvl="1">
              <a:lnSpc>
                <a:spcPts val="4759"/>
              </a:lnSpc>
              <a:buAutoNum type="arabicPeriod" startAt="1"/>
            </a:pPr>
            <a:r>
              <a:rPr lang="en-US" sz="33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How do/can you</a:t>
            </a:r>
            <a:r>
              <a:rPr lang="en-US" b="true" sz="3399">
                <a:solidFill>
                  <a:srgbClr val="00000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 create spaces </a:t>
            </a:r>
            <a:r>
              <a:rPr lang="en-US" sz="3399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where young people feel comfortable reaching out for support? What are barriers to this?</a:t>
            </a:r>
          </a:p>
          <a:p>
            <a:pPr algn="l">
              <a:lnSpc>
                <a:spcPts val="4759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40497" y="1896633"/>
            <a:ext cx="2835605" cy="4114800"/>
          </a:xfrm>
          <a:custGeom>
            <a:avLst/>
            <a:gdLst/>
            <a:ahLst/>
            <a:cxnLst/>
            <a:rect r="r" b="b" t="t" l="l"/>
            <a:pathLst>
              <a:path h="4114800" w="2835605">
                <a:moveTo>
                  <a:pt x="0" y="0"/>
                </a:moveTo>
                <a:lnTo>
                  <a:pt x="2835605" y="0"/>
                </a:lnTo>
                <a:lnTo>
                  <a:pt x="28356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341322" y="6011433"/>
            <a:ext cx="2605433" cy="3977117"/>
          </a:xfrm>
          <a:custGeom>
            <a:avLst/>
            <a:gdLst/>
            <a:ahLst/>
            <a:cxnLst/>
            <a:rect r="r" b="b" t="t" l="l"/>
            <a:pathLst>
              <a:path h="3977117" w="2605433">
                <a:moveTo>
                  <a:pt x="0" y="0"/>
                </a:moveTo>
                <a:lnTo>
                  <a:pt x="2605433" y="0"/>
                </a:lnTo>
                <a:lnTo>
                  <a:pt x="2605433" y="3977117"/>
                </a:lnTo>
                <a:lnTo>
                  <a:pt x="0" y="39771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1963456">
            <a:off x="8407403" y="8749593"/>
            <a:ext cx="2238428" cy="2238428"/>
          </a:xfrm>
          <a:custGeom>
            <a:avLst/>
            <a:gdLst/>
            <a:ahLst/>
            <a:cxnLst/>
            <a:rect r="r" b="b" t="t" l="l"/>
            <a:pathLst>
              <a:path h="2238428" w="2238428">
                <a:moveTo>
                  <a:pt x="0" y="0"/>
                </a:moveTo>
                <a:lnTo>
                  <a:pt x="2238429" y="0"/>
                </a:lnTo>
                <a:lnTo>
                  <a:pt x="2238429" y="2238429"/>
                </a:lnTo>
                <a:lnTo>
                  <a:pt x="0" y="2238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947694">
            <a:off x="14202357" y="-664229"/>
            <a:ext cx="4270075" cy="4114800"/>
          </a:xfrm>
          <a:custGeom>
            <a:avLst/>
            <a:gdLst/>
            <a:ahLst/>
            <a:cxnLst/>
            <a:rect r="r" b="b" t="t" l="l"/>
            <a:pathLst>
              <a:path h="4114800" w="4270075">
                <a:moveTo>
                  <a:pt x="0" y="0"/>
                </a:moveTo>
                <a:lnTo>
                  <a:pt x="4270076" y="0"/>
                </a:lnTo>
                <a:lnTo>
                  <a:pt x="427007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0174210" y="3037895"/>
            <a:ext cx="6820450" cy="5928410"/>
            <a:chOff x="0" y="0"/>
            <a:chExt cx="1796333" cy="156139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96333" cy="1561392"/>
            </a:xfrm>
            <a:custGeom>
              <a:avLst/>
              <a:gdLst/>
              <a:ahLst/>
              <a:cxnLst/>
              <a:rect r="r" b="b" t="t" l="l"/>
              <a:pathLst>
                <a:path h="1561392" w="1796333">
                  <a:moveTo>
                    <a:pt x="57890" y="0"/>
                  </a:moveTo>
                  <a:lnTo>
                    <a:pt x="1738442" y="0"/>
                  </a:lnTo>
                  <a:cubicBezTo>
                    <a:pt x="1770414" y="0"/>
                    <a:pt x="1796333" y="25918"/>
                    <a:pt x="1796333" y="57890"/>
                  </a:cubicBezTo>
                  <a:lnTo>
                    <a:pt x="1796333" y="1503502"/>
                  </a:lnTo>
                  <a:cubicBezTo>
                    <a:pt x="1796333" y="1535474"/>
                    <a:pt x="1770414" y="1561392"/>
                    <a:pt x="1738442" y="1561392"/>
                  </a:cubicBezTo>
                  <a:lnTo>
                    <a:pt x="57890" y="1561392"/>
                  </a:lnTo>
                  <a:cubicBezTo>
                    <a:pt x="42537" y="1561392"/>
                    <a:pt x="27812" y="1555293"/>
                    <a:pt x="16956" y="1544436"/>
                  </a:cubicBezTo>
                  <a:cubicBezTo>
                    <a:pt x="6099" y="1533580"/>
                    <a:pt x="0" y="1518855"/>
                    <a:pt x="0" y="1503502"/>
                  </a:cubicBezTo>
                  <a:lnTo>
                    <a:pt x="0" y="57890"/>
                  </a:lnTo>
                  <a:cubicBezTo>
                    <a:pt x="0" y="42537"/>
                    <a:pt x="6099" y="27812"/>
                    <a:pt x="16956" y="16956"/>
                  </a:cubicBezTo>
                  <a:cubicBezTo>
                    <a:pt x="27812" y="6099"/>
                    <a:pt x="42537" y="0"/>
                    <a:pt x="57890" y="0"/>
                  </a:cubicBezTo>
                  <a:close/>
                </a:path>
              </a:pathLst>
            </a:custGeom>
            <a:solidFill>
              <a:srgbClr val="BFEBE4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1796333" cy="16090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1587056" y="4407851"/>
            <a:ext cx="3994760" cy="3994760"/>
          </a:xfrm>
          <a:custGeom>
            <a:avLst/>
            <a:gdLst/>
            <a:ahLst/>
            <a:cxnLst/>
            <a:rect r="r" b="b" t="t" l="l"/>
            <a:pathLst>
              <a:path h="3994760" w="3994760">
                <a:moveTo>
                  <a:pt x="0" y="0"/>
                </a:moveTo>
                <a:lnTo>
                  <a:pt x="3994759" y="0"/>
                </a:lnTo>
                <a:lnTo>
                  <a:pt x="3994759" y="3994759"/>
                </a:lnTo>
                <a:lnTo>
                  <a:pt x="0" y="399475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1255649" y="3553582"/>
            <a:ext cx="4934620" cy="613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scan to share via padlet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049566" y="2345476"/>
            <a:ext cx="5760106" cy="7049682"/>
          </a:xfrm>
          <a:custGeom>
            <a:avLst/>
            <a:gdLst/>
            <a:ahLst/>
            <a:cxnLst/>
            <a:rect r="r" b="b" t="t" l="l"/>
            <a:pathLst>
              <a:path h="7049682" w="5760106">
                <a:moveTo>
                  <a:pt x="0" y="0"/>
                </a:moveTo>
                <a:lnTo>
                  <a:pt x="5760106" y="0"/>
                </a:lnTo>
                <a:lnTo>
                  <a:pt x="5760106" y="7049682"/>
                </a:lnTo>
                <a:lnTo>
                  <a:pt x="0" y="70496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869" r="0" b="-286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496216" y="7611334"/>
            <a:ext cx="8601000" cy="1522537"/>
            <a:chOff x="0" y="0"/>
            <a:chExt cx="2370206" cy="41957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70206" cy="419571"/>
            </a:xfrm>
            <a:custGeom>
              <a:avLst/>
              <a:gdLst/>
              <a:ahLst/>
              <a:cxnLst/>
              <a:rect r="r" b="b" t="t" l="l"/>
              <a:pathLst>
                <a:path h="419571" w="2370206">
                  <a:moveTo>
                    <a:pt x="45906" y="0"/>
                  </a:moveTo>
                  <a:lnTo>
                    <a:pt x="2324300" y="0"/>
                  </a:lnTo>
                  <a:cubicBezTo>
                    <a:pt x="2336475" y="0"/>
                    <a:pt x="2348152" y="4837"/>
                    <a:pt x="2356761" y="13446"/>
                  </a:cubicBezTo>
                  <a:cubicBezTo>
                    <a:pt x="2365370" y="22055"/>
                    <a:pt x="2370206" y="33731"/>
                    <a:pt x="2370206" y="45906"/>
                  </a:cubicBezTo>
                  <a:lnTo>
                    <a:pt x="2370206" y="373665"/>
                  </a:lnTo>
                  <a:cubicBezTo>
                    <a:pt x="2370206" y="399018"/>
                    <a:pt x="2349653" y="419571"/>
                    <a:pt x="2324300" y="419571"/>
                  </a:cubicBezTo>
                  <a:lnTo>
                    <a:pt x="45906" y="419571"/>
                  </a:lnTo>
                  <a:cubicBezTo>
                    <a:pt x="33731" y="419571"/>
                    <a:pt x="22055" y="414734"/>
                    <a:pt x="13446" y="406125"/>
                  </a:cubicBezTo>
                  <a:cubicBezTo>
                    <a:pt x="4837" y="397516"/>
                    <a:pt x="0" y="385840"/>
                    <a:pt x="0" y="373665"/>
                  </a:cubicBezTo>
                  <a:lnTo>
                    <a:pt x="0" y="45906"/>
                  </a:lnTo>
                  <a:cubicBezTo>
                    <a:pt x="0" y="33731"/>
                    <a:pt x="4837" y="22055"/>
                    <a:pt x="13446" y="13446"/>
                  </a:cubicBezTo>
                  <a:cubicBezTo>
                    <a:pt x="22055" y="4837"/>
                    <a:pt x="33731" y="0"/>
                    <a:pt x="45906" y="0"/>
                  </a:cubicBezTo>
                  <a:close/>
                </a:path>
              </a:pathLst>
            </a:custGeom>
            <a:solidFill>
              <a:srgbClr val="43C6B2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2370206" cy="4671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421006" y="2720050"/>
            <a:ext cx="8601000" cy="1522537"/>
            <a:chOff x="0" y="0"/>
            <a:chExt cx="2370206" cy="41957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70206" cy="419571"/>
            </a:xfrm>
            <a:custGeom>
              <a:avLst/>
              <a:gdLst/>
              <a:ahLst/>
              <a:cxnLst/>
              <a:rect r="r" b="b" t="t" l="l"/>
              <a:pathLst>
                <a:path h="419571" w="2370206">
                  <a:moveTo>
                    <a:pt x="45906" y="0"/>
                  </a:moveTo>
                  <a:lnTo>
                    <a:pt x="2324300" y="0"/>
                  </a:lnTo>
                  <a:cubicBezTo>
                    <a:pt x="2336475" y="0"/>
                    <a:pt x="2348152" y="4837"/>
                    <a:pt x="2356761" y="13446"/>
                  </a:cubicBezTo>
                  <a:cubicBezTo>
                    <a:pt x="2365370" y="22055"/>
                    <a:pt x="2370206" y="33731"/>
                    <a:pt x="2370206" y="45906"/>
                  </a:cubicBezTo>
                  <a:lnTo>
                    <a:pt x="2370206" y="373665"/>
                  </a:lnTo>
                  <a:cubicBezTo>
                    <a:pt x="2370206" y="399018"/>
                    <a:pt x="2349653" y="419571"/>
                    <a:pt x="2324300" y="419571"/>
                  </a:cubicBezTo>
                  <a:lnTo>
                    <a:pt x="45906" y="419571"/>
                  </a:lnTo>
                  <a:cubicBezTo>
                    <a:pt x="33731" y="419571"/>
                    <a:pt x="22055" y="414734"/>
                    <a:pt x="13446" y="406125"/>
                  </a:cubicBezTo>
                  <a:cubicBezTo>
                    <a:pt x="4837" y="397516"/>
                    <a:pt x="0" y="385840"/>
                    <a:pt x="0" y="373665"/>
                  </a:cubicBezTo>
                  <a:lnTo>
                    <a:pt x="0" y="45906"/>
                  </a:lnTo>
                  <a:cubicBezTo>
                    <a:pt x="0" y="33731"/>
                    <a:pt x="4837" y="22055"/>
                    <a:pt x="13446" y="13446"/>
                  </a:cubicBezTo>
                  <a:cubicBezTo>
                    <a:pt x="22055" y="4837"/>
                    <a:pt x="33731" y="0"/>
                    <a:pt x="45906" y="0"/>
                  </a:cubicBezTo>
                  <a:close/>
                </a:path>
              </a:pathLst>
            </a:custGeom>
            <a:solidFill>
              <a:srgbClr val="FFD058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2370206" cy="4671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593373" y="1237068"/>
            <a:ext cx="14225747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559"/>
              </a:lnSpc>
              <a:spcBef>
                <a:spcPct val="0"/>
              </a:spcBef>
            </a:pPr>
            <a:r>
              <a:rPr lang="en-US" sz="630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SiY’s rooted in care framework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514775" y="2961584"/>
            <a:ext cx="4840028" cy="1038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14"/>
              </a:lnSpc>
              <a:spcBef>
                <a:spcPct val="0"/>
              </a:spcBef>
            </a:pPr>
            <a:r>
              <a:rPr lang="en-US" sz="3345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Understanding the role of a supportive friend 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8496216" y="5979557"/>
            <a:ext cx="8601000" cy="1522537"/>
            <a:chOff x="0" y="0"/>
            <a:chExt cx="2370206" cy="41957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370206" cy="419571"/>
            </a:xfrm>
            <a:custGeom>
              <a:avLst/>
              <a:gdLst/>
              <a:ahLst/>
              <a:cxnLst/>
              <a:rect r="r" b="b" t="t" l="l"/>
              <a:pathLst>
                <a:path h="419571" w="2370206">
                  <a:moveTo>
                    <a:pt x="45906" y="0"/>
                  </a:moveTo>
                  <a:lnTo>
                    <a:pt x="2324300" y="0"/>
                  </a:lnTo>
                  <a:cubicBezTo>
                    <a:pt x="2336475" y="0"/>
                    <a:pt x="2348152" y="4837"/>
                    <a:pt x="2356761" y="13446"/>
                  </a:cubicBezTo>
                  <a:cubicBezTo>
                    <a:pt x="2365370" y="22055"/>
                    <a:pt x="2370206" y="33731"/>
                    <a:pt x="2370206" y="45906"/>
                  </a:cubicBezTo>
                  <a:lnTo>
                    <a:pt x="2370206" y="373665"/>
                  </a:lnTo>
                  <a:cubicBezTo>
                    <a:pt x="2370206" y="399018"/>
                    <a:pt x="2349653" y="419571"/>
                    <a:pt x="2324300" y="419571"/>
                  </a:cubicBezTo>
                  <a:lnTo>
                    <a:pt x="45906" y="419571"/>
                  </a:lnTo>
                  <a:cubicBezTo>
                    <a:pt x="33731" y="419571"/>
                    <a:pt x="22055" y="414734"/>
                    <a:pt x="13446" y="406125"/>
                  </a:cubicBezTo>
                  <a:cubicBezTo>
                    <a:pt x="4837" y="397516"/>
                    <a:pt x="0" y="385840"/>
                    <a:pt x="0" y="373665"/>
                  </a:cubicBezTo>
                  <a:lnTo>
                    <a:pt x="0" y="45906"/>
                  </a:lnTo>
                  <a:cubicBezTo>
                    <a:pt x="0" y="33731"/>
                    <a:pt x="4837" y="22055"/>
                    <a:pt x="13446" y="13446"/>
                  </a:cubicBezTo>
                  <a:cubicBezTo>
                    <a:pt x="22055" y="4837"/>
                    <a:pt x="33731" y="0"/>
                    <a:pt x="45906" y="0"/>
                  </a:cubicBezTo>
                  <a:close/>
                </a:path>
              </a:pathLst>
            </a:custGeom>
            <a:solidFill>
              <a:srgbClr val="AACE7C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2370206" cy="4671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0442256" y="6206298"/>
            <a:ext cx="5203323" cy="1038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14"/>
              </a:lnSpc>
              <a:spcBef>
                <a:spcPct val="0"/>
              </a:spcBef>
            </a:pPr>
            <a:r>
              <a:rPr lang="en-US" sz="3345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H</a:t>
            </a:r>
            <a:r>
              <a:rPr lang="en-US" sz="3345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ealthy Boundaries, Healthy Relationships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816904" y="7828972"/>
            <a:ext cx="4454027" cy="1038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14"/>
              </a:lnSpc>
              <a:spcBef>
                <a:spcPct val="0"/>
              </a:spcBef>
            </a:pPr>
            <a:r>
              <a:rPr lang="en-US" sz="3345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Wh</a:t>
            </a:r>
            <a:r>
              <a:rPr lang="en-US" sz="3345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en and How to Get More Support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8496216" y="4347780"/>
            <a:ext cx="8601000" cy="1522537"/>
            <a:chOff x="0" y="0"/>
            <a:chExt cx="2370206" cy="41957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70206" cy="419571"/>
            </a:xfrm>
            <a:custGeom>
              <a:avLst/>
              <a:gdLst/>
              <a:ahLst/>
              <a:cxnLst/>
              <a:rect r="r" b="b" t="t" l="l"/>
              <a:pathLst>
                <a:path h="419571" w="2370206">
                  <a:moveTo>
                    <a:pt x="45906" y="0"/>
                  </a:moveTo>
                  <a:lnTo>
                    <a:pt x="2324300" y="0"/>
                  </a:lnTo>
                  <a:cubicBezTo>
                    <a:pt x="2336475" y="0"/>
                    <a:pt x="2348152" y="4837"/>
                    <a:pt x="2356761" y="13446"/>
                  </a:cubicBezTo>
                  <a:cubicBezTo>
                    <a:pt x="2365370" y="22055"/>
                    <a:pt x="2370206" y="33731"/>
                    <a:pt x="2370206" y="45906"/>
                  </a:cubicBezTo>
                  <a:lnTo>
                    <a:pt x="2370206" y="373665"/>
                  </a:lnTo>
                  <a:cubicBezTo>
                    <a:pt x="2370206" y="399018"/>
                    <a:pt x="2349653" y="419571"/>
                    <a:pt x="2324300" y="419571"/>
                  </a:cubicBezTo>
                  <a:lnTo>
                    <a:pt x="45906" y="419571"/>
                  </a:lnTo>
                  <a:cubicBezTo>
                    <a:pt x="33731" y="419571"/>
                    <a:pt x="22055" y="414734"/>
                    <a:pt x="13446" y="406125"/>
                  </a:cubicBezTo>
                  <a:cubicBezTo>
                    <a:pt x="4837" y="397516"/>
                    <a:pt x="0" y="385840"/>
                    <a:pt x="0" y="373665"/>
                  </a:cubicBezTo>
                  <a:lnTo>
                    <a:pt x="0" y="45906"/>
                  </a:lnTo>
                  <a:cubicBezTo>
                    <a:pt x="0" y="33731"/>
                    <a:pt x="4837" y="22055"/>
                    <a:pt x="13446" y="13446"/>
                  </a:cubicBezTo>
                  <a:cubicBezTo>
                    <a:pt x="22055" y="4837"/>
                    <a:pt x="33731" y="0"/>
                    <a:pt x="45906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2370206" cy="4671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10224000" y="4576797"/>
            <a:ext cx="5130803" cy="1038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14"/>
              </a:lnSpc>
              <a:spcBef>
                <a:spcPct val="0"/>
              </a:spcBef>
            </a:pPr>
            <a:r>
              <a:rPr lang="en-US" sz="3345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H</a:t>
            </a:r>
            <a:r>
              <a:rPr lang="en-US" sz="3345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aving Supportive Conversations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265948" y="2961584"/>
            <a:ext cx="289743" cy="1029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28"/>
              </a:lnSpc>
              <a:spcBef>
                <a:spcPct val="0"/>
              </a:spcBef>
            </a:pPr>
            <a:r>
              <a:rPr lang="en-US" sz="66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1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354593" y="4585901"/>
            <a:ext cx="363636" cy="1029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28"/>
              </a:lnSpc>
              <a:spcBef>
                <a:spcPct val="0"/>
              </a:spcBef>
            </a:pPr>
            <a:r>
              <a:rPr lang="en-US" sz="66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2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396346" y="6216540"/>
            <a:ext cx="392582" cy="1029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28"/>
              </a:lnSpc>
              <a:spcBef>
                <a:spcPct val="0"/>
              </a:spcBef>
            </a:pPr>
            <a:r>
              <a:rPr lang="en-US" sz="66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3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84931" y="7848316"/>
            <a:ext cx="444357" cy="1029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28"/>
              </a:lnSpc>
              <a:spcBef>
                <a:spcPct val="0"/>
              </a:spcBef>
            </a:pPr>
            <a:r>
              <a:rPr lang="en-US" sz="669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4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25" id="25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0A3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688016" y="4424362"/>
            <a:ext cx="12911967" cy="1419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040"/>
              </a:lnSpc>
              <a:spcBef>
                <a:spcPct val="0"/>
              </a:spcBef>
            </a:pPr>
            <a:r>
              <a:rPr lang="en-US" sz="9200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Looking Ahead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-340497" y="1896633"/>
            <a:ext cx="2835605" cy="4114800"/>
          </a:xfrm>
          <a:custGeom>
            <a:avLst/>
            <a:gdLst/>
            <a:ahLst/>
            <a:cxnLst/>
            <a:rect r="r" b="b" t="t" l="l"/>
            <a:pathLst>
              <a:path h="4114800" w="2835605">
                <a:moveTo>
                  <a:pt x="0" y="0"/>
                </a:moveTo>
                <a:lnTo>
                  <a:pt x="2835605" y="0"/>
                </a:lnTo>
                <a:lnTo>
                  <a:pt x="28356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183575" y="4779961"/>
            <a:ext cx="4151450" cy="4114800"/>
          </a:xfrm>
          <a:custGeom>
            <a:avLst/>
            <a:gdLst/>
            <a:ahLst/>
            <a:cxnLst/>
            <a:rect r="r" b="b" t="t" l="l"/>
            <a:pathLst>
              <a:path h="4114800" w="4151450">
                <a:moveTo>
                  <a:pt x="0" y="0"/>
                </a:moveTo>
                <a:lnTo>
                  <a:pt x="4151450" y="0"/>
                </a:lnTo>
                <a:lnTo>
                  <a:pt x="41514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341322" y="6011433"/>
            <a:ext cx="2605433" cy="3977117"/>
          </a:xfrm>
          <a:custGeom>
            <a:avLst/>
            <a:gdLst/>
            <a:ahLst/>
            <a:cxnLst/>
            <a:rect r="r" b="b" t="t" l="l"/>
            <a:pathLst>
              <a:path h="3977117" w="2605433">
                <a:moveTo>
                  <a:pt x="0" y="0"/>
                </a:moveTo>
                <a:lnTo>
                  <a:pt x="2605433" y="0"/>
                </a:lnTo>
                <a:lnTo>
                  <a:pt x="2605433" y="3977117"/>
                </a:lnTo>
                <a:lnTo>
                  <a:pt x="0" y="39771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963456">
            <a:off x="4735995" y="8749593"/>
            <a:ext cx="2238428" cy="2238428"/>
          </a:xfrm>
          <a:custGeom>
            <a:avLst/>
            <a:gdLst/>
            <a:ahLst/>
            <a:cxnLst/>
            <a:rect r="r" b="b" t="t" l="l"/>
            <a:pathLst>
              <a:path h="2238428" w="2238428">
                <a:moveTo>
                  <a:pt x="0" y="0"/>
                </a:moveTo>
                <a:lnTo>
                  <a:pt x="2238428" y="0"/>
                </a:lnTo>
                <a:lnTo>
                  <a:pt x="2238428" y="2238429"/>
                </a:lnTo>
                <a:lnTo>
                  <a:pt x="0" y="22384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780873" y="-1844373"/>
            <a:ext cx="4074336" cy="4668509"/>
          </a:xfrm>
          <a:custGeom>
            <a:avLst/>
            <a:gdLst/>
            <a:ahLst/>
            <a:cxnLst/>
            <a:rect r="r" b="b" t="t" l="l"/>
            <a:pathLst>
              <a:path h="4668509" w="4074336">
                <a:moveTo>
                  <a:pt x="0" y="0"/>
                </a:moveTo>
                <a:lnTo>
                  <a:pt x="4074336" y="0"/>
                </a:lnTo>
                <a:lnTo>
                  <a:pt x="4074336" y="4668510"/>
                </a:lnTo>
                <a:lnTo>
                  <a:pt x="0" y="46685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947694">
            <a:off x="10141065" y="-1794126"/>
            <a:ext cx="4270075" cy="4114800"/>
          </a:xfrm>
          <a:custGeom>
            <a:avLst/>
            <a:gdLst/>
            <a:ahLst/>
            <a:cxnLst/>
            <a:rect r="r" b="b" t="t" l="l"/>
            <a:pathLst>
              <a:path h="4114800" w="4270075">
                <a:moveTo>
                  <a:pt x="0" y="0"/>
                </a:moveTo>
                <a:lnTo>
                  <a:pt x="4270075" y="0"/>
                </a:lnTo>
                <a:lnTo>
                  <a:pt x="427007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160455"/>
            <a:ext cx="14601819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95"/>
              </a:lnSpc>
              <a:spcBef>
                <a:spcPct val="0"/>
              </a:spcBef>
            </a:pPr>
            <a:r>
              <a:rPr lang="en-US" sz="6329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Goals for our time together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2761017" y="3563447"/>
            <a:ext cx="6240737" cy="3603887"/>
            <a:chOff x="0" y="0"/>
            <a:chExt cx="8320983" cy="4805183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85725"/>
              <a:ext cx="8320983" cy="19246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880"/>
                </a:lnSpc>
                <a:spcBef>
                  <a:spcPct val="0"/>
                </a:spcBef>
              </a:pPr>
              <a:r>
                <a:rPr lang="en-US" sz="4200">
                  <a:solidFill>
                    <a:srgbClr val="010204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Learn about key concepts in Peer-to-Peer support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2101225"/>
              <a:ext cx="8320983" cy="27039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777234" indent="-388617" lvl="1">
                <a:lnSpc>
                  <a:spcPts val="5507"/>
                </a:lnSpc>
                <a:buFont typeface="Arial"/>
                <a:buChar char="•"/>
              </a:pPr>
              <a:r>
                <a:rPr lang="en-US" sz="3599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Role of a supportive friend.</a:t>
              </a:r>
            </a:p>
            <a:p>
              <a:pPr algn="l" marL="777234" indent="-388617" lvl="1">
                <a:lnSpc>
                  <a:spcPts val="5507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3599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How lived experience supports safety.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1676011" y="3563447"/>
            <a:ext cx="5800802" cy="5168525"/>
            <a:chOff x="0" y="0"/>
            <a:chExt cx="7734403" cy="6891366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66675"/>
              <a:ext cx="7734403" cy="24054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860"/>
                </a:lnSpc>
                <a:spcBef>
                  <a:spcPct val="0"/>
                </a:spcBef>
              </a:pPr>
              <a:r>
                <a:rPr lang="en-US" sz="3471">
                  <a:solidFill>
                    <a:srgbClr val="010204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Guiding Young people in learning how to have supportive conversations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610119"/>
              <a:ext cx="7734403" cy="4281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757109" indent="-378555" lvl="1">
                <a:lnSpc>
                  <a:spcPts val="5365"/>
                </a:lnSpc>
                <a:buFont typeface="Arial"/>
                <a:buChar char="•"/>
              </a:pPr>
              <a:r>
                <a:rPr lang="en-US" sz="3506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How to start.</a:t>
              </a:r>
            </a:p>
            <a:p>
              <a:pPr algn="l" marL="757109" indent="-378555" lvl="1">
                <a:lnSpc>
                  <a:spcPts val="5365"/>
                </a:lnSpc>
                <a:buFont typeface="Arial"/>
                <a:buChar char="•"/>
              </a:pPr>
              <a:r>
                <a:rPr lang="en-US" sz="3506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What to say.</a:t>
              </a:r>
            </a:p>
            <a:p>
              <a:pPr algn="l" marL="757109" indent="-378555" lvl="1">
                <a:lnSpc>
                  <a:spcPts val="5365"/>
                </a:lnSpc>
                <a:buFont typeface="Arial"/>
                <a:buChar char="•"/>
              </a:pPr>
              <a:r>
                <a:rPr lang="en-US" sz="3506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How to help. </a:t>
              </a:r>
            </a:p>
            <a:p>
              <a:pPr algn="l" marL="757109" indent="-378555" lvl="1">
                <a:lnSpc>
                  <a:spcPts val="5365"/>
                </a:lnSpc>
                <a:buFont typeface="Arial"/>
                <a:buChar char="•"/>
              </a:pPr>
              <a:r>
                <a:rPr lang="en-US" sz="3506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Tips for ending. </a:t>
              </a:r>
            </a:p>
            <a:p>
              <a:pPr algn="l" marL="0" indent="0" lvl="0">
                <a:lnSpc>
                  <a:spcPts val="4471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-1725528">
            <a:off x="14862048" y="217257"/>
            <a:ext cx="3744219" cy="3492265"/>
          </a:xfrm>
          <a:custGeom>
            <a:avLst/>
            <a:gdLst/>
            <a:ahLst/>
            <a:cxnLst/>
            <a:rect r="r" b="b" t="t" l="l"/>
            <a:pathLst>
              <a:path h="3492265" w="3744219">
                <a:moveTo>
                  <a:pt x="0" y="0"/>
                </a:moveTo>
                <a:lnTo>
                  <a:pt x="3744218" y="0"/>
                </a:lnTo>
                <a:lnTo>
                  <a:pt x="3744218" y="3492265"/>
                </a:lnTo>
                <a:lnTo>
                  <a:pt x="0" y="34922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0" y="8589645"/>
            <a:ext cx="18288000" cy="1261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true">
                <a:solidFill>
                  <a:srgbClr val="010204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Questions or thoughts? 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10204"/>
                </a:solidFill>
                <a:latin typeface="Source Sans 3"/>
                <a:ea typeface="Source Sans 3"/>
                <a:cs typeface="Source Sans 3"/>
                <a:sym typeface="Source Sans 3"/>
              </a:rPr>
              <a:t>We are open to chat beyond this space. :)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9458955" y="3191972"/>
            <a:ext cx="1967286" cy="2717456"/>
            <a:chOff x="0" y="0"/>
            <a:chExt cx="2623048" cy="362327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623048" cy="2069309"/>
            </a:xfrm>
            <a:custGeom>
              <a:avLst/>
              <a:gdLst/>
              <a:ahLst/>
              <a:cxnLst/>
              <a:rect r="r" b="b" t="t" l="l"/>
              <a:pathLst>
                <a:path h="2069309" w="2623048">
                  <a:moveTo>
                    <a:pt x="0" y="0"/>
                  </a:moveTo>
                  <a:lnTo>
                    <a:pt x="2623048" y="0"/>
                  </a:lnTo>
                  <a:lnTo>
                    <a:pt x="2623048" y="2069309"/>
                  </a:lnTo>
                  <a:lnTo>
                    <a:pt x="0" y="20693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10914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1553965"/>
              <a:ext cx="2623048" cy="2069309"/>
            </a:xfrm>
            <a:custGeom>
              <a:avLst/>
              <a:gdLst/>
              <a:ahLst/>
              <a:cxnLst/>
              <a:rect r="r" b="b" t="t" l="l"/>
              <a:pathLst>
                <a:path h="2069309" w="2623048">
                  <a:moveTo>
                    <a:pt x="0" y="0"/>
                  </a:moveTo>
                  <a:lnTo>
                    <a:pt x="2623048" y="0"/>
                  </a:lnTo>
                  <a:lnTo>
                    <a:pt x="2623048" y="2069309"/>
                  </a:lnTo>
                  <a:lnTo>
                    <a:pt x="0" y="20693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10914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546082" y="3191972"/>
            <a:ext cx="1967286" cy="2717456"/>
            <a:chOff x="0" y="0"/>
            <a:chExt cx="2623048" cy="362327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23048" cy="2069309"/>
            </a:xfrm>
            <a:custGeom>
              <a:avLst/>
              <a:gdLst/>
              <a:ahLst/>
              <a:cxnLst/>
              <a:rect r="r" b="b" t="t" l="l"/>
              <a:pathLst>
                <a:path h="2069309" w="2623048">
                  <a:moveTo>
                    <a:pt x="0" y="0"/>
                  </a:moveTo>
                  <a:lnTo>
                    <a:pt x="2623048" y="0"/>
                  </a:lnTo>
                  <a:lnTo>
                    <a:pt x="2623048" y="2069309"/>
                  </a:lnTo>
                  <a:lnTo>
                    <a:pt x="0" y="20693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10914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1553965"/>
              <a:ext cx="2623048" cy="2069309"/>
            </a:xfrm>
            <a:custGeom>
              <a:avLst/>
              <a:gdLst/>
              <a:ahLst/>
              <a:cxnLst/>
              <a:rect r="r" b="b" t="t" l="l"/>
              <a:pathLst>
                <a:path h="2069309" w="2623048">
                  <a:moveTo>
                    <a:pt x="0" y="0"/>
                  </a:moveTo>
                  <a:lnTo>
                    <a:pt x="2623048" y="0"/>
                  </a:lnTo>
                  <a:lnTo>
                    <a:pt x="2623048" y="2069309"/>
                  </a:lnTo>
                  <a:lnTo>
                    <a:pt x="0" y="20693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10914"/>
              </a:stretch>
            </a:blipFill>
          </p:spPr>
        </p:sp>
      </p:grp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199456" y="1496443"/>
            <a:ext cx="5655832" cy="7481184"/>
          </a:xfrm>
          <a:custGeom>
            <a:avLst/>
            <a:gdLst/>
            <a:ahLst/>
            <a:cxnLst/>
            <a:rect r="r" b="b" t="t" l="l"/>
            <a:pathLst>
              <a:path h="7481184" w="5655832">
                <a:moveTo>
                  <a:pt x="0" y="0"/>
                </a:moveTo>
                <a:lnTo>
                  <a:pt x="5655832" y="0"/>
                </a:lnTo>
                <a:lnTo>
                  <a:pt x="5655832" y="7481184"/>
                </a:lnTo>
                <a:lnTo>
                  <a:pt x="0" y="74811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4481" t="0" r="0" b="0"/>
            </a:stretch>
          </a:blipFill>
          <a:ln w="38100" cap="sq">
            <a:solidFill>
              <a:srgbClr val="000000"/>
            </a:solidFill>
            <a:prstDash val="lgDash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5185425" y="1496443"/>
            <a:ext cx="5613217" cy="7481184"/>
          </a:xfrm>
          <a:custGeom>
            <a:avLst/>
            <a:gdLst/>
            <a:ahLst/>
            <a:cxnLst/>
            <a:rect r="r" b="b" t="t" l="l"/>
            <a:pathLst>
              <a:path h="7481184" w="5613217">
                <a:moveTo>
                  <a:pt x="0" y="0"/>
                </a:moveTo>
                <a:lnTo>
                  <a:pt x="5613217" y="0"/>
                </a:lnTo>
                <a:lnTo>
                  <a:pt x="5613217" y="7481184"/>
                </a:lnTo>
                <a:lnTo>
                  <a:pt x="0" y="74811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06033" b="0"/>
            </a:stretch>
          </a:blipFill>
          <a:ln w="38100" cap="sq">
            <a:solidFill>
              <a:srgbClr val="000000"/>
            </a:solidFill>
            <a:prstDash val="lgDash"/>
            <a:miter/>
          </a:ln>
        </p:spPr>
      </p:sp>
      <p:sp>
        <p:nvSpPr>
          <p:cNvPr name="TextBox 4" id="4"/>
          <p:cNvSpPr txBox="true"/>
          <p:nvPr/>
        </p:nvSpPr>
        <p:spPr>
          <a:xfrm rot="0">
            <a:off x="873893" y="1363093"/>
            <a:ext cx="3911482" cy="3953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exclusive sneak peek of the </a:t>
            </a:r>
          </a:p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youth guide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58839" y="1351928"/>
            <a:ext cx="11700127" cy="7583145"/>
          </a:xfrm>
          <a:custGeom>
            <a:avLst/>
            <a:gdLst/>
            <a:ahLst/>
            <a:cxnLst/>
            <a:rect r="r" b="b" t="t" l="l"/>
            <a:pathLst>
              <a:path h="7583145" w="11700127">
                <a:moveTo>
                  <a:pt x="0" y="0"/>
                </a:moveTo>
                <a:lnTo>
                  <a:pt x="11700127" y="0"/>
                </a:lnTo>
                <a:lnTo>
                  <a:pt x="11700127" y="7583144"/>
                </a:lnTo>
                <a:lnTo>
                  <a:pt x="0" y="75831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lgDash"/>
            <a:miter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484550" y="685932"/>
            <a:ext cx="12731968" cy="8291694"/>
          </a:xfrm>
          <a:custGeom>
            <a:avLst/>
            <a:gdLst/>
            <a:ahLst/>
            <a:cxnLst/>
            <a:rect r="r" b="b" t="t" l="l"/>
            <a:pathLst>
              <a:path h="8291694" w="12731968">
                <a:moveTo>
                  <a:pt x="0" y="0"/>
                </a:moveTo>
                <a:lnTo>
                  <a:pt x="12731968" y="0"/>
                </a:lnTo>
                <a:lnTo>
                  <a:pt x="12731968" y="8291695"/>
                </a:lnTo>
                <a:lnTo>
                  <a:pt x="0" y="82916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w="38100" cap="sq">
            <a:solidFill>
              <a:srgbClr val="000000"/>
            </a:solidFill>
            <a:prstDash val="lgDash"/>
            <a:miter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83575" y="2425015"/>
            <a:ext cx="4151450" cy="4114800"/>
          </a:xfrm>
          <a:custGeom>
            <a:avLst/>
            <a:gdLst/>
            <a:ahLst/>
            <a:cxnLst/>
            <a:rect r="r" b="b" t="t" l="l"/>
            <a:pathLst>
              <a:path h="4114800" w="4151450">
                <a:moveTo>
                  <a:pt x="0" y="0"/>
                </a:moveTo>
                <a:lnTo>
                  <a:pt x="4151450" y="0"/>
                </a:lnTo>
                <a:lnTo>
                  <a:pt x="41514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237981" y="6638698"/>
            <a:ext cx="2605433" cy="3977117"/>
          </a:xfrm>
          <a:custGeom>
            <a:avLst/>
            <a:gdLst/>
            <a:ahLst/>
            <a:cxnLst/>
            <a:rect r="r" b="b" t="t" l="l"/>
            <a:pathLst>
              <a:path h="3977117" w="2605433">
                <a:moveTo>
                  <a:pt x="0" y="0"/>
                </a:moveTo>
                <a:lnTo>
                  <a:pt x="2605432" y="0"/>
                </a:lnTo>
                <a:lnTo>
                  <a:pt x="2605432" y="3977117"/>
                </a:lnTo>
                <a:lnTo>
                  <a:pt x="0" y="39771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947694">
            <a:off x="15016690" y="-1084988"/>
            <a:ext cx="3245371" cy="3127358"/>
          </a:xfrm>
          <a:custGeom>
            <a:avLst/>
            <a:gdLst/>
            <a:ahLst/>
            <a:cxnLst/>
            <a:rect r="r" b="b" t="t" l="l"/>
            <a:pathLst>
              <a:path h="3127358" w="3245371">
                <a:moveTo>
                  <a:pt x="0" y="0"/>
                </a:moveTo>
                <a:lnTo>
                  <a:pt x="3245371" y="0"/>
                </a:lnTo>
                <a:lnTo>
                  <a:pt x="3245371" y="3127358"/>
                </a:lnTo>
                <a:lnTo>
                  <a:pt x="0" y="31273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196512" y="713373"/>
            <a:ext cx="15283196" cy="1108771"/>
            <a:chOff x="0" y="0"/>
            <a:chExt cx="20377594" cy="147836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377600" cy="1478363"/>
            </a:xfrm>
            <a:custGeom>
              <a:avLst/>
              <a:gdLst/>
              <a:ahLst/>
              <a:cxnLst/>
              <a:rect r="r" b="b" t="t" l="l"/>
              <a:pathLst>
                <a:path h="1478363" w="20377600">
                  <a:moveTo>
                    <a:pt x="0" y="0"/>
                  </a:moveTo>
                  <a:lnTo>
                    <a:pt x="20377600" y="0"/>
                  </a:lnTo>
                  <a:lnTo>
                    <a:pt x="20377600" y="1478363"/>
                  </a:lnTo>
                  <a:lnTo>
                    <a:pt x="0" y="1478363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220878" r="0" b="-216281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47625"/>
              <a:ext cx="20377594" cy="143073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220"/>
                </a:lnSpc>
              </a:pPr>
              <a:r>
                <a:rPr lang="en-US" sz="5759">
                  <a:solidFill>
                    <a:srgbClr val="010204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what’s next for strengthin.youth?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142324" y="3044140"/>
            <a:ext cx="6820450" cy="5928410"/>
            <a:chOff x="0" y="0"/>
            <a:chExt cx="1796333" cy="156139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796333" cy="1561392"/>
            </a:xfrm>
            <a:custGeom>
              <a:avLst/>
              <a:gdLst/>
              <a:ahLst/>
              <a:cxnLst/>
              <a:rect r="r" b="b" t="t" l="l"/>
              <a:pathLst>
                <a:path h="1561392" w="1796333">
                  <a:moveTo>
                    <a:pt x="57890" y="0"/>
                  </a:moveTo>
                  <a:lnTo>
                    <a:pt x="1738442" y="0"/>
                  </a:lnTo>
                  <a:cubicBezTo>
                    <a:pt x="1770414" y="0"/>
                    <a:pt x="1796333" y="25918"/>
                    <a:pt x="1796333" y="57890"/>
                  </a:cubicBezTo>
                  <a:lnTo>
                    <a:pt x="1796333" y="1503502"/>
                  </a:lnTo>
                  <a:cubicBezTo>
                    <a:pt x="1796333" y="1535474"/>
                    <a:pt x="1770414" y="1561392"/>
                    <a:pt x="1738442" y="1561392"/>
                  </a:cubicBezTo>
                  <a:lnTo>
                    <a:pt x="57890" y="1561392"/>
                  </a:lnTo>
                  <a:cubicBezTo>
                    <a:pt x="42537" y="1561392"/>
                    <a:pt x="27812" y="1555293"/>
                    <a:pt x="16956" y="1544436"/>
                  </a:cubicBezTo>
                  <a:cubicBezTo>
                    <a:pt x="6099" y="1533580"/>
                    <a:pt x="0" y="1518855"/>
                    <a:pt x="0" y="1503502"/>
                  </a:cubicBezTo>
                  <a:lnTo>
                    <a:pt x="0" y="57890"/>
                  </a:lnTo>
                  <a:cubicBezTo>
                    <a:pt x="0" y="42537"/>
                    <a:pt x="6099" y="27812"/>
                    <a:pt x="16956" y="16956"/>
                  </a:cubicBezTo>
                  <a:cubicBezTo>
                    <a:pt x="27812" y="6099"/>
                    <a:pt x="42537" y="0"/>
                    <a:pt x="57890" y="0"/>
                  </a:cubicBezTo>
                  <a:close/>
                </a:path>
              </a:pathLst>
            </a:custGeom>
            <a:solidFill>
              <a:srgbClr val="BFEBE4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1796333" cy="16090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1196512" y="3329890"/>
          <a:ext cx="8115300" cy="4802224"/>
        </p:xfrm>
        <a:graphic>
          <a:graphicData uri="http://schemas.openxmlformats.org/drawingml/2006/table">
            <a:tbl>
              <a:tblPr/>
              <a:tblGrid>
                <a:gridCol w="2725436"/>
                <a:gridCol w="5389864"/>
              </a:tblGrid>
              <a:tr h="216695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000000"/>
                          </a:solidFill>
                          <a:latin typeface="Bobby Jones"/>
                          <a:ea typeface="Bobby Jones"/>
                          <a:cs typeface="Bobby Jones"/>
                          <a:sym typeface="Bobby Jones"/>
                        </a:rPr>
                        <a:t>early 2027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9C9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Publish &amp; share the </a:t>
                      </a:r>
                      <a:r>
                        <a:rPr lang="en-US" sz="3000" b="true">
                          <a:solidFill>
                            <a:srgbClr val="000000"/>
                          </a:solidFill>
                          <a:latin typeface="Source Sans Pro Bold"/>
                          <a:ea typeface="Source Sans Pro Bold"/>
                          <a:cs typeface="Source Sans Pro Bold"/>
                          <a:sym typeface="Source Sans Pro Bold"/>
                        </a:rPr>
                        <a:t>SiY Rooted in Care Guide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3526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000000"/>
                          </a:solidFill>
                          <a:latin typeface="Bobby Jones"/>
                          <a:ea typeface="Bobby Jones"/>
                          <a:cs typeface="Bobby Jones"/>
                          <a:sym typeface="Bobby Jones"/>
                        </a:rPr>
                        <a:t>spring 2027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9C9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Launch &amp; pilot </a:t>
                      </a:r>
                      <a:r>
                        <a:rPr lang="en-US" sz="3000" b="true">
                          <a:solidFill>
                            <a:srgbClr val="000000"/>
                          </a:solidFill>
                          <a:latin typeface="Source Sans Pro Bold"/>
                          <a:ea typeface="Source Sans Pro Bold"/>
                          <a:cs typeface="Source Sans Pro Bold"/>
                          <a:sym typeface="Source Sans Pro Bold"/>
                        </a:rPr>
                        <a:t>4-part training series</a:t>
                      </a:r>
                      <a:r>
                        <a:rPr lang="en-US" sz="3000">
                          <a:solidFill>
                            <a:srgbClr val="000000"/>
                          </a:solidFill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 in community (schools, wellness centers, cbo’s)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2" id="12"/>
          <p:cNvSpPr/>
          <p:nvPr/>
        </p:nvSpPr>
        <p:spPr>
          <a:xfrm flipH="false" flipV="false" rot="0">
            <a:off x="-434636" y="3911667"/>
            <a:ext cx="2097806" cy="3044166"/>
          </a:xfrm>
          <a:custGeom>
            <a:avLst/>
            <a:gdLst/>
            <a:ahLst/>
            <a:cxnLst/>
            <a:rect r="r" b="b" t="t" l="l"/>
            <a:pathLst>
              <a:path h="3044166" w="2097806">
                <a:moveTo>
                  <a:pt x="0" y="0"/>
                </a:moveTo>
                <a:lnTo>
                  <a:pt x="2097806" y="0"/>
                </a:lnTo>
                <a:lnTo>
                  <a:pt x="2097806" y="3044166"/>
                </a:lnTo>
                <a:lnTo>
                  <a:pt x="0" y="304416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361105" y="4096885"/>
            <a:ext cx="4512126" cy="4512126"/>
          </a:xfrm>
          <a:custGeom>
            <a:avLst/>
            <a:gdLst/>
            <a:ahLst/>
            <a:cxnLst/>
            <a:rect r="r" b="b" t="t" l="l"/>
            <a:pathLst>
              <a:path h="4512126" w="4512126">
                <a:moveTo>
                  <a:pt x="0" y="0"/>
                </a:moveTo>
                <a:lnTo>
                  <a:pt x="4512126" y="0"/>
                </a:lnTo>
                <a:lnTo>
                  <a:pt x="4512126" y="4512126"/>
                </a:lnTo>
                <a:lnTo>
                  <a:pt x="0" y="451212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1963456">
            <a:off x="16109439" y="7281714"/>
            <a:ext cx="1706671" cy="1706671"/>
          </a:xfrm>
          <a:custGeom>
            <a:avLst/>
            <a:gdLst/>
            <a:ahLst/>
            <a:cxnLst/>
            <a:rect r="r" b="b" t="t" l="l"/>
            <a:pathLst>
              <a:path h="1706671" w="1706671">
                <a:moveTo>
                  <a:pt x="0" y="0"/>
                </a:moveTo>
                <a:lnTo>
                  <a:pt x="1706671" y="0"/>
                </a:lnTo>
                <a:lnTo>
                  <a:pt x="1706671" y="1706672"/>
                </a:lnTo>
                <a:lnTo>
                  <a:pt x="0" y="170667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0990381" y="3286065"/>
            <a:ext cx="5502027" cy="613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scan to sign up for updates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96512" y="1736419"/>
            <a:ext cx="15053964" cy="1054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83"/>
              </a:lnSpc>
            </a:pPr>
            <a:r>
              <a:rPr lang="en-US" sz="2799">
                <a:solidFill>
                  <a:srgbClr val="01020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Sup</a:t>
            </a:r>
            <a:r>
              <a:rPr lang="en-US" sz="2799" strike="noStrike" u="none">
                <a:solidFill>
                  <a:srgbClr val="01020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porting healthy and safe peer support dynamics where youth feel empowered to have supportive conversations, set healthy boundaries, and know when to seek additional support.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-3378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196512" y="8414598"/>
            <a:ext cx="7526982" cy="511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83"/>
              </a:lnSpc>
            </a:pPr>
            <a:r>
              <a:rPr lang="en-US" sz="2799">
                <a:solidFill>
                  <a:srgbClr val="01020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Reach out to us: strengthin.youth@stanford.edu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0A39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688016" y="4424362"/>
            <a:ext cx="12911967" cy="1419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040"/>
              </a:lnSpc>
              <a:spcBef>
                <a:spcPct val="0"/>
              </a:spcBef>
            </a:pPr>
            <a:r>
              <a:rPr lang="en-US" sz="9200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About StrengthIn.youth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-430553" y="3154942"/>
            <a:ext cx="2605433" cy="3977117"/>
          </a:xfrm>
          <a:custGeom>
            <a:avLst/>
            <a:gdLst/>
            <a:ahLst/>
            <a:cxnLst/>
            <a:rect r="r" b="b" t="t" l="l"/>
            <a:pathLst>
              <a:path h="3977117" w="2605433">
                <a:moveTo>
                  <a:pt x="0" y="0"/>
                </a:moveTo>
                <a:lnTo>
                  <a:pt x="2605433" y="0"/>
                </a:lnTo>
                <a:lnTo>
                  <a:pt x="2605433" y="3977116"/>
                </a:lnTo>
                <a:lnTo>
                  <a:pt x="0" y="39771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891327">
            <a:off x="14942377" y="-300362"/>
            <a:ext cx="4074336" cy="4668509"/>
          </a:xfrm>
          <a:custGeom>
            <a:avLst/>
            <a:gdLst/>
            <a:ahLst/>
            <a:cxnLst/>
            <a:rect r="r" b="b" t="t" l="l"/>
            <a:pathLst>
              <a:path h="4668509" w="4074336">
                <a:moveTo>
                  <a:pt x="0" y="0"/>
                </a:moveTo>
                <a:lnTo>
                  <a:pt x="4074335" y="0"/>
                </a:lnTo>
                <a:lnTo>
                  <a:pt x="4074335" y="4668509"/>
                </a:lnTo>
                <a:lnTo>
                  <a:pt x="0" y="46685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266589" y="267970"/>
            <a:ext cx="3441469" cy="4114800"/>
          </a:xfrm>
          <a:custGeom>
            <a:avLst/>
            <a:gdLst/>
            <a:ahLst/>
            <a:cxnLst/>
            <a:rect r="r" b="b" t="t" l="l"/>
            <a:pathLst>
              <a:path h="4114800" w="3441469">
                <a:moveTo>
                  <a:pt x="0" y="0"/>
                </a:moveTo>
                <a:lnTo>
                  <a:pt x="3441469" y="0"/>
                </a:lnTo>
                <a:lnTo>
                  <a:pt x="3441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31830" y="1944339"/>
            <a:ext cx="14601819" cy="78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0C8148"/>
                </a:solidFill>
                <a:latin typeface="Bobby Jones"/>
                <a:ea typeface="Bobby Jones"/>
                <a:cs typeface="Bobby Jones"/>
                <a:sym typeface="Bobby Jones"/>
              </a:rPr>
              <a:t>where strengthin.youth stands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963261" y="3379277"/>
            <a:ext cx="5954987" cy="1840271"/>
            <a:chOff x="0" y="0"/>
            <a:chExt cx="7939983" cy="2453694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76200"/>
              <a:ext cx="7939983" cy="8585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460"/>
                </a:lnSpc>
                <a:spcBef>
                  <a:spcPct val="0"/>
                </a:spcBef>
              </a:pPr>
              <a:r>
                <a:rPr lang="en-US" sz="3900">
                  <a:solidFill>
                    <a:srgbClr val="010204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Youth Peer support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1033199"/>
              <a:ext cx="7939983" cy="14204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89"/>
                </a:lnSpc>
              </a:pPr>
              <a:r>
                <a:rPr lang="en-US" sz="3299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P</a:t>
              </a:r>
              <a:r>
                <a:rPr lang="en-US" sz="3299" strike="noStrike" u="none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aid mental health role, full time, supervision, trained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2664504" y="3307458"/>
            <a:ext cx="5954987" cy="2356537"/>
            <a:chOff x="0" y="0"/>
            <a:chExt cx="7939983" cy="3142049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76200"/>
              <a:ext cx="7939983" cy="8585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460"/>
                </a:lnSpc>
                <a:spcBef>
                  <a:spcPct val="0"/>
                </a:spcBef>
              </a:pPr>
              <a:r>
                <a:rPr lang="en-US" sz="3900">
                  <a:solidFill>
                    <a:srgbClr val="010204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peer-to-peer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997654"/>
              <a:ext cx="7939983" cy="21443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89"/>
                </a:lnSpc>
              </a:pPr>
              <a:r>
                <a:rPr lang="en-US" sz="3299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Y</a:t>
              </a:r>
              <a:r>
                <a:rPr lang="en-US" sz="3299" strike="noStrike" u="none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oung people supporting other young people in community, voluntary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667394" y="6998410"/>
            <a:ext cx="6431237" cy="2463172"/>
            <a:chOff x="0" y="0"/>
            <a:chExt cx="8574983" cy="3284230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76200"/>
              <a:ext cx="7939983" cy="8585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460"/>
                </a:lnSpc>
                <a:spcBef>
                  <a:spcPct val="0"/>
                </a:spcBef>
              </a:pPr>
              <a:r>
                <a:rPr lang="en-US" sz="3900">
                  <a:solidFill>
                    <a:srgbClr val="010204"/>
                  </a:solidFill>
                  <a:latin typeface="Bobby Jones"/>
                  <a:ea typeface="Bobby Jones"/>
                  <a:cs typeface="Bobby Jones"/>
                  <a:sym typeface="Bobby Jones"/>
                </a:rPr>
                <a:t>Strengthin.youth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1139834"/>
              <a:ext cx="8574983" cy="21443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289"/>
                </a:lnSpc>
              </a:pPr>
              <a:r>
                <a:rPr lang="en-US" sz="3299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Y</a:t>
              </a:r>
              <a:r>
                <a:rPr lang="en-US" sz="3299" strike="noStrike" u="none">
                  <a:solidFill>
                    <a:srgbClr val="010204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outh friendly collection of resources that support peer-to-peer and peer support work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-1725528">
            <a:off x="14862048" y="217257"/>
            <a:ext cx="3744219" cy="3492265"/>
          </a:xfrm>
          <a:custGeom>
            <a:avLst/>
            <a:gdLst/>
            <a:ahLst/>
            <a:cxnLst/>
            <a:rect r="r" b="b" t="t" l="l"/>
            <a:pathLst>
              <a:path h="3492265" w="3744219">
                <a:moveTo>
                  <a:pt x="0" y="0"/>
                </a:moveTo>
                <a:lnTo>
                  <a:pt x="3744218" y="0"/>
                </a:lnTo>
                <a:lnTo>
                  <a:pt x="3744218" y="3492265"/>
                </a:lnTo>
                <a:lnTo>
                  <a:pt x="0" y="34922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31830" y="655630"/>
            <a:ext cx="14601819" cy="1019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955"/>
              </a:lnSpc>
              <a:spcBef>
                <a:spcPct val="0"/>
              </a:spcBef>
            </a:pPr>
            <a:r>
              <a:rPr lang="en-US" sz="6629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Understanding KEY TERMS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734514" y="3332223"/>
            <a:ext cx="1719670" cy="1566463"/>
          </a:xfrm>
          <a:custGeom>
            <a:avLst/>
            <a:gdLst/>
            <a:ahLst/>
            <a:cxnLst/>
            <a:rect r="r" b="b" t="t" l="l"/>
            <a:pathLst>
              <a:path h="1566463" w="1719670">
                <a:moveTo>
                  <a:pt x="0" y="0"/>
                </a:moveTo>
                <a:lnTo>
                  <a:pt x="1719670" y="0"/>
                </a:lnTo>
                <a:lnTo>
                  <a:pt x="1719670" y="1566463"/>
                </a:lnTo>
                <a:lnTo>
                  <a:pt x="0" y="1566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9033271" y="3423092"/>
            <a:ext cx="1473302" cy="1821703"/>
          </a:xfrm>
          <a:custGeom>
            <a:avLst/>
            <a:gdLst/>
            <a:ahLst/>
            <a:cxnLst/>
            <a:rect r="r" b="b" t="t" l="l"/>
            <a:pathLst>
              <a:path h="1821703" w="1473302">
                <a:moveTo>
                  <a:pt x="0" y="0"/>
                </a:moveTo>
                <a:lnTo>
                  <a:pt x="1473302" y="0"/>
                </a:lnTo>
                <a:lnTo>
                  <a:pt x="1473302" y="1821703"/>
                </a:lnTo>
                <a:lnTo>
                  <a:pt x="0" y="18217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4616601" y="7023175"/>
            <a:ext cx="1784092" cy="1777605"/>
          </a:xfrm>
          <a:custGeom>
            <a:avLst/>
            <a:gdLst/>
            <a:ahLst/>
            <a:cxnLst/>
            <a:rect r="r" b="b" t="t" l="l"/>
            <a:pathLst>
              <a:path h="1777605" w="1784092">
                <a:moveTo>
                  <a:pt x="0" y="0"/>
                </a:moveTo>
                <a:lnTo>
                  <a:pt x="1784093" y="0"/>
                </a:lnTo>
                <a:lnTo>
                  <a:pt x="1784093" y="1777605"/>
                </a:lnTo>
                <a:lnTo>
                  <a:pt x="0" y="17776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7" id="17"/>
          <p:cNvSpPr/>
          <p:nvPr/>
        </p:nvSpPr>
        <p:spPr>
          <a:xfrm>
            <a:off x="734514" y="6132206"/>
            <a:ext cx="16183734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diamond" len="lg" w="lg"/>
            <a:tailEnd type="diamond" len="lg" w="lg"/>
          </a:ln>
        </p:spPr>
      </p:sp>
      <p:sp>
        <p:nvSpPr>
          <p:cNvPr name="AutoShape 18" id="18"/>
          <p:cNvSpPr/>
          <p:nvPr/>
        </p:nvSpPr>
        <p:spPr>
          <a:xfrm>
            <a:off x="8332740" y="6132206"/>
            <a:ext cx="19050" cy="671999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TextBox 19" id="19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306803" y="2136822"/>
            <a:ext cx="7952497" cy="6873828"/>
            <a:chOff x="0" y="0"/>
            <a:chExt cx="2255845" cy="194986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55845" cy="1949865"/>
            </a:xfrm>
            <a:custGeom>
              <a:avLst/>
              <a:gdLst/>
              <a:ahLst/>
              <a:cxnLst/>
              <a:rect r="r" b="b" t="t" l="l"/>
              <a:pathLst>
                <a:path h="1949865" w="2255845">
                  <a:moveTo>
                    <a:pt x="49650" y="0"/>
                  </a:moveTo>
                  <a:lnTo>
                    <a:pt x="2206196" y="0"/>
                  </a:lnTo>
                  <a:cubicBezTo>
                    <a:pt x="2219364" y="0"/>
                    <a:pt x="2231992" y="5231"/>
                    <a:pt x="2241304" y="14542"/>
                  </a:cubicBezTo>
                  <a:cubicBezTo>
                    <a:pt x="2250615" y="23853"/>
                    <a:pt x="2255845" y="36482"/>
                    <a:pt x="2255845" y="49650"/>
                  </a:cubicBezTo>
                  <a:lnTo>
                    <a:pt x="2255845" y="1900215"/>
                  </a:lnTo>
                  <a:cubicBezTo>
                    <a:pt x="2255845" y="1913383"/>
                    <a:pt x="2250615" y="1926012"/>
                    <a:pt x="2241304" y="1935323"/>
                  </a:cubicBezTo>
                  <a:cubicBezTo>
                    <a:pt x="2231992" y="1944634"/>
                    <a:pt x="2219364" y="1949865"/>
                    <a:pt x="2206196" y="1949865"/>
                  </a:cubicBezTo>
                  <a:lnTo>
                    <a:pt x="49650" y="1949865"/>
                  </a:lnTo>
                  <a:cubicBezTo>
                    <a:pt x="36482" y="1949865"/>
                    <a:pt x="23853" y="1944634"/>
                    <a:pt x="14542" y="1935323"/>
                  </a:cubicBezTo>
                  <a:cubicBezTo>
                    <a:pt x="5231" y="1926012"/>
                    <a:pt x="0" y="1913383"/>
                    <a:pt x="0" y="1900215"/>
                  </a:cubicBezTo>
                  <a:lnTo>
                    <a:pt x="0" y="49650"/>
                  </a:lnTo>
                  <a:cubicBezTo>
                    <a:pt x="0" y="36482"/>
                    <a:pt x="5231" y="23853"/>
                    <a:pt x="14542" y="14542"/>
                  </a:cubicBezTo>
                  <a:cubicBezTo>
                    <a:pt x="23853" y="5231"/>
                    <a:pt x="36482" y="0"/>
                    <a:pt x="49650" y="0"/>
                  </a:cubicBezTo>
                  <a:close/>
                </a:path>
              </a:pathLst>
            </a:custGeom>
            <a:solidFill>
              <a:srgbClr val="43C6B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2255845" cy="19974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98189" y="2136822"/>
            <a:ext cx="7952497" cy="6873828"/>
            <a:chOff x="0" y="0"/>
            <a:chExt cx="2255845" cy="194986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55845" cy="1949865"/>
            </a:xfrm>
            <a:custGeom>
              <a:avLst/>
              <a:gdLst/>
              <a:ahLst/>
              <a:cxnLst/>
              <a:rect r="r" b="b" t="t" l="l"/>
              <a:pathLst>
                <a:path h="1949865" w="2255845">
                  <a:moveTo>
                    <a:pt x="49650" y="0"/>
                  </a:moveTo>
                  <a:lnTo>
                    <a:pt x="2206196" y="0"/>
                  </a:lnTo>
                  <a:cubicBezTo>
                    <a:pt x="2219364" y="0"/>
                    <a:pt x="2231992" y="5231"/>
                    <a:pt x="2241304" y="14542"/>
                  </a:cubicBezTo>
                  <a:cubicBezTo>
                    <a:pt x="2250615" y="23853"/>
                    <a:pt x="2255845" y="36482"/>
                    <a:pt x="2255845" y="49650"/>
                  </a:cubicBezTo>
                  <a:lnTo>
                    <a:pt x="2255845" y="1900215"/>
                  </a:lnTo>
                  <a:cubicBezTo>
                    <a:pt x="2255845" y="1913383"/>
                    <a:pt x="2250615" y="1926012"/>
                    <a:pt x="2241304" y="1935323"/>
                  </a:cubicBezTo>
                  <a:cubicBezTo>
                    <a:pt x="2231992" y="1944634"/>
                    <a:pt x="2219364" y="1949865"/>
                    <a:pt x="2206196" y="1949865"/>
                  </a:cubicBezTo>
                  <a:lnTo>
                    <a:pt x="49650" y="1949865"/>
                  </a:lnTo>
                  <a:cubicBezTo>
                    <a:pt x="36482" y="1949865"/>
                    <a:pt x="23853" y="1944634"/>
                    <a:pt x="14542" y="1935323"/>
                  </a:cubicBezTo>
                  <a:cubicBezTo>
                    <a:pt x="5231" y="1926012"/>
                    <a:pt x="0" y="1913383"/>
                    <a:pt x="0" y="1900215"/>
                  </a:cubicBezTo>
                  <a:lnTo>
                    <a:pt x="0" y="49650"/>
                  </a:lnTo>
                  <a:cubicBezTo>
                    <a:pt x="0" y="36482"/>
                    <a:pt x="5231" y="23853"/>
                    <a:pt x="14542" y="14542"/>
                  </a:cubicBezTo>
                  <a:cubicBezTo>
                    <a:pt x="23853" y="5231"/>
                    <a:pt x="36482" y="0"/>
                    <a:pt x="49650" y="0"/>
                  </a:cubicBezTo>
                  <a:close/>
                </a:path>
              </a:pathLst>
            </a:custGeom>
            <a:solidFill>
              <a:srgbClr val="43C6B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2255845" cy="19974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835004" y="5180019"/>
            <a:ext cx="7170180" cy="1563223"/>
            <a:chOff x="0" y="0"/>
            <a:chExt cx="2033929" cy="44343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33929" cy="443432"/>
            </a:xfrm>
            <a:custGeom>
              <a:avLst/>
              <a:gdLst/>
              <a:ahLst/>
              <a:cxnLst/>
              <a:rect r="r" b="b" t="t" l="l"/>
              <a:pathLst>
                <a:path h="443432" w="2033929">
                  <a:moveTo>
                    <a:pt x="1830729" y="0"/>
                  </a:moveTo>
                  <a:cubicBezTo>
                    <a:pt x="1942953" y="0"/>
                    <a:pt x="2033929" y="99266"/>
                    <a:pt x="2033929" y="221716"/>
                  </a:cubicBezTo>
                  <a:cubicBezTo>
                    <a:pt x="2033929" y="344166"/>
                    <a:pt x="1942953" y="443432"/>
                    <a:pt x="1830729" y="443432"/>
                  </a:cubicBezTo>
                  <a:lnTo>
                    <a:pt x="203200" y="443432"/>
                  </a:lnTo>
                  <a:cubicBezTo>
                    <a:pt x="90976" y="443432"/>
                    <a:pt x="0" y="344166"/>
                    <a:pt x="0" y="221716"/>
                  </a:cubicBezTo>
                  <a:cubicBezTo>
                    <a:pt x="0" y="9926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BFEBE4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2033929" cy="4910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835004" y="7001106"/>
            <a:ext cx="7170180" cy="1563223"/>
            <a:chOff x="0" y="0"/>
            <a:chExt cx="2033929" cy="44343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033929" cy="443432"/>
            </a:xfrm>
            <a:custGeom>
              <a:avLst/>
              <a:gdLst/>
              <a:ahLst/>
              <a:cxnLst/>
              <a:rect r="r" b="b" t="t" l="l"/>
              <a:pathLst>
                <a:path h="443432" w="2033929">
                  <a:moveTo>
                    <a:pt x="1830729" y="0"/>
                  </a:moveTo>
                  <a:cubicBezTo>
                    <a:pt x="1942953" y="0"/>
                    <a:pt x="2033929" y="99266"/>
                    <a:pt x="2033929" y="221716"/>
                  </a:cubicBezTo>
                  <a:cubicBezTo>
                    <a:pt x="2033929" y="344166"/>
                    <a:pt x="1942953" y="443432"/>
                    <a:pt x="1830729" y="443432"/>
                  </a:cubicBezTo>
                  <a:lnTo>
                    <a:pt x="203200" y="443432"/>
                  </a:lnTo>
                  <a:cubicBezTo>
                    <a:pt x="90976" y="443432"/>
                    <a:pt x="0" y="344166"/>
                    <a:pt x="0" y="221716"/>
                  </a:cubicBezTo>
                  <a:cubicBezTo>
                    <a:pt x="0" y="9926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BFEBE4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2033929" cy="4910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-619523" y="5697561"/>
            <a:ext cx="2563293" cy="3587305"/>
          </a:xfrm>
          <a:custGeom>
            <a:avLst/>
            <a:gdLst/>
            <a:ahLst/>
            <a:cxnLst/>
            <a:rect r="r" b="b" t="t" l="l"/>
            <a:pathLst>
              <a:path h="3587305" w="2563293">
                <a:moveTo>
                  <a:pt x="0" y="0"/>
                </a:moveTo>
                <a:lnTo>
                  <a:pt x="2563293" y="0"/>
                </a:lnTo>
                <a:lnTo>
                  <a:pt x="2563293" y="3587305"/>
                </a:lnTo>
                <a:lnTo>
                  <a:pt x="0" y="35873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835004" y="3382771"/>
            <a:ext cx="7170180" cy="1563223"/>
            <a:chOff x="0" y="0"/>
            <a:chExt cx="2033929" cy="443432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33929" cy="443432"/>
            </a:xfrm>
            <a:custGeom>
              <a:avLst/>
              <a:gdLst/>
              <a:ahLst/>
              <a:cxnLst/>
              <a:rect r="r" b="b" t="t" l="l"/>
              <a:pathLst>
                <a:path h="443432" w="2033929">
                  <a:moveTo>
                    <a:pt x="1830729" y="0"/>
                  </a:moveTo>
                  <a:cubicBezTo>
                    <a:pt x="1942953" y="0"/>
                    <a:pt x="2033929" y="99266"/>
                    <a:pt x="2033929" y="221716"/>
                  </a:cubicBezTo>
                  <a:cubicBezTo>
                    <a:pt x="2033929" y="344166"/>
                    <a:pt x="1942953" y="443432"/>
                    <a:pt x="1830729" y="443432"/>
                  </a:cubicBezTo>
                  <a:lnTo>
                    <a:pt x="203200" y="443432"/>
                  </a:lnTo>
                  <a:cubicBezTo>
                    <a:pt x="90976" y="443432"/>
                    <a:pt x="0" y="344166"/>
                    <a:pt x="0" y="221716"/>
                  </a:cubicBezTo>
                  <a:cubicBezTo>
                    <a:pt x="0" y="9926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BFEBE4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2033929" cy="4910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028700" y="788025"/>
            <a:ext cx="16230600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595"/>
              </a:lnSpc>
              <a:spcBef>
                <a:spcPct val="0"/>
              </a:spcBef>
            </a:pPr>
            <a:r>
              <a:rPr lang="en-US" sz="6329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background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794314" y="2505085"/>
            <a:ext cx="4977474" cy="700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199"/>
              </a:lnSpc>
              <a:spcBef>
                <a:spcPct val="0"/>
              </a:spcBef>
            </a:pPr>
            <a:r>
              <a:rPr lang="en-US" sz="5199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what?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9697961" y="3382771"/>
            <a:ext cx="7170180" cy="1563223"/>
            <a:chOff x="0" y="0"/>
            <a:chExt cx="2033929" cy="443432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033929" cy="443432"/>
            </a:xfrm>
            <a:custGeom>
              <a:avLst/>
              <a:gdLst/>
              <a:ahLst/>
              <a:cxnLst/>
              <a:rect r="r" b="b" t="t" l="l"/>
              <a:pathLst>
                <a:path h="443432" w="2033929">
                  <a:moveTo>
                    <a:pt x="1830729" y="0"/>
                  </a:moveTo>
                  <a:cubicBezTo>
                    <a:pt x="1942953" y="0"/>
                    <a:pt x="2033929" y="99266"/>
                    <a:pt x="2033929" y="221716"/>
                  </a:cubicBezTo>
                  <a:cubicBezTo>
                    <a:pt x="2033929" y="344166"/>
                    <a:pt x="1942953" y="443432"/>
                    <a:pt x="1830729" y="443432"/>
                  </a:cubicBezTo>
                  <a:lnTo>
                    <a:pt x="203200" y="443432"/>
                  </a:lnTo>
                  <a:cubicBezTo>
                    <a:pt x="90976" y="443432"/>
                    <a:pt x="0" y="344166"/>
                    <a:pt x="0" y="221716"/>
                  </a:cubicBezTo>
                  <a:cubicBezTo>
                    <a:pt x="0" y="9926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E0E897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47625"/>
              <a:ext cx="2033929" cy="4910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2785701" y="2505085"/>
            <a:ext cx="4977474" cy="7007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199"/>
              </a:lnSpc>
              <a:spcBef>
                <a:spcPct val="0"/>
              </a:spcBef>
            </a:pPr>
            <a:r>
              <a:rPr lang="en-US" sz="5199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why?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644496" y="3771317"/>
            <a:ext cx="5551197" cy="833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00"/>
              </a:lnSpc>
              <a:spcBef>
                <a:spcPct val="0"/>
              </a:spcBef>
            </a:pPr>
            <a:r>
              <a:rPr lang="en-US" b="true" sz="3200" spc="-64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Young people turn to each other</a:t>
            </a:r>
            <a:r>
              <a:rPr lang="en-US" sz="3200" spc="-64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for support before anyone else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730865" y="5414371"/>
            <a:ext cx="5551197" cy="1233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00"/>
              </a:lnSpc>
              <a:spcBef>
                <a:spcPct val="0"/>
              </a:spcBef>
            </a:pPr>
            <a:r>
              <a:rPr lang="en-US" b="true" sz="3200" spc="-64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Youth are calling for support</a:t>
            </a:r>
            <a:r>
              <a:rPr lang="en-US" sz="3200" spc="-64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outside of the traditional mental health model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644496" y="7235458"/>
            <a:ext cx="5551197" cy="1233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00"/>
              </a:lnSpc>
              <a:spcBef>
                <a:spcPct val="0"/>
              </a:spcBef>
            </a:pPr>
            <a:r>
              <a:rPr lang="en-US" b="true" sz="3200" spc="-64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Need for accessible resources</a:t>
            </a:r>
            <a:r>
              <a:rPr lang="en-US" sz="3200" spc="-64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that honor youth wisdom and lived experience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507453" y="3617123"/>
            <a:ext cx="5551197" cy="1233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00"/>
              </a:lnSpc>
              <a:spcBef>
                <a:spcPct val="0"/>
              </a:spcBef>
            </a:pPr>
            <a:r>
              <a:rPr lang="en-US" b="true" sz="3200" spc="-64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Research designed to respond </a:t>
            </a:r>
            <a:r>
              <a:rPr lang="en-US" sz="3200" spc="-64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to call for youth centered resources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9697961" y="5179330"/>
            <a:ext cx="7170180" cy="1563223"/>
            <a:chOff x="0" y="0"/>
            <a:chExt cx="2033929" cy="443432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033929" cy="443432"/>
            </a:xfrm>
            <a:custGeom>
              <a:avLst/>
              <a:gdLst/>
              <a:ahLst/>
              <a:cxnLst/>
              <a:rect r="r" b="b" t="t" l="l"/>
              <a:pathLst>
                <a:path h="443432" w="2033929">
                  <a:moveTo>
                    <a:pt x="1830729" y="0"/>
                  </a:moveTo>
                  <a:cubicBezTo>
                    <a:pt x="1942953" y="0"/>
                    <a:pt x="2033929" y="99266"/>
                    <a:pt x="2033929" y="221716"/>
                  </a:cubicBezTo>
                  <a:cubicBezTo>
                    <a:pt x="2033929" y="344166"/>
                    <a:pt x="1942953" y="443432"/>
                    <a:pt x="1830729" y="443432"/>
                  </a:cubicBezTo>
                  <a:lnTo>
                    <a:pt x="203200" y="443432"/>
                  </a:lnTo>
                  <a:cubicBezTo>
                    <a:pt x="90976" y="443432"/>
                    <a:pt x="0" y="344166"/>
                    <a:pt x="0" y="221716"/>
                  </a:cubicBezTo>
                  <a:cubicBezTo>
                    <a:pt x="0" y="9926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E0E897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47625"/>
              <a:ext cx="2033929" cy="4910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0507453" y="5413682"/>
            <a:ext cx="5551197" cy="1233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00"/>
              </a:lnSpc>
              <a:spcBef>
                <a:spcPct val="0"/>
              </a:spcBef>
            </a:pPr>
            <a:r>
              <a:rPr lang="en-US" b="true" sz="3200" spc="-64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Goal to create resources for </a:t>
            </a:r>
            <a:r>
              <a:rPr lang="en-US" sz="3200" spc="-64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young people to support other young people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9697961" y="7000417"/>
            <a:ext cx="7170180" cy="1563223"/>
            <a:chOff x="0" y="0"/>
            <a:chExt cx="2033929" cy="443432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2033929" cy="443432"/>
            </a:xfrm>
            <a:custGeom>
              <a:avLst/>
              <a:gdLst/>
              <a:ahLst/>
              <a:cxnLst/>
              <a:rect r="r" b="b" t="t" l="l"/>
              <a:pathLst>
                <a:path h="443432" w="2033929">
                  <a:moveTo>
                    <a:pt x="1830729" y="0"/>
                  </a:moveTo>
                  <a:cubicBezTo>
                    <a:pt x="1942953" y="0"/>
                    <a:pt x="2033929" y="99266"/>
                    <a:pt x="2033929" y="221716"/>
                  </a:cubicBezTo>
                  <a:cubicBezTo>
                    <a:pt x="2033929" y="344166"/>
                    <a:pt x="1942953" y="443432"/>
                    <a:pt x="1830729" y="443432"/>
                  </a:cubicBezTo>
                  <a:lnTo>
                    <a:pt x="203200" y="443432"/>
                  </a:lnTo>
                  <a:cubicBezTo>
                    <a:pt x="90976" y="443432"/>
                    <a:pt x="0" y="344166"/>
                    <a:pt x="0" y="221716"/>
                  </a:cubicBezTo>
                  <a:cubicBezTo>
                    <a:pt x="0" y="9926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E0E897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47625"/>
              <a:ext cx="2033929" cy="4910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sp>
        <p:nvSpPr>
          <p:cNvPr name="TextBox 35" id="35"/>
          <p:cNvSpPr txBox="true"/>
          <p:nvPr/>
        </p:nvSpPr>
        <p:spPr>
          <a:xfrm rot="0">
            <a:off x="10507453" y="7234769"/>
            <a:ext cx="5551197" cy="1233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00"/>
              </a:lnSpc>
              <a:spcBef>
                <a:spcPct val="0"/>
              </a:spcBef>
            </a:pPr>
            <a:r>
              <a:rPr lang="en-US" b="true" sz="3200" spc="-64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Youth-centered co-design </a:t>
            </a:r>
            <a:r>
              <a:rPr lang="en-US" sz="3200" spc="-64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process guiding development of resource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37" id="37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176059" y="108535"/>
            <a:ext cx="10642882" cy="10178465"/>
          </a:xfrm>
          <a:custGeom>
            <a:avLst/>
            <a:gdLst/>
            <a:ahLst/>
            <a:cxnLst/>
            <a:rect r="r" b="b" t="t" l="l"/>
            <a:pathLst>
              <a:path h="10178465" w="10642882">
                <a:moveTo>
                  <a:pt x="0" y="0"/>
                </a:moveTo>
                <a:lnTo>
                  <a:pt x="10642882" y="0"/>
                </a:lnTo>
                <a:lnTo>
                  <a:pt x="10642882" y="10178465"/>
                </a:lnTo>
                <a:lnTo>
                  <a:pt x="0" y="101784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427292" y="7629129"/>
            <a:ext cx="3806466" cy="1160468"/>
            <a:chOff x="0" y="0"/>
            <a:chExt cx="5075288" cy="1547291"/>
          </a:xfrm>
        </p:grpSpPr>
        <p:grpSp>
          <p:nvGrpSpPr>
            <p:cNvPr name="Group 4" id="4"/>
            <p:cNvGrpSpPr/>
            <p:nvPr/>
          </p:nvGrpSpPr>
          <p:grpSpPr>
            <a:xfrm rot="5400000">
              <a:off x="1763999" y="-1763999"/>
              <a:ext cx="1547291" cy="5075288"/>
              <a:chOff x="0" y="0"/>
              <a:chExt cx="227223" cy="745318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227223" cy="745318"/>
              </a:xfrm>
              <a:custGeom>
                <a:avLst/>
                <a:gdLst/>
                <a:ahLst/>
                <a:cxnLst/>
                <a:rect r="r" b="b" t="t" l="l"/>
                <a:pathLst>
                  <a:path h="745318" w="227223">
                    <a:moveTo>
                      <a:pt x="227223" y="51092"/>
                    </a:moveTo>
                    <a:lnTo>
                      <a:pt x="227223" y="576408"/>
                    </a:lnTo>
                    <a:lnTo>
                      <a:pt x="113612" y="745318"/>
                    </a:lnTo>
                    <a:lnTo>
                      <a:pt x="0" y="576408"/>
                    </a:lnTo>
                    <a:lnTo>
                      <a:pt x="0" y="51092"/>
                    </a:lnTo>
                    <a:cubicBezTo>
                      <a:pt x="0" y="22860"/>
                      <a:pt x="13633" y="0"/>
                      <a:pt x="29539" y="0"/>
                    </a:cubicBezTo>
                    <a:lnTo>
                      <a:pt x="197684" y="0"/>
                    </a:lnTo>
                    <a:cubicBezTo>
                      <a:pt x="213590" y="0"/>
                      <a:pt x="227223" y="22860"/>
                      <a:pt x="227223" y="51092"/>
                    </a:cubicBezTo>
                    <a:close/>
                  </a:path>
                </a:pathLst>
              </a:custGeom>
              <a:solidFill>
                <a:srgbClr val="FFBD59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47625"/>
                <a:ext cx="227223" cy="61641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11"/>
                  </a:lnSpc>
                </a:pPr>
              </a:p>
            </p:txBody>
          </p:sp>
        </p:grpSp>
        <p:sp>
          <p:nvSpPr>
            <p:cNvPr name="TextBox 7" id="7"/>
            <p:cNvSpPr txBox="true"/>
            <p:nvPr/>
          </p:nvSpPr>
          <p:spPr>
            <a:xfrm rot="0">
              <a:off x="1107470" y="396953"/>
              <a:ext cx="3564224" cy="672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63"/>
                </a:lnSpc>
                <a:spcBef>
                  <a:spcPct val="0"/>
                </a:spcBef>
              </a:pPr>
              <a:r>
                <a:rPr lang="en-US" b="true" sz="3089">
                  <a:solidFill>
                    <a:srgbClr val="000000"/>
                  </a:solidFill>
                  <a:latin typeface="Source Sans 3 Heavy"/>
                  <a:ea typeface="Source Sans 3 Heavy"/>
                  <a:cs typeface="Source Sans 3 Heavy"/>
                  <a:sym typeface="Source Sans 3 Heavy"/>
                </a:rPr>
                <a:t>Survey Launch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6827934" y="7543373"/>
            <a:ext cx="1395969" cy="3806466"/>
            <a:chOff x="0" y="0"/>
            <a:chExt cx="273335" cy="74531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3335" cy="745318"/>
            </a:xfrm>
            <a:custGeom>
              <a:avLst/>
              <a:gdLst/>
              <a:ahLst/>
              <a:cxnLst/>
              <a:rect r="r" b="b" t="t" l="l"/>
              <a:pathLst>
                <a:path h="745318" w="273335">
                  <a:moveTo>
                    <a:pt x="273335" y="51092"/>
                  </a:moveTo>
                  <a:lnTo>
                    <a:pt x="273335" y="576408"/>
                  </a:lnTo>
                  <a:lnTo>
                    <a:pt x="136668" y="745318"/>
                  </a:lnTo>
                  <a:lnTo>
                    <a:pt x="0" y="576408"/>
                  </a:lnTo>
                  <a:lnTo>
                    <a:pt x="0" y="51092"/>
                  </a:lnTo>
                  <a:cubicBezTo>
                    <a:pt x="0" y="22860"/>
                    <a:pt x="16400" y="0"/>
                    <a:pt x="35534" y="0"/>
                  </a:cubicBezTo>
                  <a:lnTo>
                    <a:pt x="237802" y="0"/>
                  </a:lnTo>
                  <a:cubicBezTo>
                    <a:pt x="256935" y="0"/>
                    <a:pt x="273335" y="22860"/>
                    <a:pt x="273335" y="51092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273335" cy="6164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11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772223" y="8310615"/>
            <a:ext cx="753695" cy="700937"/>
          </a:xfrm>
          <a:custGeom>
            <a:avLst/>
            <a:gdLst/>
            <a:ahLst/>
            <a:cxnLst/>
            <a:rect r="r" b="b" t="t" l="l"/>
            <a:pathLst>
              <a:path h="700937" w="753695">
                <a:moveTo>
                  <a:pt x="0" y="0"/>
                </a:moveTo>
                <a:lnTo>
                  <a:pt x="753695" y="0"/>
                </a:lnTo>
                <a:lnTo>
                  <a:pt x="753695" y="700937"/>
                </a:lnTo>
                <a:lnTo>
                  <a:pt x="0" y="7009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118265" y="7276283"/>
            <a:ext cx="758469" cy="705692"/>
          </a:xfrm>
          <a:custGeom>
            <a:avLst/>
            <a:gdLst/>
            <a:ahLst/>
            <a:cxnLst/>
            <a:rect r="r" b="b" t="t" l="l"/>
            <a:pathLst>
              <a:path h="705692" w="758469">
                <a:moveTo>
                  <a:pt x="0" y="0"/>
                </a:moveTo>
                <a:lnTo>
                  <a:pt x="758470" y="0"/>
                </a:lnTo>
                <a:lnTo>
                  <a:pt x="758470" y="705692"/>
                </a:lnTo>
                <a:lnTo>
                  <a:pt x="0" y="7056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5955183" y="5958716"/>
            <a:ext cx="3806466" cy="1160468"/>
            <a:chOff x="0" y="0"/>
            <a:chExt cx="5075288" cy="1547291"/>
          </a:xfrm>
        </p:grpSpPr>
        <p:grpSp>
          <p:nvGrpSpPr>
            <p:cNvPr name="Group 14" id="14"/>
            <p:cNvGrpSpPr/>
            <p:nvPr/>
          </p:nvGrpSpPr>
          <p:grpSpPr>
            <a:xfrm rot="-5400000">
              <a:off x="1763999" y="-1763999"/>
              <a:ext cx="1547291" cy="5075288"/>
              <a:chOff x="0" y="0"/>
              <a:chExt cx="227223" cy="745318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227223" cy="745318"/>
              </a:xfrm>
              <a:custGeom>
                <a:avLst/>
                <a:gdLst/>
                <a:ahLst/>
                <a:cxnLst/>
                <a:rect r="r" b="b" t="t" l="l"/>
                <a:pathLst>
                  <a:path h="745318" w="227223">
                    <a:moveTo>
                      <a:pt x="227223" y="51092"/>
                    </a:moveTo>
                    <a:lnTo>
                      <a:pt x="227223" y="576408"/>
                    </a:lnTo>
                    <a:lnTo>
                      <a:pt x="113612" y="745318"/>
                    </a:lnTo>
                    <a:lnTo>
                      <a:pt x="0" y="576408"/>
                    </a:lnTo>
                    <a:lnTo>
                      <a:pt x="0" y="51092"/>
                    </a:lnTo>
                    <a:cubicBezTo>
                      <a:pt x="0" y="22860"/>
                      <a:pt x="13633" y="0"/>
                      <a:pt x="29539" y="0"/>
                    </a:cubicBezTo>
                    <a:lnTo>
                      <a:pt x="197684" y="0"/>
                    </a:lnTo>
                    <a:cubicBezTo>
                      <a:pt x="213590" y="0"/>
                      <a:pt x="227223" y="22860"/>
                      <a:pt x="227223" y="51092"/>
                    </a:cubicBez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47625"/>
                <a:ext cx="227223" cy="61641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11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529745" y="396953"/>
              <a:ext cx="3564224" cy="672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63"/>
                </a:lnSpc>
                <a:spcBef>
                  <a:spcPct val="0"/>
                </a:spcBef>
              </a:pPr>
              <a:r>
                <a:rPr lang="en-US" b="true" sz="3089">
                  <a:solidFill>
                    <a:srgbClr val="000000"/>
                  </a:solidFill>
                  <a:latin typeface="Source Sans 3 Heavy"/>
                  <a:ea typeface="Source Sans 3 Heavy"/>
                  <a:cs typeface="Source Sans 3 Heavy"/>
                  <a:sym typeface="Source Sans 3 Heavy"/>
                </a:rPr>
                <a:t>Focus Groups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7524059" y="4290832"/>
            <a:ext cx="3806466" cy="1160468"/>
            <a:chOff x="0" y="0"/>
            <a:chExt cx="5075288" cy="1547291"/>
          </a:xfrm>
        </p:grpSpPr>
        <p:grpSp>
          <p:nvGrpSpPr>
            <p:cNvPr name="Group 19" id="19"/>
            <p:cNvGrpSpPr/>
            <p:nvPr/>
          </p:nvGrpSpPr>
          <p:grpSpPr>
            <a:xfrm rot="-5400000">
              <a:off x="1763999" y="-1763999"/>
              <a:ext cx="1547291" cy="5075288"/>
              <a:chOff x="0" y="0"/>
              <a:chExt cx="227223" cy="745318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227223" cy="745318"/>
              </a:xfrm>
              <a:custGeom>
                <a:avLst/>
                <a:gdLst/>
                <a:ahLst/>
                <a:cxnLst/>
                <a:rect r="r" b="b" t="t" l="l"/>
                <a:pathLst>
                  <a:path h="745318" w="227223">
                    <a:moveTo>
                      <a:pt x="227223" y="51092"/>
                    </a:moveTo>
                    <a:lnTo>
                      <a:pt x="227223" y="576408"/>
                    </a:lnTo>
                    <a:lnTo>
                      <a:pt x="113612" y="745318"/>
                    </a:lnTo>
                    <a:lnTo>
                      <a:pt x="0" y="576408"/>
                    </a:lnTo>
                    <a:lnTo>
                      <a:pt x="0" y="51092"/>
                    </a:lnTo>
                    <a:cubicBezTo>
                      <a:pt x="0" y="22860"/>
                      <a:pt x="13633" y="0"/>
                      <a:pt x="29539" y="0"/>
                    </a:cubicBezTo>
                    <a:lnTo>
                      <a:pt x="197684" y="0"/>
                    </a:lnTo>
                    <a:cubicBezTo>
                      <a:pt x="213590" y="0"/>
                      <a:pt x="227223" y="22860"/>
                      <a:pt x="227223" y="51092"/>
                    </a:cubicBezTo>
                    <a:close/>
                  </a:path>
                </a:pathLst>
              </a:custGeom>
              <a:solidFill>
                <a:srgbClr val="0CC0DF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47625"/>
                <a:ext cx="227223" cy="61641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11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240883" y="387428"/>
              <a:ext cx="4228608" cy="6593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21"/>
                </a:lnSpc>
                <a:spcBef>
                  <a:spcPct val="0"/>
                </a:spcBef>
              </a:pPr>
              <a:r>
                <a:rPr lang="en-US" b="true" sz="2986">
                  <a:solidFill>
                    <a:srgbClr val="000000"/>
                  </a:solidFill>
                  <a:latin typeface="Source Sans 3 Heavy"/>
                  <a:ea typeface="Source Sans 3 Heavy"/>
                  <a:cs typeface="Source Sans 3 Heavy"/>
                  <a:sym typeface="Source Sans 3 Heavy"/>
                </a:rPr>
                <a:t>Youth Consultants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012475" y="5728950"/>
            <a:ext cx="3806466" cy="1160468"/>
            <a:chOff x="0" y="0"/>
            <a:chExt cx="5075288" cy="1547291"/>
          </a:xfrm>
        </p:grpSpPr>
        <p:grpSp>
          <p:nvGrpSpPr>
            <p:cNvPr name="Group 24" id="24"/>
            <p:cNvGrpSpPr/>
            <p:nvPr/>
          </p:nvGrpSpPr>
          <p:grpSpPr>
            <a:xfrm rot="5400000">
              <a:off x="1763999" y="-1763999"/>
              <a:ext cx="1547291" cy="5075288"/>
              <a:chOff x="0" y="0"/>
              <a:chExt cx="227223" cy="745318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227223" cy="745318"/>
              </a:xfrm>
              <a:custGeom>
                <a:avLst/>
                <a:gdLst/>
                <a:ahLst/>
                <a:cxnLst/>
                <a:rect r="r" b="b" t="t" l="l"/>
                <a:pathLst>
                  <a:path h="745318" w="227223">
                    <a:moveTo>
                      <a:pt x="227223" y="51092"/>
                    </a:moveTo>
                    <a:lnTo>
                      <a:pt x="227223" y="576408"/>
                    </a:lnTo>
                    <a:lnTo>
                      <a:pt x="113612" y="745318"/>
                    </a:lnTo>
                    <a:lnTo>
                      <a:pt x="0" y="576408"/>
                    </a:lnTo>
                    <a:lnTo>
                      <a:pt x="0" y="51092"/>
                    </a:lnTo>
                    <a:cubicBezTo>
                      <a:pt x="0" y="22860"/>
                      <a:pt x="13633" y="0"/>
                      <a:pt x="29539" y="0"/>
                    </a:cubicBezTo>
                    <a:lnTo>
                      <a:pt x="197684" y="0"/>
                    </a:lnTo>
                    <a:cubicBezTo>
                      <a:pt x="213590" y="0"/>
                      <a:pt x="227223" y="22860"/>
                      <a:pt x="227223" y="51092"/>
                    </a:cubicBezTo>
                    <a:close/>
                  </a:path>
                </a:pathLst>
              </a:custGeom>
              <a:solidFill>
                <a:srgbClr val="FF751F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47625"/>
                <a:ext cx="227223" cy="61641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11"/>
                  </a:lnSpc>
                </a:pPr>
              </a:p>
            </p:txBody>
          </p:sp>
        </p:grpSp>
        <p:sp>
          <p:nvSpPr>
            <p:cNvPr name="TextBox 27" id="27"/>
            <p:cNvSpPr txBox="true"/>
            <p:nvPr/>
          </p:nvSpPr>
          <p:spPr>
            <a:xfrm rot="0">
              <a:off x="1107470" y="396953"/>
              <a:ext cx="3564224" cy="6646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63"/>
                </a:lnSpc>
                <a:spcBef>
                  <a:spcPct val="0"/>
                </a:spcBef>
              </a:pPr>
              <a:r>
                <a:rPr lang="en-US" b="true" sz="3089">
                  <a:solidFill>
                    <a:srgbClr val="000000"/>
                  </a:solidFill>
                  <a:latin typeface="Source Sans 3 Heavy"/>
                  <a:ea typeface="Source Sans 3 Heavy"/>
                  <a:cs typeface="Source Sans 3 Heavy"/>
                  <a:sym typeface="Source Sans 3 Heavy"/>
                </a:rPr>
                <a:t>Data Analysis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3233759" y="3344702"/>
            <a:ext cx="3806466" cy="1160468"/>
            <a:chOff x="0" y="0"/>
            <a:chExt cx="5075288" cy="1547291"/>
          </a:xfrm>
        </p:grpSpPr>
        <p:grpSp>
          <p:nvGrpSpPr>
            <p:cNvPr name="Group 29" id="29"/>
            <p:cNvGrpSpPr/>
            <p:nvPr/>
          </p:nvGrpSpPr>
          <p:grpSpPr>
            <a:xfrm rot="5400000">
              <a:off x="1763999" y="-1763999"/>
              <a:ext cx="1547291" cy="5075288"/>
              <a:chOff x="0" y="0"/>
              <a:chExt cx="227223" cy="745318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227223" cy="745318"/>
              </a:xfrm>
              <a:custGeom>
                <a:avLst/>
                <a:gdLst/>
                <a:ahLst/>
                <a:cxnLst/>
                <a:rect r="r" b="b" t="t" l="l"/>
                <a:pathLst>
                  <a:path h="745318" w="227223">
                    <a:moveTo>
                      <a:pt x="227223" y="51092"/>
                    </a:moveTo>
                    <a:lnTo>
                      <a:pt x="227223" y="576408"/>
                    </a:lnTo>
                    <a:lnTo>
                      <a:pt x="113612" y="745318"/>
                    </a:lnTo>
                    <a:lnTo>
                      <a:pt x="0" y="576408"/>
                    </a:lnTo>
                    <a:lnTo>
                      <a:pt x="0" y="51092"/>
                    </a:lnTo>
                    <a:cubicBezTo>
                      <a:pt x="0" y="22860"/>
                      <a:pt x="13633" y="0"/>
                      <a:pt x="29539" y="0"/>
                    </a:cubicBezTo>
                    <a:lnTo>
                      <a:pt x="197684" y="0"/>
                    </a:lnTo>
                    <a:cubicBezTo>
                      <a:pt x="213590" y="0"/>
                      <a:pt x="227223" y="22860"/>
                      <a:pt x="227223" y="51092"/>
                    </a:cubicBezTo>
                    <a:close/>
                  </a:path>
                </a:pathLst>
              </a:custGeom>
              <a:solidFill>
                <a:srgbClr val="5CE1E6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47625"/>
                <a:ext cx="227223" cy="61641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11"/>
                  </a:lnSpc>
                </a:pPr>
              </a:p>
            </p:txBody>
          </p:sp>
        </p:grpSp>
        <p:sp>
          <p:nvSpPr>
            <p:cNvPr name="TextBox 32" id="32"/>
            <p:cNvSpPr txBox="true"/>
            <p:nvPr/>
          </p:nvSpPr>
          <p:spPr>
            <a:xfrm rot="0">
              <a:off x="905266" y="413433"/>
              <a:ext cx="3967818" cy="672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63"/>
                </a:lnSpc>
                <a:spcBef>
                  <a:spcPct val="0"/>
                </a:spcBef>
              </a:pPr>
              <a:r>
                <a:rPr lang="en-US" b="true" sz="3089">
                  <a:solidFill>
                    <a:srgbClr val="000000"/>
                  </a:solidFill>
                  <a:latin typeface="Source Sans 3 Heavy"/>
                  <a:ea typeface="Source Sans 3 Heavy"/>
                  <a:cs typeface="Source Sans 3 Heavy"/>
                  <a:sym typeface="Source Sans 3 Heavy"/>
                </a:rPr>
                <a:t>Resource Design</a:t>
              </a:r>
            </a:p>
          </p:txBody>
        </p:sp>
      </p:grpSp>
      <p:sp>
        <p:nvSpPr>
          <p:cNvPr name="Freeform 33" id="33"/>
          <p:cNvSpPr/>
          <p:nvPr/>
        </p:nvSpPr>
        <p:spPr>
          <a:xfrm flipH="false" flipV="false" rot="0">
            <a:off x="7135964" y="5608247"/>
            <a:ext cx="753358" cy="700937"/>
          </a:xfrm>
          <a:custGeom>
            <a:avLst/>
            <a:gdLst/>
            <a:ahLst/>
            <a:cxnLst/>
            <a:rect r="r" b="b" t="t" l="l"/>
            <a:pathLst>
              <a:path h="700937" w="753358">
                <a:moveTo>
                  <a:pt x="0" y="0"/>
                </a:moveTo>
                <a:lnTo>
                  <a:pt x="753358" y="0"/>
                </a:lnTo>
                <a:lnTo>
                  <a:pt x="753358" y="700937"/>
                </a:lnTo>
                <a:lnTo>
                  <a:pt x="0" y="7009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4760313" y="5378482"/>
            <a:ext cx="753358" cy="700937"/>
          </a:xfrm>
          <a:custGeom>
            <a:avLst/>
            <a:gdLst/>
            <a:ahLst/>
            <a:cxnLst/>
            <a:rect r="r" b="b" t="t" l="l"/>
            <a:pathLst>
              <a:path h="700937" w="753358">
                <a:moveTo>
                  <a:pt x="0" y="0"/>
                </a:moveTo>
                <a:lnTo>
                  <a:pt x="753358" y="0"/>
                </a:lnTo>
                <a:lnTo>
                  <a:pt x="753358" y="700936"/>
                </a:lnTo>
                <a:lnTo>
                  <a:pt x="0" y="7009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8675794" y="3997753"/>
            <a:ext cx="753358" cy="700937"/>
          </a:xfrm>
          <a:custGeom>
            <a:avLst/>
            <a:gdLst/>
            <a:ahLst/>
            <a:cxnLst/>
            <a:rect r="r" b="b" t="t" l="l"/>
            <a:pathLst>
              <a:path h="700937" w="753358">
                <a:moveTo>
                  <a:pt x="0" y="0"/>
                </a:moveTo>
                <a:lnTo>
                  <a:pt x="753358" y="0"/>
                </a:lnTo>
                <a:lnTo>
                  <a:pt x="753358" y="700937"/>
                </a:lnTo>
                <a:lnTo>
                  <a:pt x="0" y="7009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5136992" y="2994233"/>
            <a:ext cx="753358" cy="700937"/>
          </a:xfrm>
          <a:custGeom>
            <a:avLst/>
            <a:gdLst/>
            <a:ahLst/>
            <a:cxnLst/>
            <a:rect r="r" b="b" t="t" l="l"/>
            <a:pathLst>
              <a:path h="700937" w="753358">
                <a:moveTo>
                  <a:pt x="0" y="0"/>
                </a:moveTo>
                <a:lnTo>
                  <a:pt x="753358" y="0"/>
                </a:lnTo>
                <a:lnTo>
                  <a:pt x="753358" y="700937"/>
                </a:lnTo>
                <a:lnTo>
                  <a:pt x="0" y="70093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6030975" y="9030602"/>
            <a:ext cx="2673168" cy="895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52"/>
              </a:lnSpc>
            </a:pPr>
            <a:r>
              <a:rPr lang="en-US" b="true" sz="3089">
                <a:solidFill>
                  <a:srgbClr val="000000"/>
                </a:solidFill>
                <a:latin typeface="Source Sans 3 Heavy"/>
                <a:ea typeface="Source Sans 3 Heavy"/>
                <a:cs typeface="Source Sans 3 Heavy"/>
                <a:sym typeface="Source Sans 3 Heavy"/>
              </a:rPr>
              <a:t>Study Prep &amp; Approval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729917" y="1181100"/>
            <a:ext cx="5912302" cy="4114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08"/>
              </a:lnSpc>
            </a:pPr>
            <a:r>
              <a:rPr lang="en-US" sz="10400">
                <a:solidFill>
                  <a:srgbClr val="8C2517"/>
                </a:solidFill>
                <a:latin typeface="Bobby Jones"/>
                <a:ea typeface="Bobby Jones"/>
                <a:cs typeface="Bobby Jones"/>
                <a:sym typeface="Bobby Jones"/>
              </a:rPr>
              <a:t>Strength</a:t>
            </a:r>
          </a:p>
          <a:p>
            <a:pPr algn="l">
              <a:lnSpc>
                <a:spcPts val="10608"/>
              </a:lnSpc>
            </a:pPr>
            <a:r>
              <a:rPr lang="en-US" sz="10400">
                <a:solidFill>
                  <a:srgbClr val="8C2517"/>
                </a:solidFill>
                <a:latin typeface="Bobby Jones"/>
                <a:ea typeface="Bobby Jones"/>
                <a:cs typeface="Bobby Jones"/>
                <a:sym typeface="Bobby Jones"/>
              </a:rPr>
              <a:t>In.Youth Roadmap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729917" y="5728950"/>
            <a:ext cx="3780926" cy="1081254"/>
            <a:chOff x="0" y="0"/>
            <a:chExt cx="5041235" cy="1441672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937153" cy="889443"/>
            </a:xfrm>
            <a:custGeom>
              <a:avLst/>
              <a:gdLst/>
              <a:ahLst/>
              <a:cxnLst/>
              <a:rect r="r" b="b" t="t" l="l"/>
              <a:pathLst>
                <a:path h="889443" w="937153">
                  <a:moveTo>
                    <a:pt x="0" y="0"/>
                  </a:moveTo>
                  <a:lnTo>
                    <a:pt x="937153" y="0"/>
                  </a:lnTo>
                  <a:lnTo>
                    <a:pt x="937153" y="889443"/>
                  </a:lnTo>
                  <a:lnTo>
                    <a:pt x="0" y="889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1" id="41"/>
            <p:cNvSpPr txBox="true"/>
            <p:nvPr/>
          </p:nvSpPr>
          <p:spPr>
            <a:xfrm rot="0">
              <a:off x="1203731" y="89121"/>
              <a:ext cx="3837504" cy="13525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199"/>
                </a:lnSpc>
              </a:pPr>
              <a:r>
                <a:rPr lang="en-US" sz="2999" b="true">
                  <a:solidFill>
                    <a:srgbClr val="000000"/>
                  </a:solidFill>
                  <a:latin typeface="Source Sans 3 Bold"/>
                  <a:ea typeface="Source Sans 3 Bold"/>
                  <a:cs typeface="Source Sans 3 Bold"/>
                  <a:sym typeface="Source Sans 3 Bold"/>
                </a:rPr>
                <a:t>All alongside young people</a:t>
              </a:r>
            </a:p>
          </p:txBody>
        </p:sp>
      </p:grpSp>
      <p:sp>
        <p:nvSpPr>
          <p:cNvPr name="TextBox 42" id="42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43" id="43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0888" y="2818662"/>
            <a:ext cx="2606767" cy="5487931"/>
          </a:xfrm>
          <a:custGeom>
            <a:avLst/>
            <a:gdLst/>
            <a:ahLst/>
            <a:cxnLst/>
            <a:rect r="r" b="b" t="t" l="l"/>
            <a:pathLst>
              <a:path h="5487931" w="2606767">
                <a:moveTo>
                  <a:pt x="0" y="0"/>
                </a:moveTo>
                <a:lnTo>
                  <a:pt x="2606767" y="0"/>
                </a:lnTo>
                <a:lnTo>
                  <a:pt x="2606767" y="5487931"/>
                </a:lnTo>
                <a:lnTo>
                  <a:pt x="0" y="54879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72270" y="616941"/>
            <a:ext cx="2605433" cy="3977117"/>
          </a:xfrm>
          <a:custGeom>
            <a:avLst/>
            <a:gdLst/>
            <a:ahLst/>
            <a:cxnLst/>
            <a:rect r="r" b="b" t="t" l="l"/>
            <a:pathLst>
              <a:path h="3977117" w="2605433">
                <a:moveTo>
                  <a:pt x="0" y="0"/>
                </a:moveTo>
                <a:lnTo>
                  <a:pt x="2605433" y="0"/>
                </a:lnTo>
                <a:lnTo>
                  <a:pt x="2605433" y="3977117"/>
                </a:lnTo>
                <a:lnTo>
                  <a:pt x="0" y="39771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2051765" y="2376562"/>
            <a:ext cx="3809269" cy="3428342"/>
            <a:chOff x="0" y="0"/>
            <a:chExt cx="635000" cy="5715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" cy="571500"/>
            </a:xfrm>
            <a:custGeom>
              <a:avLst/>
              <a:gdLst/>
              <a:ahLst/>
              <a:cxnLst/>
              <a:rect r="r" b="b" t="t" l="l"/>
              <a:pathLst>
                <a:path h="571500" w="635000">
                  <a:moveTo>
                    <a:pt x="558800" y="0"/>
                  </a:moveTo>
                  <a:cubicBezTo>
                    <a:pt x="596900" y="0"/>
                    <a:pt x="635000" y="25400"/>
                    <a:pt x="635000" y="63500"/>
                  </a:cubicBezTo>
                  <a:lnTo>
                    <a:pt x="635000" y="368300"/>
                  </a:lnTo>
                  <a:cubicBezTo>
                    <a:pt x="635000" y="406400"/>
                    <a:pt x="596900" y="444500"/>
                    <a:pt x="558800" y="444500"/>
                  </a:cubicBezTo>
                  <a:lnTo>
                    <a:pt x="266700" y="444500"/>
                  </a:lnTo>
                  <a:lnTo>
                    <a:pt x="127000" y="571500"/>
                  </a:lnTo>
                  <a:lnTo>
                    <a:pt x="127000" y="444500"/>
                  </a:lnTo>
                  <a:lnTo>
                    <a:pt x="76200" y="444500"/>
                  </a:lnTo>
                  <a:cubicBezTo>
                    <a:pt x="38100" y="444500"/>
                    <a:pt x="0" y="406400"/>
                    <a:pt x="0" y="368300"/>
                  </a:cubicBezTo>
                  <a:lnTo>
                    <a:pt x="0" y="63500"/>
                  </a:lnTo>
                  <a:cubicBezTo>
                    <a:pt x="0" y="25400"/>
                    <a:pt x="38100" y="0"/>
                    <a:pt x="76200" y="0"/>
                  </a:cubicBezTo>
                  <a:lnTo>
                    <a:pt x="558800" y="0"/>
                  </a:lnTo>
                  <a:close/>
                </a:path>
              </a:pathLst>
            </a:custGeom>
            <a:solidFill>
              <a:srgbClr val="FFD058">
                <a:alpha val="89804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63500" y="53975"/>
              <a:ext cx="508000" cy="327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3654595" y="5376708"/>
            <a:ext cx="3809269" cy="3428342"/>
            <a:chOff x="0" y="0"/>
            <a:chExt cx="635000" cy="5715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" cy="571500"/>
            </a:xfrm>
            <a:custGeom>
              <a:avLst/>
              <a:gdLst/>
              <a:ahLst/>
              <a:cxnLst/>
              <a:rect r="r" b="b" t="t" l="l"/>
              <a:pathLst>
                <a:path h="571500" w="635000">
                  <a:moveTo>
                    <a:pt x="558800" y="0"/>
                  </a:moveTo>
                  <a:cubicBezTo>
                    <a:pt x="596900" y="0"/>
                    <a:pt x="635000" y="25400"/>
                    <a:pt x="635000" y="63500"/>
                  </a:cubicBezTo>
                  <a:lnTo>
                    <a:pt x="635000" y="368300"/>
                  </a:lnTo>
                  <a:cubicBezTo>
                    <a:pt x="635000" y="406400"/>
                    <a:pt x="596900" y="444500"/>
                    <a:pt x="558800" y="444500"/>
                  </a:cubicBezTo>
                  <a:lnTo>
                    <a:pt x="266700" y="444500"/>
                  </a:lnTo>
                  <a:lnTo>
                    <a:pt x="127000" y="571500"/>
                  </a:lnTo>
                  <a:lnTo>
                    <a:pt x="127000" y="444500"/>
                  </a:lnTo>
                  <a:lnTo>
                    <a:pt x="76200" y="444500"/>
                  </a:lnTo>
                  <a:cubicBezTo>
                    <a:pt x="38100" y="444500"/>
                    <a:pt x="0" y="406400"/>
                    <a:pt x="0" y="368300"/>
                  </a:cubicBezTo>
                  <a:lnTo>
                    <a:pt x="0" y="63500"/>
                  </a:lnTo>
                  <a:cubicBezTo>
                    <a:pt x="0" y="25400"/>
                    <a:pt x="38100" y="0"/>
                    <a:pt x="76200" y="0"/>
                  </a:cubicBezTo>
                  <a:lnTo>
                    <a:pt x="558800" y="0"/>
                  </a:lnTo>
                  <a:close/>
                </a:path>
              </a:pathLst>
            </a:custGeom>
            <a:solidFill>
              <a:srgbClr val="AACE7C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63500" y="53975"/>
              <a:ext cx="508000" cy="327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0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7224503" y="2376562"/>
            <a:ext cx="3809269" cy="3428342"/>
            <a:chOff x="0" y="0"/>
            <a:chExt cx="635000" cy="5715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" cy="571500"/>
            </a:xfrm>
            <a:custGeom>
              <a:avLst/>
              <a:gdLst/>
              <a:ahLst/>
              <a:cxnLst/>
              <a:rect r="r" b="b" t="t" l="l"/>
              <a:pathLst>
                <a:path h="571500" w="635000">
                  <a:moveTo>
                    <a:pt x="558800" y="0"/>
                  </a:moveTo>
                  <a:cubicBezTo>
                    <a:pt x="596900" y="0"/>
                    <a:pt x="635000" y="25400"/>
                    <a:pt x="635000" y="63500"/>
                  </a:cubicBezTo>
                  <a:lnTo>
                    <a:pt x="635000" y="368300"/>
                  </a:lnTo>
                  <a:cubicBezTo>
                    <a:pt x="635000" y="406400"/>
                    <a:pt x="596900" y="444500"/>
                    <a:pt x="558800" y="444500"/>
                  </a:cubicBezTo>
                  <a:lnTo>
                    <a:pt x="266700" y="444500"/>
                  </a:lnTo>
                  <a:lnTo>
                    <a:pt x="127000" y="571500"/>
                  </a:lnTo>
                  <a:lnTo>
                    <a:pt x="127000" y="444500"/>
                  </a:lnTo>
                  <a:lnTo>
                    <a:pt x="76200" y="444500"/>
                  </a:lnTo>
                  <a:cubicBezTo>
                    <a:pt x="38100" y="444500"/>
                    <a:pt x="0" y="406400"/>
                    <a:pt x="0" y="368300"/>
                  </a:cubicBezTo>
                  <a:lnTo>
                    <a:pt x="0" y="63500"/>
                  </a:lnTo>
                  <a:cubicBezTo>
                    <a:pt x="0" y="25400"/>
                    <a:pt x="38100" y="0"/>
                    <a:pt x="76200" y="0"/>
                  </a:cubicBezTo>
                  <a:lnTo>
                    <a:pt x="558800" y="0"/>
                  </a:lnTo>
                  <a:close/>
                </a:path>
              </a:pathLst>
            </a:custGeom>
            <a:solidFill>
              <a:srgbClr val="43C6B2">
                <a:alpha val="73725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63500" y="53975"/>
              <a:ext cx="508000" cy="327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827332" y="5376708"/>
            <a:ext cx="3809269" cy="3428342"/>
            <a:chOff x="0" y="0"/>
            <a:chExt cx="635000" cy="5715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35000" cy="571500"/>
            </a:xfrm>
            <a:custGeom>
              <a:avLst/>
              <a:gdLst/>
              <a:ahLst/>
              <a:cxnLst/>
              <a:rect r="r" b="b" t="t" l="l"/>
              <a:pathLst>
                <a:path h="571500" w="635000">
                  <a:moveTo>
                    <a:pt x="558800" y="0"/>
                  </a:moveTo>
                  <a:cubicBezTo>
                    <a:pt x="596900" y="0"/>
                    <a:pt x="635000" y="25400"/>
                    <a:pt x="635000" y="63500"/>
                  </a:cubicBezTo>
                  <a:lnTo>
                    <a:pt x="635000" y="368300"/>
                  </a:lnTo>
                  <a:cubicBezTo>
                    <a:pt x="635000" y="406400"/>
                    <a:pt x="596900" y="444500"/>
                    <a:pt x="558800" y="444500"/>
                  </a:cubicBezTo>
                  <a:lnTo>
                    <a:pt x="266700" y="444500"/>
                  </a:lnTo>
                  <a:lnTo>
                    <a:pt x="127000" y="571500"/>
                  </a:lnTo>
                  <a:lnTo>
                    <a:pt x="127000" y="444500"/>
                  </a:lnTo>
                  <a:lnTo>
                    <a:pt x="76200" y="444500"/>
                  </a:lnTo>
                  <a:cubicBezTo>
                    <a:pt x="38100" y="444500"/>
                    <a:pt x="0" y="406400"/>
                    <a:pt x="0" y="368300"/>
                  </a:cubicBezTo>
                  <a:lnTo>
                    <a:pt x="0" y="63500"/>
                  </a:lnTo>
                  <a:cubicBezTo>
                    <a:pt x="0" y="25400"/>
                    <a:pt x="38100" y="0"/>
                    <a:pt x="76200" y="0"/>
                  </a:cubicBezTo>
                  <a:lnTo>
                    <a:pt x="558800" y="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63500" y="53975"/>
              <a:ext cx="508000" cy="327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0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2360502" y="4822743"/>
            <a:ext cx="394554" cy="443319"/>
          </a:xfrm>
          <a:custGeom>
            <a:avLst/>
            <a:gdLst/>
            <a:ahLst/>
            <a:cxnLst/>
            <a:rect r="r" b="b" t="t" l="l"/>
            <a:pathLst>
              <a:path h="443319" w="394554">
                <a:moveTo>
                  <a:pt x="0" y="0"/>
                </a:moveTo>
                <a:lnTo>
                  <a:pt x="394554" y="0"/>
                </a:lnTo>
                <a:lnTo>
                  <a:pt x="394554" y="443319"/>
                </a:lnTo>
                <a:lnTo>
                  <a:pt x="0" y="4433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2398602" y="3884081"/>
            <a:ext cx="4621411" cy="437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137"/>
              </a:lnSpc>
              <a:spcBef>
                <a:spcPct val="0"/>
              </a:spcBef>
            </a:pPr>
            <a:r>
              <a:rPr lang="en-US" b="true" sz="5114">
                <a:solidFill>
                  <a:srgbClr val="C45911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SURVEY</a:t>
            </a:r>
          </a:p>
          <a:p>
            <a:pPr algn="just">
              <a:lnSpc>
                <a:spcPts val="5400"/>
              </a:lnSpc>
              <a:spcBef>
                <a:spcPct val="0"/>
              </a:spcBef>
            </a:pPr>
            <a:r>
              <a:rPr lang="en-US" b="true" sz="4500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     </a:t>
            </a:r>
            <a:r>
              <a:rPr lang="en-US" b="true" sz="4500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65 Participants</a:t>
            </a:r>
          </a:p>
          <a:p>
            <a:pPr algn="just">
              <a:lnSpc>
                <a:spcPts val="6137"/>
              </a:lnSpc>
              <a:spcBef>
                <a:spcPct val="0"/>
              </a:spcBef>
            </a:pPr>
          </a:p>
          <a:p>
            <a:pPr algn="just">
              <a:lnSpc>
                <a:spcPts val="6137"/>
              </a:lnSpc>
              <a:spcBef>
                <a:spcPct val="0"/>
              </a:spcBef>
            </a:pPr>
            <a:r>
              <a:rPr lang="en-US" b="true" sz="5114">
                <a:solidFill>
                  <a:srgbClr val="C45911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FOCUS GROUPS </a:t>
            </a:r>
          </a:p>
          <a:p>
            <a:pPr algn="just">
              <a:lnSpc>
                <a:spcPts val="5400"/>
              </a:lnSpc>
              <a:spcBef>
                <a:spcPct val="0"/>
              </a:spcBef>
            </a:pPr>
            <a:r>
              <a:rPr lang="en-US" b="true" sz="4500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      45 participants</a:t>
            </a:r>
          </a:p>
          <a:p>
            <a:pPr algn="just">
              <a:lnSpc>
                <a:spcPts val="5400"/>
              </a:lnSpc>
              <a:spcBef>
                <a:spcPct val="0"/>
              </a:spcBef>
            </a:pPr>
            <a:r>
              <a:rPr lang="en-US" b="true" sz="4500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      14 sessions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2398602" y="6995966"/>
            <a:ext cx="394554" cy="443319"/>
          </a:xfrm>
          <a:custGeom>
            <a:avLst/>
            <a:gdLst/>
            <a:ahLst/>
            <a:cxnLst/>
            <a:rect r="r" b="b" t="t" l="l"/>
            <a:pathLst>
              <a:path h="443319" w="394554">
                <a:moveTo>
                  <a:pt x="0" y="0"/>
                </a:moveTo>
                <a:lnTo>
                  <a:pt x="394554" y="0"/>
                </a:lnTo>
                <a:lnTo>
                  <a:pt x="394554" y="443319"/>
                </a:lnTo>
                <a:lnTo>
                  <a:pt x="0" y="4433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398602" y="7717487"/>
            <a:ext cx="394554" cy="443319"/>
          </a:xfrm>
          <a:custGeom>
            <a:avLst/>
            <a:gdLst/>
            <a:ahLst/>
            <a:cxnLst/>
            <a:rect r="r" b="b" t="t" l="l"/>
            <a:pathLst>
              <a:path h="443319" w="394554">
                <a:moveTo>
                  <a:pt x="0" y="0"/>
                </a:moveTo>
                <a:lnTo>
                  <a:pt x="394554" y="0"/>
                </a:lnTo>
                <a:lnTo>
                  <a:pt x="394554" y="443319"/>
                </a:lnTo>
                <a:lnTo>
                  <a:pt x="0" y="4433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148823" y="716813"/>
            <a:ext cx="12967758" cy="1396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what we explored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340643" y="2660997"/>
            <a:ext cx="3231514" cy="2044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9"/>
              </a:lnSpc>
            </a:pPr>
            <a:r>
              <a:rPr lang="en-US" sz="2499" b="true">
                <a:solidFill>
                  <a:srgbClr val="000000"/>
                </a:solidFill>
                <a:latin typeface="Source Sans 3 Medium"/>
                <a:ea typeface="Source Sans 3 Medium"/>
                <a:cs typeface="Source Sans 3 Medium"/>
                <a:sym typeface="Source Sans 3 Medium"/>
              </a:rPr>
              <a:t>“What would have made you feel more comfortable in supporting a peer through a challenge?”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956400" y="5895935"/>
            <a:ext cx="3231514" cy="1635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9"/>
              </a:lnSpc>
            </a:pPr>
            <a:r>
              <a:rPr lang="en-US" sz="2499" b="true">
                <a:solidFill>
                  <a:srgbClr val="000000"/>
                </a:solidFill>
                <a:latin typeface="Source Sans 3 Medium"/>
                <a:ea typeface="Source Sans 3 Medium"/>
                <a:cs typeface="Source Sans 3 Medium"/>
                <a:sym typeface="Source Sans 3 Medium"/>
              </a:rPr>
              <a:t>“What makes a resource more accessible to young people?”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500453" y="2660997"/>
            <a:ext cx="3231514" cy="2044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9"/>
              </a:lnSpc>
            </a:pPr>
            <a:r>
              <a:rPr lang="en-US" sz="2499" b="true">
                <a:solidFill>
                  <a:srgbClr val="000000"/>
                </a:solidFill>
                <a:latin typeface="Source Sans 3 Medium"/>
                <a:ea typeface="Source Sans 3 Medium"/>
                <a:cs typeface="Source Sans 3 Medium"/>
                <a:sym typeface="Source Sans 3 Medium"/>
              </a:rPr>
              <a:t>“What have you learned from supporting your friends around challenges in their lives?”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116210" y="5738083"/>
            <a:ext cx="3231514" cy="19508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08"/>
              </a:lnSpc>
            </a:pPr>
            <a:r>
              <a:rPr lang="en-US" sz="2391" b="true">
                <a:solidFill>
                  <a:srgbClr val="000000"/>
                </a:solidFill>
                <a:latin typeface="Source Sans 3 Medium"/>
                <a:ea typeface="Source Sans 3 Medium"/>
                <a:cs typeface="Source Sans 3 Medium"/>
                <a:sym typeface="Source Sans 3 Medium"/>
              </a:rPr>
              <a:t>“Are there any types of support you think young people should not be providing in community-initiated help?”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135278" y="2799612"/>
            <a:ext cx="3204270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  <a:spcBef>
                <a:spcPct val="0"/>
              </a:spcBef>
            </a:pPr>
            <a:r>
              <a:rPr lang="en-US" sz="6299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FORMATS: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632702" y="9048750"/>
            <a:ext cx="5732264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questions asked in focus group sessions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5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58017" y="1762439"/>
            <a:ext cx="10170140" cy="572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84"/>
              </a:lnSpc>
            </a:pPr>
            <a:r>
              <a:rPr lang="en-US" sz="420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Youth Consultant Space: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58017" y="2517529"/>
            <a:ext cx="7177292" cy="6798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40"/>
              </a:lnSpc>
            </a:pPr>
            <a:r>
              <a:rPr lang="en-US" sz="3000" b="true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Youth and young adults from diverse backgrounds &amp; career/education paths who:</a:t>
            </a:r>
          </a:p>
          <a:p>
            <a:pPr algn="l" marL="876302" indent="-438151" lvl="1">
              <a:lnSpc>
                <a:spcPts val="414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Source Sans 3 Semi-Bold"/>
                <a:ea typeface="Source Sans 3 Semi-Bold"/>
                <a:cs typeface="Source Sans 3 Semi-Bold"/>
                <a:sym typeface="Source Sans 3 Semi-Bold"/>
              </a:rPr>
              <a:t>Reviewed materials </a:t>
            </a:r>
            <a:r>
              <a:rPr lang="en-US" sz="300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and emerging findings from the research study. </a:t>
            </a:r>
          </a:p>
          <a:p>
            <a:pPr algn="l" marL="876302" indent="-438151" lvl="1">
              <a:lnSpc>
                <a:spcPts val="414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Source Sans 3 Semi-Bold"/>
                <a:ea typeface="Source Sans 3 Semi-Bold"/>
                <a:cs typeface="Source Sans 3 Semi-Bold"/>
                <a:sym typeface="Source Sans 3 Semi-Bold"/>
              </a:rPr>
              <a:t>Contributed to the design guidance</a:t>
            </a:r>
            <a:r>
              <a:rPr lang="en-US" sz="300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, reviews, and resource finding. </a:t>
            </a:r>
          </a:p>
          <a:p>
            <a:pPr algn="l" marL="876302" indent="-438151" lvl="1">
              <a:lnSpc>
                <a:spcPts val="414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Source Sans 3 Semi-Bold"/>
                <a:ea typeface="Source Sans 3 Semi-Bold"/>
                <a:cs typeface="Source Sans 3 Semi-Bold"/>
                <a:sym typeface="Source Sans 3 Semi-Bold"/>
              </a:rPr>
              <a:t>Provided recommendations</a:t>
            </a:r>
            <a:r>
              <a:rPr lang="en-US" sz="300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for enhancing the effectiveness of youth peer support tools created during the project. </a:t>
            </a:r>
          </a:p>
          <a:p>
            <a:pPr algn="l" marL="876302" indent="-438151" lvl="1">
              <a:lnSpc>
                <a:spcPts val="414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Source Sans 3 Semi-Bold"/>
                <a:ea typeface="Source Sans 3 Semi-Bold"/>
                <a:cs typeface="Source Sans 3 Semi-Bold"/>
                <a:sym typeface="Source Sans 3 Semi-Bold"/>
              </a:rPr>
              <a:t>Continue to support the launch</a:t>
            </a:r>
            <a:r>
              <a:rPr lang="en-US" sz="300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and development of SiY resources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5682567" y="586121"/>
            <a:ext cx="2605433" cy="3977117"/>
          </a:xfrm>
          <a:custGeom>
            <a:avLst/>
            <a:gdLst/>
            <a:ahLst/>
            <a:cxnLst/>
            <a:rect r="r" b="b" t="t" l="l"/>
            <a:pathLst>
              <a:path h="3977117" w="2605433">
                <a:moveTo>
                  <a:pt x="0" y="0"/>
                </a:moveTo>
                <a:lnTo>
                  <a:pt x="2605433" y="0"/>
                </a:lnTo>
                <a:lnTo>
                  <a:pt x="2605433" y="3977116"/>
                </a:lnTo>
                <a:lnTo>
                  <a:pt x="0" y="39771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768404" y="2334701"/>
            <a:ext cx="8432863" cy="4945678"/>
            <a:chOff x="0" y="0"/>
            <a:chExt cx="17991386" cy="1055152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991424" cy="10551541"/>
            </a:xfrm>
            <a:custGeom>
              <a:avLst/>
              <a:gdLst/>
              <a:ahLst/>
              <a:cxnLst/>
              <a:rect r="r" b="b" t="t" l="l"/>
              <a:pathLst>
                <a:path h="10551541" w="17991424">
                  <a:moveTo>
                    <a:pt x="0" y="0"/>
                  </a:moveTo>
                  <a:lnTo>
                    <a:pt x="17991424" y="0"/>
                  </a:lnTo>
                  <a:lnTo>
                    <a:pt x="17991424" y="10551541"/>
                  </a:lnTo>
                  <a:lnTo>
                    <a:pt x="0" y="105515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505" t="0" r="-1505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858017" y="414017"/>
            <a:ext cx="12967758" cy="1396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010204"/>
                </a:solidFill>
                <a:latin typeface="Bobby Jones"/>
                <a:ea typeface="Bobby Jones"/>
                <a:cs typeface="Bobby Jones"/>
                <a:sym typeface="Bobby Jones"/>
              </a:rPr>
              <a:t>what we explored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768404" y="7506007"/>
            <a:ext cx="8432863" cy="1036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40"/>
              </a:lnSpc>
            </a:pPr>
            <a:r>
              <a:rPr lang="en-US" b="true" sz="3000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Huge shoutout to:</a:t>
            </a:r>
            <a:r>
              <a:rPr lang="en-US" sz="300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Kenny, Caitlyn, Kaitlin, Rani, Leela, Ethan, Margaret, April, Laura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9756603"/>
            <a:ext cx="1830139" cy="252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37"/>
              </a:lnSpc>
            </a:pPr>
            <a:r>
              <a:rPr lang="en-US" sz="1899">
                <a:solidFill>
                  <a:srgbClr val="545454"/>
                </a:solidFill>
                <a:latin typeface="Bobby Jones"/>
                <a:ea typeface="Bobby Jones"/>
                <a:cs typeface="Bobby Jones"/>
                <a:sym typeface="Bobby Jones"/>
              </a:rPr>
              <a:t>strengthin.youth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3489668" y="9197363"/>
            <a:ext cx="4117096" cy="812223"/>
          </a:xfrm>
          <a:custGeom>
            <a:avLst/>
            <a:gdLst/>
            <a:ahLst/>
            <a:cxnLst/>
            <a:rect r="r" b="b" t="t" l="l"/>
            <a:pathLst>
              <a:path h="812223" w="4117096">
                <a:moveTo>
                  <a:pt x="0" y="0"/>
                </a:moveTo>
                <a:lnTo>
                  <a:pt x="4117095" y="0"/>
                </a:lnTo>
                <a:lnTo>
                  <a:pt x="4117095" y="812224"/>
                </a:lnTo>
                <a:lnTo>
                  <a:pt x="0" y="8122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3378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DAHQU4MmF00</dc:identifier>
  <dcterms:modified xsi:type="dcterms:W3CDTF">2011-08-01T06:04:30Z</dcterms:modified>
  <cp:revision>1</cp:revision>
  <dc:title>Wellness Together 2026 Draft</dc:title>
</cp:coreProperties>
</file>